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  <p:sldMasterId id="2147483687" r:id="rId3"/>
    <p:sldMasterId id="2147483712" r:id="rId4"/>
  </p:sldMasterIdLst>
  <p:notesMasterIdLst>
    <p:notesMasterId r:id="rId26"/>
  </p:notesMasterIdLst>
  <p:sldIdLst>
    <p:sldId id="277" r:id="rId5"/>
    <p:sldId id="279" r:id="rId6"/>
    <p:sldId id="278" r:id="rId7"/>
    <p:sldId id="297" r:id="rId8"/>
    <p:sldId id="280" r:id="rId9"/>
    <p:sldId id="290" r:id="rId10"/>
    <p:sldId id="282" r:id="rId11"/>
    <p:sldId id="284" r:id="rId12"/>
    <p:sldId id="291" r:id="rId13"/>
    <p:sldId id="286" r:id="rId14"/>
    <p:sldId id="288" r:id="rId15"/>
    <p:sldId id="287" r:id="rId16"/>
    <p:sldId id="292" r:id="rId17"/>
    <p:sldId id="294" r:id="rId18"/>
    <p:sldId id="295" r:id="rId19"/>
    <p:sldId id="293" r:id="rId20"/>
    <p:sldId id="296" r:id="rId21"/>
    <p:sldId id="265" r:id="rId22"/>
    <p:sldId id="298" r:id="rId23"/>
    <p:sldId id="268" r:id="rId24"/>
    <p:sldId id="27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7"/>
    <a:srgbClr val="FF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7" d="100"/>
          <a:sy n="97" d="100"/>
        </p:scale>
        <p:origin x="96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5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6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125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33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幻灯片图像占位符 266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26627" name="文本占位符 266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36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34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658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61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777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40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75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90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962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4365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920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5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517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678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8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8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718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5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4" y="1600201"/>
            <a:ext cx="5384801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63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2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0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9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2248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0" y="273054"/>
            <a:ext cx="6815665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00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310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6213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1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26401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55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" y="2"/>
            <a:ext cx="12189259" cy="68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3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4/14/2023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2023/4/14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35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6501F-181C-46A1-BFC8-13DA3C06C7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5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3E4E4-1333-4801-AECE-72F98793BB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9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132684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005785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369566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33110197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291590" y="3429000"/>
            <a:ext cx="6549390" cy="24231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tx1"/>
                </a:solidFill>
              </a:rPr>
              <a:t>   Chỉ và nói tên các đới khí hậu ở hai nửa bán cầu</a:t>
            </a:r>
            <a:endParaRPr lang="en-US" sz="4000" dirty="0">
              <a:solidFill>
                <a:schemeClr val="tx1"/>
              </a:solidFill>
            </a:endParaRPr>
          </a:p>
          <a:p>
            <a:pPr algn="ctr"/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743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120140" y="0"/>
            <a:ext cx="11071860" cy="685800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b="3031"/>
          <a:stretch/>
        </p:blipFill>
        <p:spPr bwMode="auto">
          <a:xfrm>
            <a:off x="5017770" y="0"/>
            <a:ext cx="717423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20140" y="651510"/>
            <a:ext cx="3897630" cy="533781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dirty="0">
                <a:solidFill>
                  <a:schemeClr val="tx1"/>
                </a:solidFill>
              </a:rPr>
              <a:t>- Quan sát hình 4; 5; 6 và nêu đặc điểm của từng đới khí hậu. </a:t>
            </a:r>
          </a:p>
          <a:p>
            <a:endParaRPr lang="nl-NL" sz="2800" dirty="0">
              <a:solidFill>
                <a:schemeClr val="tx1"/>
              </a:solidFill>
            </a:endParaRPr>
          </a:p>
          <a:p>
            <a:endParaRPr lang="nl-NL" sz="2800" dirty="0">
              <a:solidFill>
                <a:schemeClr val="tx1"/>
              </a:solidFill>
            </a:endParaRPr>
          </a:p>
          <a:p>
            <a:r>
              <a:rPr lang="nl-NL" sz="2800" dirty="0">
                <a:solidFill>
                  <a:schemeClr val="tx1"/>
                </a:solidFill>
              </a:rPr>
              <a:t>- Dựa vào đặc điểm đó hãy giải thích tên gọi của từng đới khí hậu.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382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  <p:sp>
        <p:nvSpPr>
          <p:cNvPr id="5" name="Rectangle 4"/>
          <p:cNvSpPr/>
          <p:nvPr/>
        </p:nvSpPr>
        <p:spPr>
          <a:xfrm>
            <a:off x="1120140" y="0"/>
            <a:ext cx="11071860" cy="685800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b="3031"/>
          <a:stretch/>
        </p:blipFill>
        <p:spPr bwMode="auto">
          <a:xfrm>
            <a:off x="5017770" y="0"/>
            <a:ext cx="7174231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120140" y="651510"/>
            <a:ext cx="3897630" cy="533781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</a:rPr>
              <a:t>Đới lạnh: hàn đới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>
                <a:solidFill>
                  <a:schemeClr val="tx1"/>
                </a:solidFill>
              </a:rPr>
              <a:t>Đới ôn hòa: ôn đới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>
                <a:solidFill>
                  <a:schemeClr val="tx1"/>
                </a:solidFill>
              </a:rPr>
              <a:t>Đới nóng: nhiệt đới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17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031"/>
          <a:stretch/>
        </p:blipFill>
        <p:spPr bwMode="auto">
          <a:xfrm>
            <a:off x="3537585" y="2392997"/>
            <a:ext cx="2190750" cy="2323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4168" t="13870"/>
          <a:stretch/>
        </p:blipFill>
        <p:spPr>
          <a:xfrm>
            <a:off x="7059930" y="400050"/>
            <a:ext cx="4972050" cy="6080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470" y="400050"/>
            <a:ext cx="4034790" cy="9372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3. </a:t>
            </a:r>
            <a:r>
              <a:rPr lang="en-US" sz="2800" b="1" dirty="0" err="1">
                <a:solidFill>
                  <a:schemeClr val="tx1"/>
                </a:solidFill>
              </a:rPr>
              <a:t>Họat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hành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470" y="1485900"/>
            <a:ext cx="6263640" cy="380619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</a:rPr>
              <a:t>Em hãy tìm và chỉ vị trí cực Bắc, cực Nam, đường Xích đạo, bán cầu Bắc, bắc cầu Nam và vị trí của Việt Nam trên quả địa cầu.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>
                <a:solidFill>
                  <a:schemeClr val="tx1"/>
                </a:solidFill>
              </a:rPr>
              <a:t>Nước ta thuộc đới khí hậu nào?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65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b="3031"/>
          <a:stretch/>
        </p:blipFill>
        <p:spPr bwMode="auto">
          <a:xfrm>
            <a:off x="3537585" y="2392997"/>
            <a:ext cx="2190750" cy="23234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54168" t="13870"/>
          <a:stretch/>
        </p:blipFill>
        <p:spPr>
          <a:xfrm>
            <a:off x="7059930" y="400050"/>
            <a:ext cx="4972050" cy="608076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31470" y="400050"/>
            <a:ext cx="4034790" cy="937260"/>
          </a:xfrm>
          <a:prstGeom prst="rect">
            <a:avLst/>
          </a:prstGeom>
          <a:solidFill>
            <a:srgbClr val="FF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3. </a:t>
            </a:r>
            <a:r>
              <a:rPr lang="en-US" sz="2800" b="1" dirty="0" err="1">
                <a:solidFill>
                  <a:schemeClr val="tx1"/>
                </a:solidFill>
              </a:rPr>
              <a:t>Họat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động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thực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hành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31470" y="1485900"/>
            <a:ext cx="6263640" cy="3806190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2800" b="1" dirty="0">
                <a:solidFill>
                  <a:schemeClr val="tx1"/>
                </a:solidFill>
              </a:rPr>
              <a:t>Em hãy tìm và chỉ vị trí cực Bắc, cực Nam, đường Xích đạo, bán cầu Bắc, bắc cầu Nam và vị trí của Việt Nam trên quả địa cầu.</a:t>
            </a:r>
          </a:p>
          <a:p>
            <a:endParaRPr lang="nl-NL" sz="2800" b="1" dirty="0">
              <a:solidFill>
                <a:schemeClr val="tx1"/>
              </a:solidFill>
            </a:endParaRPr>
          </a:p>
          <a:p>
            <a:r>
              <a:rPr lang="nl-NL" sz="2800" b="1" dirty="0">
                <a:solidFill>
                  <a:schemeClr val="tx1"/>
                </a:solidFill>
              </a:rPr>
              <a:t>Nước ta thuộc đới khí hậu nào?</a:t>
            </a:r>
            <a:endParaRPr lang="en-US" sz="2800" b="1" dirty="0">
              <a:solidFill>
                <a:schemeClr val="tx1"/>
              </a:solidFill>
            </a:endParaRPr>
          </a:p>
          <a:p>
            <a:pPr algn="ctr"/>
            <a:r>
              <a:rPr lang="en-US" sz="2800" b="1" i="1" dirty="0" err="1">
                <a:solidFill>
                  <a:srgbClr val="FF0000"/>
                </a:solidFill>
              </a:rPr>
              <a:t>Nước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</a:rPr>
              <a:t> Nam ta </a:t>
            </a:r>
            <a:r>
              <a:rPr lang="en-US" sz="2800" b="1" i="1" dirty="0" err="1">
                <a:solidFill>
                  <a:srgbClr val="FF0000"/>
                </a:solidFill>
              </a:rPr>
              <a:t>thuộc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đới</a:t>
            </a:r>
            <a:r>
              <a:rPr lang="en-US" sz="2800" b="1" i="1" dirty="0">
                <a:solidFill>
                  <a:srgbClr val="FF0000"/>
                </a:solidFill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</a:rPr>
              <a:t>nóng</a:t>
            </a:r>
            <a:r>
              <a:rPr lang="en-US" sz="2800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5865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1228933"/>
            <a:ext cx="7068753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291250" y="2749907"/>
            <a:ext cx="44198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trải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nghiệm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5" y="1229933"/>
            <a:ext cx="7068753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3193969" y="2262780"/>
            <a:ext cx="6360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Trò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chơi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ea typeface="Microsoft YaHei" panose="020B0503020204020204" charset="-122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spc="300" baseline="0" dirty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Ai</a:t>
            </a:r>
            <a:r>
              <a:rPr lang="en-US" altLang="zh-CN" sz="5400" b="1" spc="300" dirty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spc="300" dirty="0" err="1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nhanh</a:t>
            </a:r>
            <a:r>
              <a:rPr lang="en-US" altLang="zh-CN" sz="5400" b="1" spc="300" dirty="0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 – Ai </a:t>
            </a:r>
            <a:r>
              <a:rPr lang="en-US" altLang="zh-CN" sz="5400" b="1" spc="300" dirty="0" err="1">
                <a:solidFill>
                  <a:srgbClr val="ED81A1"/>
                </a:solidFill>
                <a:ea typeface="Microsoft YaHei" panose="020B0503020204020204" charset="-122"/>
                <a:cs typeface="Times New Roman" panose="02020603050405020304" pitchFamily="18" charset="0"/>
              </a:rPr>
              <a:t>đúng</a:t>
            </a:r>
            <a:endParaRPr kumimoji="0" lang="zh-CN" altLang="en-US" sz="5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64344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2133181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45391"/>
            <a:ext cx="5250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24301" b="27501"/>
          <a:stretch/>
        </p:blipFill>
        <p:spPr>
          <a:xfrm>
            <a:off x="7" y="4549"/>
            <a:ext cx="12486288" cy="6858000"/>
          </a:xfrm>
          <a:prstGeom prst="rect">
            <a:avLst/>
          </a:prstGeom>
        </p:spPr>
      </p:pic>
      <p:pic>
        <p:nvPicPr>
          <p:cNvPr id="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45" y="240131"/>
            <a:ext cx="2616064" cy="177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763" y="2241252"/>
            <a:ext cx="2249445" cy="12925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Google Shape;87;p4"/>
          <p:cNvGrpSpPr/>
          <p:nvPr/>
        </p:nvGrpSpPr>
        <p:grpSpPr>
          <a:xfrm>
            <a:off x="1" y="4406085"/>
            <a:ext cx="12551684" cy="2462784"/>
            <a:chOff x="0" y="3163016"/>
            <a:chExt cx="9144000" cy="2008136"/>
          </a:xfrm>
        </p:grpSpPr>
        <p:pic>
          <p:nvPicPr>
            <p:cNvPr id="10" name="Google Shape;88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89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72" name="文本框 11271"/>
          <p:cNvSpPr txBox="1"/>
          <p:nvPr/>
        </p:nvSpPr>
        <p:spPr>
          <a:xfrm>
            <a:off x="3185128" y="965508"/>
            <a:ext cx="7796404" cy="334975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5" rIns="66349" bIns="33175">
            <a:spAutoFit/>
          </a:bodyPr>
          <a:lstStyle/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HẸN GẶP LẠI</a:t>
            </a:r>
          </a:p>
          <a:p>
            <a:pPr algn="ctr" defTabSz="1088739">
              <a:spcBef>
                <a:spcPct val="50000"/>
              </a:spcBef>
            </a:pPr>
            <a:r>
              <a:rPr lang="en-US" altLang="zh-CN" sz="533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 EM !!!</a:t>
            </a:r>
            <a:endParaRPr lang="zh-CN" altLang="en-US" sz="533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图片 40" descr="图片包含 浅色&#10;&#10;已生成高可信度的说明">
            <a:extLst>
              <a:ext uri="{FF2B5EF4-FFF2-40B4-BE49-F238E27FC236}">
                <a16:creationId xmlns:a16="http://schemas.microsoft.com/office/drawing/2014/main" id="{024D778D-8C8B-42BF-937F-95FEE5BA28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0" t="71041" r="58174" b="14336"/>
          <a:stretch/>
        </p:blipFill>
        <p:spPr>
          <a:xfrm flipH="1">
            <a:off x="3848956" y="4264204"/>
            <a:ext cx="623509" cy="12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569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8419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10989" y="1099268"/>
            <a:ext cx="911876" cy="692721"/>
          </a:xfrm>
          <a:prstGeom prst="rect">
            <a:avLst/>
          </a:prstGeom>
        </p:spPr>
      </p:pic>
      <p:pic>
        <p:nvPicPr>
          <p:cNvPr id="45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787" y="2223665"/>
            <a:ext cx="938672" cy="893975"/>
          </a:xfrm>
          <a:prstGeom prst="rect">
            <a:avLst/>
          </a:prstGeom>
        </p:spPr>
      </p:pic>
      <p:pic>
        <p:nvPicPr>
          <p:cNvPr id="4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4277" y="431890"/>
            <a:ext cx="1913920" cy="12064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38" y="-1"/>
            <a:ext cx="4259583" cy="1791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7" name="图片 71696" descr="21"/>
          <p:cNvPicPr>
            <a:picLocks noChangeAspect="1"/>
          </p:cNvPicPr>
          <p:nvPr/>
        </p:nvPicPr>
        <p:blipFill rotWithShape="1">
          <a:blip r:embed="rId5"/>
          <a:srcRect b="7652"/>
          <a:stretch/>
        </p:blipFill>
        <p:spPr>
          <a:xfrm>
            <a:off x="236138" y="508566"/>
            <a:ext cx="11840691" cy="6145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6433417" y="1709616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2" name="文本框 71691"/>
          <p:cNvSpPr txBox="1"/>
          <p:nvPr/>
        </p:nvSpPr>
        <p:spPr>
          <a:xfrm>
            <a:off x="6381507" y="2907959"/>
            <a:ext cx="280200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在此输文字</a:t>
            </a:r>
          </a:p>
        </p:txBody>
      </p:sp>
      <p:sp>
        <p:nvSpPr>
          <p:cNvPr id="71693" name="文本框 71692"/>
          <p:cNvSpPr txBox="1"/>
          <p:nvPr/>
        </p:nvSpPr>
        <p:spPr>
          <a:xfrm>
            <a:off x="6433418" y="4210852"/>
            <a:ext cx="3063861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71694" name="文本框 71693"/>
          <p:cNvSpPr txBox="1"/>
          <p:nvPr/>
        </p:nvSpPr>
        <p:spPr>
          <a:xfrm>
            <a:off x="6433418" y="5409191"/>
            <a:ext cx="2853913" cy="415876"/>
          </a:xfrm>
          <a:prstGeom prst="rect">
            <a:avLst/>
          </a:prstGeom>
          <a:noFill/>
          <a:ln w="9525">
            <a:noFill/>
          </a:ln>
        </p:spPr>
        <p:txBody>
          <a:bodyPr lIns="66349" tIns="33175" rIns="66349" bIns="33175">
            <a:spAutoFit/>
          </a:bodyPr>
          <a:lstStyle/>
          <a:p>
            <a:pPr defTabSz="1088739">
              <a:spcBef>
                <a:spcPct val="50000"/>
              </a:spcBef>
            </a:pPr>
            <a:r>
              <a:rPr lang="zh-CN" altLang="en-US" sz="2267" dirty="0">
                <a:solidFill>
                  <a:prstClr val="white"/>
                </a:solidFill>
                <a:latin typeface="黑体" panose="02010600030101010101" pitchFamily="2" charset="-122"/>
                <a:ea typeface="黑体" panose="02010600030101010101" pitchFamily="2" charset="-122"/>
              </a:rPr>
              <a:t>在此输入文字</a:t>
            </a:r>
          </a:p>
        </p:txBody>
      </p:sp>
      <p:sp>
        <p:nvSpPr>
          <p:cNvPr id="18" name="文本框 35"/>
          <p:cNvSpPr txBox="1"/>
          <p:nvPr/>
        </p:nvSpPr>
        <p:spPr>
          <a:xfrm>
            <a:off x="6417869" y="584200"/>
            <a:ext cx="47581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0B7E08"/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pPr algn="ctr"/>
            <a:r>
              <a:rPr lang="en-US" altLang="zh-CN" sz="4267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zh-CN" altLang="en-US" sz="4267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60" y="5021403"/>
            <a:ext cx="932669" cy="1836597"/>
          </a:xfrm>
          <a:prstGeom prst="rect">
            <a:avLst/>
          </a:prstGeom>
        </p:spPr>
      </p:pic>
      <p:pic>
        <p:nvPicPr>
          <p:cNvPr id="22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96" y="3905904"/>
            <a:ext cx="718133" cy="697281"/>
          </a:xfrm>
          <a:prstGeom prst="rect">
            <a:avLst/>
          </a:prstGeom>
        </p:spPr>
      </p:pic>
      <p:sp>
        <p:nvSpPr>
          <p:cNvPr id="9" name="TextBox 5"/>
          <p:cNvSpPr txBox="1"/>
          <p:nvPr/>
        </p:nvSpPr>
        <p:spPr>
          <a:xfrm>
            <a:off x="4549513" y="3310798"/>
            <a:ext cx="7524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3">
                    <a:lumMod val="50000"/>
                  </a:schemeClr>
                </a:solidFill>
              </a:rPr>
              <a:t>- Chỉ được cực Bắc, cực Nam, đường Xích đạo, bán cầu Bắc, bắc cầu Nam, và các đới khí hậu trên quả địa cầu.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4361304" y="4845447"/>
            <a:ext cx="73226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chemeClr val="accent4">
                    <a:lumMod val="50000"/>
                  </a:schemeClr>
                </a:solidFill>
              </a:rPr>
              <a:t>- Chỉ được vị trí của Việt Nam trên quả địa cầu.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文本框 10"/>
          <p:cNvSpPr txBox="1">
            <a:spLocks noChangeArrowheads="1"/>
          </p:cNvSpPr>
          <p:nvPr/>
        </p:nvSpPr>
        <p:spPr bwMode="auto">
          <a:xfrm>
            <a:off x="3992017" y="2269925"/>
            <a:ext cx="91858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FF0000"/>
                </a:solidFill>
                <a:sym typeface="+mn-lt"/>
              </a:rPr>
              <a:t>1</a:t>
            </a:r>
            <a:endParaRPr lang="zh-CN" altLang="en-US" sz="2667" dirty="0">
              <a:solidFill>
                <a:srgbClr val="FF0000"/>
              </a:solidFill>
              <a:sym typeface="+mn-lt"/>
            </a:endParaRPr>
          </a:p>
        </p:txBody>
      </p:sp>
      <p:sp>
        <p:nvSpPr>
          <p:cNvPr id="15" name="文本框 10"/>
          <p:cNvSpPr txBox="1">
            <a:spLocks noChangeArrowheads="1"/>
          </p:cNvSpPr>
          <p:nvPr/>
        </p:nvSpPr>
        <p:spPr bwMode="auto">
          <a:xfrm>
            <a:off x="3352800" y="5029120"/>
            <a:ext cx="91913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>
                <a:solidFill>
                  <a:srgbClr val="7030A0"/>
                </a:solidFill>
                <a:latin typeface="Times New Roman (Headings)"/>
                <a:sym typeface="+mn-lt"/>
              </a:rPr>
              <a:t>3</a:t>
            </a:r>
            <a:endParaRPr lang="zh-CN" altLang="en-US" sz="2667" dirty="0">
              <a:solidFill>
                <a:srgbClr val="7030A0"/>
              </a:solidFill>
              <a:latin typeface="Times New Roman (Headings)"/>
              <a:sym typeface="+mn-lt"/>
            </a:endParaRPr>
          </a:p>
        </p:txBody>
      </p:sp>
      <p:sp>
        <p:nvSpPr>
          <p:cNvPr id="2" name="Heart 1"/>
          <p:cNvSpPr/>
          <p:nvPr/>
        </p:nvSpPr>
        <p:spPr>
          <a:xfrm>
            <a:off x="4104562" y="2173853"/>
            <a:ext cx="711289" cy="604305"/>
          </a:xfrm>
          <a:prstGeom prst="heart">
            <a:avLst/>
          </a:prstGeom>
          <a:noFill/>
          <a:ln w="381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6" name="Heart 25"/>
          <p:cNvSpPr/>
          <p:nvPr/>
        </p:nvSpPr>
        <p:spPr>
          <a:xfrm>
            <a:off x="3394348" y="4968736"/>
            <a:ext cx="848785" cy="695465"/>
          </a:xfrm>
          <a:prstGeom prst="heart">
            <a:avLst/>
          </a:prstGeom>
          <a:noFill/>
          <a:ln w="38100">
            <a:solidFill>
              <a:srgbClr val="7030A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F81BD"/>
              </a:solidFill>
            </a:endParaRPr>
          </a:p>
        </p:txBody>
      </p:sp>
      <p:sp>
        <p:nvSpPr>
          <p:cNvPr id="48" name="TextBox 5"/>
          <p:cNvSpPr txBox="1"/>
          <p:nvPr/>
        </p:nvSpPr>
        <p:spPr>
          <a:xfrm>
            <a:off x="4739550" y="2025177"/>
            <a:ext cx="75551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FF0000"/>
                </a:solidFill>
              </a:rPr>
              <a:t>   - Có nhận biết ban đầu về hình dạng Trái Đất qua quả địa cầu.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4" name="Heart 53"/>
          <p:cNvSpPr/>
          <p:nvPr/>
        </p:nvSpPr>
        <p:spPr>
          <a:xfrm>
            <a:off x="3663129" y="3581260"/>
            <a:ext cx="751944" cy="649288"/>
          </a:xfrm>
          <a:prstGeom prst="heart">
            <a:avLst/>
          </a:prstGeom>
          <a:noFill/>
          <a:ln w="3810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B050"/>
              </a:solidFill>
              <a:latin typeface="Times New Roman (Headings)"/>
            </a:endParaRPr>
          </a:p>
        </p:txBody>
      </p:sp>
      <p:sp>
        <p:nvSpPr>
          <p:cNvPr id="55" name="文本框 10"/>
          <p:cNvSpPr txBox="1">
            <a:spLocks noChangeArrowheads="1"/>
          </p:cNvSpPr>
          <p:nvPr/>
        </p:nvSpPr>
        <p:spPr bwMode="auto">
          <a:xfrm>
            <a:off x="3605597" y="3667088"/>
            <a:ext cx="909833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静蕾简体" panose="02000000000000000000" pitchFamily="2" charset="-122"/>
                <a:ea typeface="方正静蕾简体" panose="02000000000000000000" pitchFamily="2" charset="-122"/>
              </a:defRPr>
            </a:lvl1pPr>
          </a:lstStyle>
          <a:p>
            <a:r>
              <a:rPr lang="en-US" altLang="zh-CN" sz="2667" dirty="0">
                <a:solidFill>
                  <a:srgbClr val="00B050"/>
                </a:solidFill>
                <a:latin typeface="Times New Roman (Headings)"/>
                <a:sym typeface="+mn-lt"/>
              </a:rPr>
              <a:t>2</a:t>
            </a:r>
            <a:endParaRPr lang="zh-CN" altLang="en-US" sz="2667" dirty="0">
              <a:solidFill>
                <a:srgbClr val="00B050"/>
              </a:solidFill>
              <a:latin typeface="Times New Roman (Headings)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578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0" grpId="0"/>
      <p:bldP spid="12" grpId="0"/>
      <p:bldP spid="15" grpId="0"/>
      <p:bldP spid="2" grpId="0" animBg="1"/>
      <p:bldP spid="26" grpId="0" animBg="1"/>
      <p:bldP spid="48" grpId="0"/>
      <p:bldP spid="54" grpId="0" animBg="1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6250" y="1394460"/>
            <a:ext cx="617188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1. </a:t>
            </a:r>
            <a:r>
              <a:rPr lang="en-US" sz="8800" b="1" dirty="0" err="1"/>
              <a:t>Khởi</a:t>
            </a:r>
            <a:r>
              <a:rPr lang="en-US" sz="8800" b="1" dirty="0"/>
              <a:t> </a:t>
            </a:r>
            <a:r>
              <a:rPr lang="en-US" sz="8800" b="1" dirty="0" err="1"/>
              <a:t>động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79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4253929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354"/>
          </a:xfrm>
        </p:spPr>
      </p:pic>
    </p:spTree>
    <p:extLst>
      <p:ext uri="{BB962C8B-B14F-4D97-AF65-F5344CB8AC3E}">
        <p14:creationId xmlns:p14="http://schemas.microsoft.com/office/powerpoint/2010/main" val="1083128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193979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</p:spPr>
      </p:pic>
    </p:spTree>
    <p:extLst>
      <p:ext uri="{BB962C8B-B14F-4D97-AF65-F5344CB8AC3E}">
        <p14:creationId xmlns:p14="http://schemas.microsoft.com/office/powerpoint/2010/main" val="1119772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</TotalTime>
  <Words>324</Words>
  <Application>Microsoft Office PowerPoint</Application>
  <PresentationFormat>Widescreen</PresentationFormat>
  <Paragraphs>46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黑体</vt:lpstr>
      <vt:lpstr>Arial</vt:lpstr>
      <vt:lpstr>Calibri</vt:lpstr>
      <vt:lpstr>Calibri Light</vt:lpstr>
      <vt:lpstr>Times New Roman</vt:lpstr>
      <vt:lpstr>Times New Roman (Headings)</vt:lpstr>
      <vt:lpstr>方正静蕾简体</vt:lpstr>
      <vt:lpstr>1_Office Theme</vt:lpstr>
      <vt:lpstr>Office 主题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Thi Hong Anh Au</cp:lastModifiedBy>
  <cp:revision>30</cp:revision>
  <dcterms:created xsi:type="dcterms:W3CDTF">2021-06-03T09:12:28Z</dcterms:created>
  <dcterms:modified xsi:type="dcterms:W3CDTF">2023-04-13T23:34:33Z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