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80" r:id="rId3"/>
  </p:sldMasterIdLst>
  <p:notesMasterIdLst>
    <p:notesMasterId r:id="rId30"/>
  </p:notesMasterIdLst>
  <p:sldIdLst>
    <p:sldId id="2637" r:id="rId4"/>
    <p:sldId id="291" r:id="rId5"/>
    <p:sldId id="262" r:id="rId6"/>
    <p:sldId id="261" r:id="rId7"/>
    <p:sldId id="2638" r:id="rId8"/>
    <p:sldId id="2639" r:id="rId9"/>
    <p:sldId id="2640" r:id="rId10"/>
    <p:sldId id="365" r:id="rId11"/>
    <p:sldId id="2641" r:id="rId12"/>
    <p:sldId id="2646" r:id="rId13"/>
    <p:sldId id="2643" r:id="rId14"/>
    <p:sldId id="2647" r:id="rId15"/>
    <p:sldId id="2648" r:id="rId16"/>
    <p:sldId id="344" r:id="rId17"/>
    <p:sldId id="346" r:id="rId18"/>
    <p:sldId id="347" r:id="rId19"/>
    <p:sldId id="343" r:id="rId20"/>
    <p:sldId id="323" r:id="rId21"/>
    <p:sldId id="2632" r:id="rId22"/>
    <p:sldId id="2633" r:id="rId23"/>
    <p:sldId id="2634" r:id="rId24"/>
    <p:sldId id="355" r:id="rId25"/>
    <p:sldId id="356" r:id="rId26"/>
    <p:sldId id="357" r:id="rId27"/>
    <p:sldId id="360" r:id="rId28"/>
    <p:sldId id="3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4C5D"/>
    <a:srgbClr val="FFFFD5"/>
    <a:srgbClr val="99FF99"/>
    <a:srgbClr val="5A94AC"/>
    <a:srgbClr val="83434A"/>
    <a:srgbClr val="3FB393"/>
    <a:srgbClr val="7D5346"/>
    <a:srgbClr val="E47632"/>
    <a:srgbClr val="D8985E"/>
    <a:srgbClr val="E0A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1" autoAdjust="0"/>
    <p:restoredTop sz="96619" autoAdjust="0"/>
  </p:normalViewPr>
  <p:slideViewPr>
    <p:cSldViewPr snapToGrid="0">
      <p:cViewPr varScale="1">
        <p:scale>
          <a:sx n="68" d="100"/>
          <a:sy n="68" d="100"/>
        </p:scale>
        <p:origin x="600" y="72"/>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8D556-27B9-4E74-8AD5-D0F6BB0A7C33}" type="datetimeFigureOut">
              <a:rPr lang="zh-CN" altLang="en-US" smtClean="0"/>
              <a:t>2024/1/15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3BC0-4B8A-453D-B965-8968036FA181}" type="slidenum">
              <a:rPr lang="zh-CN" altLang="en-US" smtClean="0"/>
              <a:t>‹#›</a:t>
            </a:fld>
            <a:endParaRPr lang="zh-CN" altLang="en-US"/>
          </a:p>
        </p:txBody>
      </p:sp>
    </p:spTree>
    <p:extLst>
      <p:ext uri="{BB962C8B-B14F-4D97-AF65-F5344CB8AC3E}">
        <p14:creationId xmlns:p14="http://schemas.microsoft.com/office/powerpoint/2010/main" val="90804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BA3BC0-4B8A-453D-B965-8968036FA1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BA3BC0-4B8A-453D-B965-8968036FA1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12</a:t>
            </a:fld>
            <a:endParaRPr lang="zh-CN" altLang="en-US"/>
          </a:p>
        </p:txBody>
      </p:sp>
    </p:spTree>
    <p:extLst>
      <p:ext uri="{BB962C8B-B14F-4D97-AF65-F5344CB8AC3E}">
        <p14:creationId xmlns:p14="http://schemas.microsoft.com/office/powerpoint/2010/main" val="140572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71BEFF-E045-4AAA-871D-40D2AC4499C0}"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C5047-983C-4D07-B211-D2E1A201E50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58823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fld id="{D997B5FA-0921-464F-AAE1-844C04324D75}" type="datetimeFigureOut">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2024/1/15</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90204"/>
              <a:buNone/>
              <a:defRPr/>
            </a:pPr>
            <a:fld id="{565CE74E-AB26-4998-AD42-012C4C1AD076}" type="slidenum">
              <a:rPr kumimoji="0" lang="zh-CN" altLang="en-US" sz="1200" b="0" i="0" u="none" strike="noStrike" kern="0" cap="none" spc="0" normalizeH="0" baseline="0" noProof="0" smtClean="0">
                <a:ln>
                  <a:noFill/>
                </a:ln>
                <a:solidFill>
                  <a:prstClr val="black">
                    <a:tint val="75000"/>
                  </a:prstClr>
                </a:solidFill>
                <a:effectLst/>
                <a:uLnTx/>
                <a:uFillTx/>
                <a:latin typeface="Arial" panose="020B0604020202090204"/>
                <a:cs typeface="Arial" panose="020B0604020202090204"/>
                <a:sym typeface="Arial" panose="020B0604020202090204"/>
              </a:rPr>
              <a:t>‹#›</a:t>
            </a:fld>
            <a:endParaRPr kumimoji="0" lang="zh-CN" altLang="en-US" sz="1200" b="0" i="0" u="none" strike="noStrike" kern="0" cap="none" spc="0" normalizeH="0" baseline="0" noProof="0">
              <a:ln>
                <a:noFill/>
              </a:ln>
              <a:solidFill>
                <a:prstClr val="black">
                  <a:tint val="75000"/>
                </a:prstClr>
              </a:solidFill>
              <a:effectLst/>
              <a:uLnTx/>
              <a:uFillTx/>
              <a:latin typeface="Arial" panose="020B0604020202090204"/>
              <a:cs typeface="Arial" panose="020B0604020202090204"/>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Arial" panose="020B0604020202090204"/>
                <a:sym typeface="Arial" panose="020B0604020202090204"/>
              </a:rPr>
              <a:t>2024/1/15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Arial" panose="020B0604020202090204"/>
              <a:sym typeface="Arial" panose="020B0604020202090204"/>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Arial" panose="020B0604020202090204"/>
              <a:sym typeface="Arial" panose="020B0604020202090204"/>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Arial" panose="020B0604020202090204"/>
                <a:sym typeface="Arial" panose="020B0604020202090204"/>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Arial" panose="020B0604020202090204"/>
              <a:sym typeface="Arial" panose="020B0604020202090204"/>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1BEFF-E045-4AAA-871D-40D2AC4499C0}" type="datetimeFigureOut">
              <a:rPr lang="zh-CN" altLang="en-US" smtClean="0"/>
              <a:t>2024/1/15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F2C5047-983C-4D07-B211-D2E1A201E50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9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9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9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xml"/><Relationship Id="rId7" Type="http://schemas.openxmlformats.org/officeDocument/2006/relationships/image" Target="../media/image3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5.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emf"/><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emf"/><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emf"/><Relationship Id="rId5" Type="http://schemas.openxmlformats.org/officeDocument/2006/relationships/notesSlide" Target="../notesSlides/notesSlide15.xml"/><Relationship Id="rId4" Type="http://schemas.openxmlformats.org/officeDocument/2006/relationships/slideLayout" Target="../slideLayouts/slideLayout7.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emf"/><Relationship Id="rId5" Type="http://schemas.openxmlformats.org/officeDocument/2006/relationships/notesSlide" Target="../notesSlides/notesSlide16.xml"/><Relationship Id="rId4" Type="http://schemas.openxmlformats.org/officeDocument/2006/relationships/slideLayout" Target="../slideLayouts/slideLayout7.xm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emf"/><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6.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Quyển sách"/>
          <p:cNvPicPr>
            <a:picLocks noChangeAspect="1"/>
          </p:cNvPicPr>
          <p:nvPr/>
        </p:nvPicPr>
        <p:blipFill rotWithShape="1">
          <a:blip r:embed="rId3" cstate="print">
            <a:extLst>
              <a:ext uri="{28A0092B-C50C-407E-A947-70E740481C1C}">
                <a14:useLocalDpi xmlns:a14="http://schemas.microsoft.com/office/drawing/2010/main" val="0"/>
              </a:ext>
            </a:extLst>
          </a:blip>
          <a:srcRect t="25" b="25"/>
          <a:stretch>
            <a:fillRect/>
          </a:stretch>
        </p:blipFill>
        <p:spPr>
          <a:xfrm>
            <a:off x="8992547" y="273370"/>
            <a:ext cx="2810056" cy="1657571"/>
          </a:xfrm>
          <a:prstGeom prst="rect">
            <a:avLst/>
          </a:prstGeom>
        </p:spPr>
      </p:pic>
      <p:sp>
        <p:nvSpPr>
          <p:cNvPr id="10" name="Số tuần"/>
          <p:cNvSpPr txBox="1"/>
          <p:nvPr/>
        </p:nvSpPr>
        <p:spPr>
          <a:xfrm>
            <a:off x="10481983" y="673207"/>
            <a:ext cx="1487104" cy="806375"/>
          </a:xfrm>
          <a:prstGeom prst="rect">
            <a:avLst/>
          </a:prstGeom>
        </p:spPr>
        <p:txBody>
          <a:bodyPr/>
          <a:lst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1218565">
              <a:spcBef>
                <a:spcPts val="1335"/>
              </a:spcBef>
              <a:buFont typeface="Arial" panose="020B0604020202090204" pitchFamily="34" charset="0"/>
              <a:buNone/>
            </a:pPr>
            <a:r>
              <a:rPr lang="vi-VN" sz="4800" b="1" dirty="0">
                <a:solidFill>
                  <a:srgbClr val="C00000"/>
                </a:solidFill>
                <a:latin typeface="Averta Std CY" panose="00000500000000000000" pitchFamily="50" charset="0"/>
              </a:rPr>
              <a:t>21</a:t>
            </a:r>
            <a:endParaRPr lang="en-US" sz="4800" b="1" dirty="0">
              <a:solidFill>
                <a:srgbClr val="C00000"/>
              </a:solidFill>
              <a:latin typeface="Averta Std CY" panose="00000500000000000000" pitchFamily="50" charset="0"/>
            </a:endParaRPr>
          </a:p>
        </p:txBody>
      </p:sp>
      <p:sp>
        <p:nvSpPr>
          <p:cNvPr id="11" name="Tuần"/>
          <p:cNvSpPr txBox="1"/>
          <p:nvPr/>
        </p:nvSpPr>
        <p:spPr>
          <a:xfrm>
            <a:off x="9400525" y="410702"/>
            <a:ext cx="1652559" cy="566309"/>
          </a:xfrm>
          <a:prstGeom prst="rect">
            <a:avLst/>
          </a:prstGeom>
        </p:spPr>
        <p:txBody>
          <a:bodyPr/>
          <a:lst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1218565">
              <a:spcBef>
                <a:spcPts val="1335"/>
              </a:spcBef>
              <a:buFont typeface="Arial" panose="020B0604020202090204" pitchFamily="34" charset="0"/>
              <a:buNone/>
            </a:pPr>
            <a:r>
              <a:rPr lang="en-US" sz="3200" b="1" dirty="0" err="1">
                <a:solidFill>
                  <a:srgbClr val="00B0F0"/>
                </a:solidFill>
                <a:latin typeface="Averta Std CY" panose="00000500000000000000" pitchFamily="50" charset="0"/>
              </a:rPr>
              <a:t>Tuần</a:t>
            </a:r>
            <a:endParaRPr lang="en-US" sz="3200" b="1" dirty="0">
              <a:solidFill>
                <a:srgbClr val="00B0F0"/>
              </a:solidFill>
              <a:latin typeface="Averta Std CY" panose="00000500000000000000" pitchFamily="50" charset="0"/>
            </a:endParaRPr>
          </a:p>
        </p:txBody>
      </p:sp>
      <p:pic>
        <p:nvPicPr>
          <p:cNvPr id="12" name="Banner"/>
          <p:cNvPicPr>
            <a:picLocks noChangeAspect="1"/>
          </p:cNvPicPr>
          <p:nvPr/>
        </p:nvPicPr>
        <p:blipFill rotWithShape="1">
          <a:blip r:embed="rId4" cstate="print">
            <a:extLst>
              <a:ext uri="{28A0092B-C50C-407E-A947-70E740481C1C}">
                <a14:useLocalDpi xmlns:a14="http://schemas.microsoft.com/office/drawing/2010/main" val="0"/>
              </a:ext>
            </a:extLst>
          </a:blip>
          <a:srcRect t="32" b="32"/>
          <a:stretch>
            <a:fillRect/>
          </a:stretch>
        </p:blipFill>
        <p:spPr>
          <a:xfrm>
            <a:off x="2714887" y="273370"/>
            <a:ext cx="5911471" cy="1438656"/>
          </a:xfrm>
          <a:prstGeom prst="rect">
            <a:avLst/>
          </a:prstGeom>
        </p:spPr>
      </p:pic>
      <p:pic>
        <p:nvPicPr>
          <p:cNvPr id="13" name="Hoa hướng dương"/>
          <p:cNvPicPr>
            <a:picLocks noChangeAspect="1"/>
          </p:cNvPicPr>
          <p:nvPr/>
        </p:nvPicPr>
        <p:blipFill rotWithShape="1">
          <a:blip r:embed="rId5" cstate="print">
            <a:extLst>
              <a:ext uri="{28A0092B-C50C-407E-A947-70E740481C1C}">
                <a14:useLocalDpi xmlns:a14="http://schemas.microsoft.com/office/drawing/2010/main" val="0"/>
              </a:ext>
            </a:extLst>
          </a:blip>
          <a:srcRect l="117" r="117"/>
          <a:stretch>
            <a:fillRect/>
          </a:stretch>
        </p:blipFill>
        <p:spPr>
          <a:xfrm>
            <a:off x="2213443" y="108364"/>
            <a:ext cx="2109216" cy="1755648"/>
          </a:xfrm>
          <a:prstGeom prst="rect">
            <a:avLst/>
          </a:prstGeom>
        </p:spPr>
      </p:pic>
      <p:sp>
        <p:nvSpPr>
          <p:cNvPr id="14" name="Tên bài"/>
          <p:cNvSpPr txBox="1"/>
          <p:nvPr/>
        </p:nvSpPr>
        <p:spPr>
          <a:xfrm>
            <a:off x="4069876" y="737807"/>
            <a:ext cx="4086375" cy="590931"/>
          </a:xfrm>
          <a:prstGeom prst="rect">
            <a:avLst/>
          </a:prstGeom>
          <a:noFill/>
        </p:spPr>
        <p:txBody>
          <a:bodyPr wrap="none" rtlCol="0">
            <a:spAutoFit/>
          </a:bodyPr>
          <a:lstStyle>
            <a:lvl1pPr marL="0" indent="0" algn="l" defTabSz="1218565" rtl="0" eaLnBrk="1" latinLnBrk="0" hangingPunct="1">
              <a:lnSpc>
                <a:spcPct val="90000"/>
              </a:lnSpc>
              <a:spcBef>
                <a:spcPts val="1335"/>
              </a:spcBef>
              <a:buFont typeface="Arial" panose="020B0604020202090204" pitchFamily="34" charset="0"/>
              <a:buNone/>
              <a:defRPr lang="en-US" sz="3600" b="1" kern="1200" baseline="0">
                <a:solidFill>
                  <a:srgbClr val="732913"/>
                </a:solidFill>
                <a:latin typeface="Averta Std CY Bold" panose="00000800000000000000" pitchFamily="50" charset="0"/>
                <a:ea typeface="+mn-ea"/>
                <a:cs typeface="+mn-cs"/>
              </a:defRPr>
            </a:lvl1pPr>
            <a:lvl2pPr marL="914400" indent="-304800" algn="l" defTabSz="1218565" rtl="0" eaLnBrk="1" latinLnBrk="0" hangingPunct="1">
              <a:lnSpc>
                <a:spcPct val="90000"/>
              </a:lnSpc>
              <a:spcBef>
                <a:spcPts val="665"/>
              </a:spcBef>
              <a:buFont typeface="Arial" panose="020B060402020209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9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9pPr>
          </a:lstStyle>
          <a:p>
            <a:pPr marL="0" marR="0" lvl="0" indent="0" algn="l" defTabSz="1218565" rtl="0" eaLnBrk="1" fontAlgn="auto" latinLnBrk="0" hangingPunct="1">
              <a:lnSpc>
                <a:spcPct val="90000"/>
              </a:lnSpc>
              <a:spcBef>
                <a:spcPts val="1335"/>
              </a:spcBef>
              <a:spcAft>
                <a:spcPts val="0"/>
              </a:spcAft>
              <a:buClrTx/>
              <a:buSzTx/>
              <a:buFont typeface="Arial" panose="020B0604020202090204" pitchFamily="34" charset="0"/>
              <a:buNone/>
              <a:defRPr/>
            </a:pPr>
            <a:r>
              <a:rPr lang="vi-VN" dirty="0"/>
              <a:t>Chuyện bốn mùa</a:t>
            </a:r>
            <a:endParaRPr kumimoji="0" lang="en-US" sz="3600" b="1" i="0" u="none" strike="noStrike" kern="1200" cap="none" spc="0" normalizeH="0" baseline="0" noProof="0" dirty="0">
              <a:ln>
                <a:noFill/>
              </a:ln>
              <a:solidFill>
                <a:srgbClr val="732913"/>
              </a:solidFill>
              <a:effectLst/>
              <a:uLnTx/>
              <a:uFillTx/>
              <a:latin typeface="Averta Std CY Bold" panose="00000800000000000000" pitchFamily="50" charset="0"/>
              <a:ea typeface="+mn-ea"/>
              <a:cs typeface="+mn-cs"/>
            </a:endParaRPr>
          </a:p>
        </p:txBody>
      </p:sp>
      <p:sp>
        <p:nvSpPr>
          <p:cNvPr id="15" name="Bài số"/>
          <p:cNvSpPr txBox="1"/>
          <p:nvPr/>
        </p:nvSpPr>
        <p:spPr>
          <a:xfrm>
            <a:off x="2851113" y="577724"/>
            <a:ext cx="833883" cy="867930"/>
          </a:xfrm>
          <a:prstGeom prst="rect">
            <a:avLst/>
          </a:prstGeom>
          <a:noFill/>
        </p:spPr>
        <p:txBody>
          <a:bodyPr wrap="none" rtlCol="0">
            <a:spAutoFit/>
          </a:bodyPr>
          <a:lstStyle>
            <a:lvl1pPr marL="0" indent="0" algn="ctr" defTabSz="1218565" rtl="0" eaLnBrk="1" latinLnBrk="0" hangingPunct="1">
              <a:lnSpc>
                <a:spcPct val="90000"/>
              </a:lnSpc>
              <a:spcBef>
                <a:spcPts val="0"/>
              </a:spcBef>
              <a:buFont typeface="Arial" panose="020B0604020202090204" pitchFamily="34" charset="0"/>
              <a:buNone/>
              <a:defRPr lang="en-US" sz="2800" b="1" kern="1200">
                <a:solidFill>
                  <a:schemeClr val="bg1"/>
                </a:solidFill>
                <a:latin typeface="Averta Std CY Bold" panose="00000800000000000000" pitchFamily="50" charset="0"/>
                <a:ea typeface="+mn-ea"/>
                <a:cs typeface="+mn-cs"/>
              </a:defRPr>
            </a:lvl1pPr>
            <a:lvl2pPr marL="914400" indent="-304800" algn="l" defTabSz="1218565" rtl="0" eaLnBrk="1" latinLnBrk="0" hangingPunct="1">
              <a:lnSpc>
                <a:spcPct val="90000"/>
              </a:lnSpc>
              <a:spcBef>
                <a:spcPts val="665"/>
              </a:spcBef>
              <a:buFont typeface="Arial" panose="020B060402020209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9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9pPr>
          </a:lstStyle>
          <a:p>
            <a:pPr marL="0" marR="0" lvl="0" indent="0" algn="ctr" defTabSz="1218565" rtl="0" eaLnBrk="1" fontAlgn="auto" latinLnBrk="0" hangingPunct="1">
              <a:lnSpc>
                <a:spcPct val="90000"/>
              </a:lnSpc>
              <a:spcBef>
                <a:spcPts val="0"/>
              </a:spcBef>
              <a:spcAft>
                <a:spcPts val="0"/>
              </a:spcAft>
              <a:buClrTx/>
              <a:buSzTx/>
              <a:buFont typeface="Arial" panose="020B0604020202090204" pitchFamily="34" charset="0"/>
              <a:buNone/>
              <a:defRPr/>
            </a:pPr>
            <a:r>
              <a:rPr kumimoji="0" lang="en-US" sz="2800" b="1" i="0" u="none" strike="noStrike" kern="1200" cap="none" spc="0" normalizeH="0" baseline="0" noProof="0" dirty="0" err="1">
                <a:ln>
                  <a:noFill/>
                </a:ln>
                <a:solidFill>
                  <a:sysClr val="window" lastClr="FFFFFF"/>
                </a:solidFill>
                <a:effectLst/>
                <a:uLnTx/>
                <a:uFillTx/>
                <a:latin typeface="Averta Std CY Bold" panose="00000800000000000000" pitchFamily="50" charset="0"/>
                <a:ea typeface="+mn-ea"/>
                <a:cs typeface="+mn-cs"/>
              </a:rPr>
              <a:t>Bài</a:t>
            </a:r>
            <a:endParaRPr kumimoji="0" lang="en-US" sz="2800" b="1" i="0" u="none" strike="noStrike" kern="1200" cap="none" spc="0" normalizeH="0" baseline="0" noProof="0" dirty="0">
              <a:ln>
                <a:noFill/>
              </a:ln>
              <a:solidFill>
                <a:sysClr val="window" lastClr="FFFFFF"/>
              </a:solidFill>
              <a:effectLst/>
              <a:uLnTx/>
              <a:uFillTx/>
              <a:latin typeface="Averta Std CY Bold" panose="00000800000000000000" pitchFamily="50" charset="0"/>
              <a:ea typeface="+mn-ea"/>
              <a:cs typeface="+mn-cs"/>
            </a:endParaRPr>
          </a:p>
          <a:p>
            <a:pPr marL="0" marR="0" lvl="0" indent="0" algn="ctr" defTabSz="1218565" rtl="0" eaLnBrk="1" fontAlgn="auto" latinLnBrk="0" hangingPunct="1">
              <a:lnSpc>
                <a:spcPct val="90000"/>
              </a:lnSpc>
              <a:spcBef>
                <a:spcPts val="0"/>
              </a:spcBef>
              <a:spcAft>
                <a:spcPts val="0"/>
              </a:spcAft>
              <a:buClrTx/>
              <a:buSzTx/>
              <a:buFont typeface="Arial" panose="020B0604020202090204" pitchFamily="34" charset="0"/>
              <a:buNone/>
              <a:defRPr/>
            </a:pPr>
            <a:r>
              <a:rPr lang="vi-VN" noProof="0" dirty="0">
                <a:solidFill>
                  <a:sysClr val="window" lastClr="FFFFFF"/>
                </a:solidFill>
              </a:rPr>
              <a:t>1</a:t>
            </a:r>
            <a:endParaRPr kumimoji="0" lang="en-US" sz="2800" b="1" i="0" u="none" strike="noStrike" kern="1200" cap="none" spc="0" normalizeH="0" baseline="0" noProof="0" dirty="0">
              <a:ln>
                <a:noFill/>
              </a:ln>
              <a:solidFill>
                <a:sysClr val="window" lastClr="FFFFFF"/>
              </a:solidFill>
              <a:effectLst/>
              <a:uLnTx/>
              <a:uFillTx/>
              <a:latin typeface="Averta Std CY Bold" panose="00000800000000000000" pitchFamily="50" charset="0"/>
              <a:ea typeface="+mn-ea"/>
              <a:cs typeface="+mn-cs"/>
            </a:endParaRPr>
          </a:p>
        </p:txBody>
      </p:sp>
      <p:pic>
        <p:nvPicPr>
          <p:cNvPr id="16"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17"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pic>
        <p:nvPicPr>
          <p:cNvPr id="18"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0" y="-2888"/>
            <a:ext cx="12182060" cy="282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459723"/>
      </p:ext>
    </p:extLst>
  </p:cSld>
  <p:clrMapOvr>
    <a:masterClrMapping/>
  </p:clrMapOvr>
  <mc:AlternateContent xmlns:mc="http://schemas.openxmlformats.org/markup-compatibility/2006" xmlns:p14="http://schemas.microsoft.com/office/powerpoint/2010/main">
    <mc:Choice Requires="p14">
      <p:transition advTm="1000">
        <p14:warp dir="in"/>
      </p:transition>
    </mc:Choice>
    <mc:Fallback xmlns="">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6453" y="43919"/>
            <a:ext cx="8443415" cy="707886"/>
            <a:chOff x="246453" y="43919"/>
            <a:chExt cx="8443415" cy="707886"/>
          </a:xfrm>
        </p:grpSpPr>
        <p:sp>
          <p:nvSpPr>
            <p:cNvPr id="3" name="Rectangle 2"/>
            <p:cNvSpPr/>
            <p:nvPr/>
          </p:nvSpPr>
          <p:spPr>
            <a:xfrm>
              <a:off x="246453" y="43919"/>
              <a:ext cx="844341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C1D3F"/>
                </a:buClr>
                <a:buSzPts val="3200"/>
                <a:buFontTx/>
                <a:buNone/>
                <a:tabLst/>
                <a:defRPr/>
              </a:pPr>
              <a:r>
                <a:rPr kumimoji="0" lang="en-US"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rPr>
                <a:t>C</a:t>
              </a:r>
              <a:r>
                <a:rPr kumimoji="0" lang="vi-VN"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rPr>
                <a:t>huyện bốn mùa</a:t>
              </a:r>
              <a:endParaRPr kumimoji="0" lang="en-US"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sym typeface="Bubblegum San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5" name="TextBox 4"/>
          <p:cNvSpPr txBox="1"/>
          <p:nvPr/>
        </p:nvSpPr>
        <p:spPr>
          <a:xfrm>
            <a:off x="41496" y="720273"/>
            <a:ext cx="12150504" cy="32008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Bốn nàng tiên mải chuyện trò, không biết bà Đất đã đến bên cạnh. Bà vui vẻ góp chuyện: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Các 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đáng yêu.</a:t>
            </a:r>
          </a:p>
          <a:p>
            <a:pPr marL="0" marR="0" lvl="0" indent="0" algn="r"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Theo Từ Nguyên Tĩnh</a:t>
            </a:r>
            <a:endParaRPr kumimoji="0" lang="en-US" sz="26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6" name="Group 5"/>
          <p:cNvGrpSpPr/>
          <p:nvPr/>
        </p:nvGrpSpPr>
        <p:grpSpPr>
          <a:xfrm>
            <a:off x="1615884" y="3310758"/>
            <a:ext cx="6661006" cy="3547241"/>
            <a:chOff x="953739" y="1619250"/>
            <a:chExt cx="6661006" cy="52387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Oval 8"/>
          <p:cNvSpPr/>
          <p:nvPr/>
        </p:nvSpPr>
        <p:spPr>
          <a:xfrm>
            <a:off x="32781" y="736039"/>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3</a:t>
            </a:r>
          </a:p>
        </p:txBody>
      </p:sp>
    </p:spTree>
    <p:extLst>
      <p:ext uri="{BB962C8B-B14F-4D97-AF65-F5344CB8AC3E}">
        <p14:creationId xmlns:p14="http://schemas.microsoft.com/office/powerpoint/2010/main" val="13042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2594" y="1683402"/>
            <a:ext cx="11124336" cy="1569660"/>
          </a:xfrm>
          <a:prstGeom prst="rect">
            <a:avLst/>
          </a:prstGeom>
          <a:noFill/>
        </p:spPr>
        <p:txBody>
          <a:bodyPr wrap="square" rtlCol="0">
            <a:spAutoFit/>
          </a:bodyPr>
          <a:lstStyle/>
          <a:p>
            <a:r>
              <a:rPr lang="en-US" sz="3200" i="1" dirty="0" err="1">
                <a:latin typeface="Times New Roman" pitchFamily="18" charset="0"/>
                <a:cs typeface="Times New Roman" pitchFamily="18" charset="0"/>
              </a:rPr>
              <a:t>Nhưng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phả̉i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nắng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Hạ</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vườn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mới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đơm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ngọt</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Cháu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ấp</a:t>
            </a:r>
            <a:r>
              <a:rPr lang="en-US" sz="3200" i="1" dirty="0">
                <a:latin typeface="Times New Roman" pitchFamily="18" charset="0"/>
                <a:cs typeface="Times New Roman" pitchFamily="18" charset="0"/>
              </a:rPr>
              <a:t> ủ </a:t>
            </a:r>
            <a:r>
              <a:rPr lang="en-US" sz="3200" i="1" dirty="0" err="1">
                <a:latin typeface="Times New Roman" pitchFamily="18" charset="0"/>
                <a:cs typeface="Times New Roman" pitchFamily="18" charset="0"/>
              </a:rPr>
              <a:t>mầm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sống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chồi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nảy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lộc</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nvGrpSpPr>
          <p:cNvPr id="19" name="Group 18"/>
          <p:cNvGrpSpPr/>
          <p:nvPr/>
        </p:nvGrpSpPr>
        <p:grpSpPr>
          <a:xfrm>
            <a:off x="301855" y="128008"/>
            <a:ext cx="8443415" cy="707886"/>
            <a:chOff x="246453" y="43919"/>
            <a:chExt cx="8443415" cy="707886"/>
          </a:xfrm>
        </p:grpSpPr>
        <p:sp>
          <p:nvSpPr>
            <p:cNvPr id="20" name="Rectangle 19"/>
            <p:cNvSpPr/>
            <p:nvPr/>
          </p:nvSpPr>
          <p:spPr>
            <a:xfrm>
              <a:off x="246453" y="43919"/>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Chuyện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22" name="Rectangle 21"/>
          <p:cNvSpPr/>
          <p:nvPr/>
        </p:nvSpPr>
        <p:spPr>
          <a:xfrm>
            <a:off x="4221707" y="738875"/>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Luyện đọc câu dài</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grpSp>
        <p:nvGrpSpPr>
          <p:cNvPr id="23" name="Group 22"/>
          <p:cNvGrpSpPr/>
          <p:nvPr/>
        </p:nvGrpSpPr>
        <p:grpSpPr>
          <a:xfrm>
            <a:off x="5530994" y="3317208"/>
            <a:ext cx="6661006" cy="3547241"/>
            <a:chOff x="953739" y="1619250"/>
            <a:chExt cx="6661006" cy="5238750"/>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10889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496" y="720273"/>
            <a:ext cx="12150504" cy="6432530"/>
          </a:xfrm>
          <a:prstGeom prst="rect">
            <a:avLst/>
          </a:prstGeom>
          <a:noFill/>
        </p:spPr>
        <p:txBody>
          <a:bodyPr wrap="square" rtlCol="0">
            <a:spAutoFit/>
          </a:bodyPr>
          <a:lstStyle/>
          <a:p>
            <a:pPr>
              <a:spcAft>
                <a:spcPts val="1200"/>
              </a:spcAft>
            </a:pPr>
            <a:r>
              <a:rPr lang="vi-VN" sz="2400" dirty="0">
                <a:latin typeface="+mj-lt"/>
              </a:rPr>
              <a:t>      Một ngày đầu năm, bốn nàng tiên Xuân, Hạ, Thu, Đông gặp nhau. Đông cầm tay Xuân, bảo:</a:t>
            </a:r>
          </a:p>
          <a:p>
            <a:pPr>
              <a:spcAft>
                <a:spcPts val="1200"/>
              </a:spcAft>
            </a:pPr>
            <a:r>
              <a:rPr lang="vi-VN" sz="2400" dirty="0">
                <a:latin typeface="+mj-lt"/>
              </a:rPr>
              <a:t>- Ai cũng yêu chị. Chị về, vườn cây nào cũng đâm chồi nảy lộc.</a:t>
            </a:r>
          </a:p>
          <a:p>
            <a:pPr>
              <a:spcAft>
                <a:spcPts val="1200"/>
              </a:spcAft>
            </a:pPr>
            <a:r>
              <a:rPr lang="vi-VN" sz="2400" dirty="0">
                <a:latin typeface="+mj-lt"/>
              </a:rPr>
              <a:t>Xuân nói:</a:t>
            </a:r>
          </a:p>
          <a:p>
            <a:pPr>
              <a:spcAft>
                <a:spcPts val="1200"/>
              </a:spcAft>
            </a:pPr>
            <a:r>
              <a:rPr lang="vi-VN" sz="2400" dirty="0">
                <a:latin typeface="+mj-lt"/>
              </a:rPr>
              <a:t>- Nhưng phải có nắng của em Hạ, cây trong vườn mới đơm trái ngọt, các cô cậu học trò mới được nghỉ hè.</a:t>
            </a:r>
          </a:p>
          <a:p>
            <a:pPr>
              <a:spcAft>
                <a:spcPts val="1200"/>
              </a:spcAft>
            </a:pPr>
            <a:r>
              <a:rPr lang="vi-VN" sz="2400" dirty="0">
                <a:latin typeface="+mj-lt"/>
              </a:rPr>
              <a:t>    Cô nàng hạ tinh nghịch xen vào:</a:t>
            </a:r>
          </a:p>
          <a:p>
            <a:pPr>
              <a:spcAft>
                <a:spcPts val="1200"/>
              </a:spcAft>
            </a:pPr>
            <a:r>
              <a:rPr lang="vi-VN" sz="2400" dirty="0">
                <a:latin typeface="+mj-lt"/>
              </a:rPr>
              <a:t>- Thế mà thiếu nhi lại thích em Thu nhất. Không có Thu làm sao có vườn bưởi chín vàng, có đêm trăng rằm rước đèn phá cỗ,..</a:t>
            </a:r>
          </a:p>
          <a:p>
            <a:pPr>
              <a:spcAft>
                <a:spcPts val="1200"/>
              </a:spcAft>
            </a:pPr>
            <a:r>
              <a:rPr lang="vi-VN" sz="2400" dirty="0">
                <a:latin typeface="+mj-lt"/>
              </a:rPr>
              <a:t>    </a:t>
            </a:r>
            <a:r>
              <a:rPr lang="en-US" sz="2400" dirty="0">
                <a:latin typeface="+mj-lt"/>
              </a:rPr>
              <a:t>  </a:t>
            </a:r>
            <a:r>
              <a:rPr lang="vi-VN" sz="2400" dirty="0">
                <a:latin typeface="+mj-lt"/>
              </a:rPr>
              <a:t>Đông giọng buồn buồn:</a:t>
            </a:r>
          </a:p>
          <a:p>
            <a:pPr marL="342900" indent="-342900">
              <a:spcAft>
                <a:spcPts val="1200"/>
              </a:spcAft>
              <a:buFontTx/>
              <a:buChar char="-"/>
            </a:pPr>
            <a:r>
              <a:rPr lang="vi-VN" sz="2400" dirty="0">
                <a:latin typeface="+mj-lt"/>
              </a:rPr>
              <a:t>Chỉ có em là chẳng ai yêu.</a:t>
            </a:r>
          </a:p>
          <a:p>
            <a:pPr>
              <a:spcAft>
                <a:spcPts val="1200"/>
              </a:spcAft>
            </a:pPr>
            <a:r>
              <a:rPr lang="vi-VN" sz="2400" dirty="0">
                <a:latin typeface="+mj-lt"/>
              </a:rPr>
              <a:t>    Thu đặt tay lên vai Đông, thủ thỉ:</a:t>
            </a:r>
          </a:p>
          <a:p>
            <a:pPr>
              <a:spcAft>
                <a:spcPts val="1200"/>
              </a:spcAft>
            </a:pPr>
            <a:r>
              <a:rPr lang="vi-VN" sz="2400" dirty="0">
                <a:latin typeface="+mj-lt"/>
              </a:rPr>
              <a:t>- Có em mới có bập bùng bếp lửa, có giấc ngủ ấm trong chăn. Sao lại không yêu em được?</a:t>
            </a:r>
          </a:p>
          <a:p>
            <a:pPr>
              <a:spcAft>
                <a:spcPts val="1200"/>
              </a:spcAft>
            </a:pPr>
            <a:endParaRPr lang="en-US" sz="2400" dirty="0">
              <a:latin typeface="+mj-lt"/>
            </a:endParaRPr>
          </a:p>
        </p:txBody>
      </p:sp>
      <p:grpSp>
        <p:nvGrpSpPr>
          <p:cNvPr id="4" name="Group 3"/>
          <p:cNvGrpSpPr/>
          <p:nvPr/>
        </p:nvGrpSpPr>
        <p:grpSpPr>
          <a:xfrm>
            <a:off x="246453" y="43919"/>
            <a:ext cx="8443415" cy="707886"/>
            <a:chOff x="246453" y="43919"/>
            <a:chExt cx="8443415" cy="707886"/>
          </a:xfrm>
        </p:grpSpPr>
        <p:sp>
          <p:nvSpPr>
            <p:cNvPr id="3" name="Rectangle 2"/>
            <p:cNvSpPr/>
            <p:nvPr/>
          </p:nvSpPr>
          <p:spPr>
            <a:xfrm>
              <a:off x="246453" y="43919"/>
              <a:ext cx="8443415" cy="707886"/>
            </a:xfrm>
            <a:prstGeom prst="rect">
              <a:avLst/>
            </a:prstGeom>
          </p:spPr>
          <p:txBody>
            <a:bodyPr wrap="square">
              <a:spAutoFit/>
            </a:bodyPr>
            <a:lstStyle/>
            <a:p>
              <a:pPr lvl="0" algn="ctr">
                <a:buClr>
                  <a:srgbClr val="0C1D3F"/>
                </a:buClr>
                <a:buSzPts val="3200"/>
                <a:defRPr/>
              </a:pPr>
              <a:r>
                <a:rPr lang="en-US" sz="4000" b="1" i="1" dirty="0">
                  <a:solidFill>
                    <a:srgbClr val="FF0000"/>
                  </a:solidFill>
                  <a:effectLst>
                    <a:reflection blurRad="6350" stA="60000" endA="900" endPos="58000" dir="5400000" sy="-100000" algn="bl" rotWithShape="0"/>
                  </a:effectLst>
                  <a:latin typeface="Coiny" panose="02000903060500060000" pitchFamily="2" charset="0"/>
                </a:rPr>
                <a:t>C</a:t>
              </a:r>
              <a:r>
                <a:rPr lang="vi-VN" sz="4000" b="1" i="1" dirty="0">
                  <a:solidFill>
                    <a:srgbClr val="FF0000"/>
                  </a:solidFill>
                  <a:effectLst>
                    <a:reflection blurRad="6350" stA="60000" endA="900" endPos="58000" dir="5400000" sy="-100000" algn="bl" rotWithShape="0"/>
                  </a:effectLst>
                  <a:latin typeface="Coiny" panose="02000903060500060000" pitchFamily="2" charset="0"/>
                </a:rPr>
                <a:t>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7" name="Oval 6"/>
          <p:cNvSpPr/>
          <p:nvPr/>
        </p:nvSpPr>
        <p:spPr>
          <a:xfrm>
            <a:off x="9570" y="695753"/>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1</a:t>
            </a:r>
          </a:p>
        </p:txBody>
      </p:sp>
      <p:sp>
        <p:nvSpPr>
          <p:cNvPr id="2" name="Oval 1">
            <a:extLst>
              <a:ext uri="{FF2B5EF4-FFF2-40B4-BE49-F238E27FC236}">
                <a16:creationId xmlns:a16="http://schemas.microsoft.com/office/drawing/2014/main" id="{DF658C60-1229-6CB5-77F1-3C19D9243B15}"/>
              </a:ext>
            </a:extLst>
          </p:cNvPr>
          <p:cNvSpPr/>
          <p:nvPr/>
        </p:nvSpPr>
        <p:spPr>
          <a:xfrm>
            <a:off x="0" y="4491685"/>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2</a:t>
            </a:r>
          </a:p>
        </p:txBody>
      </p:sp>
      <p:sp>
        <p:nvSpPr>
          <p:cNvPr id="5" name="Rectangle 4">
            <a:extLst>
              <a:ext uri="{FF2B5EF4-FFF2-40B4-BE49-F238E27FC236}">
                <a16:creationId xmlns:a16="http://schemas.microsoft.com/office/drawing/2014/main" id="{3045CBD1-3B7D-F337-16E0-4E23A0091485}"/>
              </a:ext>
            </a:extLst>
          </p:cNvPr>
          <p:cNvSpPr/>
          <p:nvPr/>
        </p:nvSpPr>
        <p:spPr>
          <a:xfrm>
            <a:off x="3890631" y="4412240"/>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Luyện đọc đoạn</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spTree>
    <p:extLst>
      <p:ext uri="{BB962C8B-B14F-4D97-AF65-F5344CB8AC3E}">
        <p14:creationId xmlns:p14="http://schemas.microsoft.com/office/powerpoint/2010/main" val="32903441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6453" y="43919"/>
            <a:ext cx="8443415" cy="707886"/>
            <a:chOff x="246453" y="43919"/>
            <a:chExt cx="8443415" cy="707886"/>
          </a:xfrm>
        </p:grpSpPr>
        <p:sp>
          <p:nvSpPr>
            <p:cNvPr id="3" name="Rectangle 2"/>
            <p:cNvSpPr/>
            <p:nvPr/>
          </p:nvSpPr>
          <p:spPr>
            <a:xfrm>
              <a:off x="246453" y="43919"/>
              <a:ext cx="844341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C1D3F"/>
                </a:buClr>
                <a:buSzPts val="3200"/>
                <a:buFontTx/>
                <a:buNone/>
                <a:tabLst/>
                <a:defRPr/>
              </a:pPr>
              <a:r>
                <a:rPr kumimoji="0" lang="en-US"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rPr>
                <a:t>C</a:t>
              </a:r>
              <a:r>
                <a:rPr kumimoji="0" lang="vi-VN"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rPr>
                <a:t>huyện bốn mùa</a:t>
              </a:r>
              <a:endParaRPr kumimoji="0" lang="en-US"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sym typeface="Bubblegum San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5" name="TextBox 4"/>
          <p:cNvSpPr txBox="1"/>
          <p:nvPr/>
        </p:nvSpPr>
        <p:spPr>
          <a:xfrm>
            <a:off x="41496" y="720273"/>
            <a:ext cx="12150504" cy="32008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Bốn nàng tiên mải chuyện trò, không biết bà Đất đã đến bên cạnh. Bà vui vẻ góp chuyện: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Các 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đáng yêu.</a:t>
            </a:r>
          </a:p>
          <a:p>
            <a:pPr marL="0" marR="0" lvl="0" indent="0" algn="r" defTabSz="457200" rtl="0" eaLnBrk="1" fontAlgn="auto" latinLnBrk="0" hangingPunct="1">
              <a:lnSpc>
                <a:spcPct val="100000"/>
              </a:lnSpc>
              <a:spcBef>
                <a:spcPts val="0"/>
              </a:spcBef>
              <a:spcAft>
                <a:spcPts val="12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Theo Từ Nguyên Tĩnh</a:t>
            </a:r>
            <a:endParaRPr kumimoji="0" lang="en-US" sz="26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6" name="Group 5"/>
          <p:cNvGrpSpPr/>
          <p:nvPr/>
        </p:nvGrpSpPr>
        <p:grpSpPr>
          <a:xfrm>
            <a:off x="1615884" y="3310758"/>
            <a:ext cx="6661006" cy="3547241"/>
            <a:chOff x="953739" y="1619250"/>
            <a:chExt cx="6661006" cy="52387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Oval 8"/>
          <p:cNvSpPr/>
          <p:nvPr/>
        </p:nvSpPr>
        <p:spPr>
          <a:xfrm>
            <a:off x="32781" y="736039"/>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3</a:t>
            </a:r>
          </a:p>
        </p:txBody>
      </p:sp>
      <p:sp>
        <p:nvSpPr>
          <p:cNvPr id="10" name="Rectangle 9"/>
          <p:cNvSpPr/>
          <p:nvPr/>
        </p:nvSpPr>
        <p:spPr>
          <a:xfrm>
            <a:off x="6018984" y="4778281"/>
            <a:ext cx="844341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C1D3F"/>
              </a:buClr>
              <a:buSzPts val="3200"/>
              <a:buFontTx/>
              <a:buNone/>
              <a:tabLst/>
              <a:defRPr/>
            </a:pPr>
            <a:r>
              <a:rPr kumimoji="0" lang="vi-VN"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sym typeface="Bubblegum Sans"/>
              </a:rPr>
              <a:t>Luyện đọc đoạn</a:t>
            </a:r>
            <a:endParaRPr kumimoji="0" lang="en-US" sz="4000" b="1" i="1" u="none" strike="noStrike" kern="1200" cap="none" spc="0" normalizeH="0" baseline="0" noProof="0" dirty="0">
              <a:ln>
                <a:noFill/>
              </a:ln>
              <a:solidFill>
                <a:srgbClr val="FF0000"/>
              </a:solidFill>
              <a:effectLst>
                <a:reflection blurRad="6350" stA="60000" endA="900" endPos="58000" dir="5400000" sy="-100000" algn="bl" rotWithShape="0"/>
              </a:effectLst>
              <a:uLnTx/>
              <a:uFillTx/>
              <a:latin typeface="Coiny" panose="02000903060500060000" pitchFamily="2" charset="0"/>
              <a:ea typeface="+mn-ea"/>
              <a:cs typeface="+mn-cs"/>
              <a:sym typeface="Bubblegum Sans"/>
            </a:endParaRPr>
          </a:p>
        </p:txBody>
      </p:sp>
    </p:spTree>
    <p:extLst>
      <p:ext uri="{BB962C8B-B14F-4D97-AF65-F5344CB8AC3E}">
        <p14:creationId xmlns:p14="http://schemas.microsoft.com/office/powerpoint/2010/main" val="8183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a:fillRect/>
          </a:stretch>
        </p:blipFill>
        <p:spPr>
          <a:xfrm>
            <a:off x="8961120" y="5748126"/>
            <a:ext cx="3449719" cy="1109874"/>
          </a:xfrm>
          <a:prstGeom prst="rect">
            <a:avLst/>
          </a:prstGeom>
        </p:spPr>
      </p:pic>
      <p:sp>
        <p:nvSpPr>
          <p:cNvPr id="3" name="Rectangle 2"/>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Luyện</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trước</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lớp</a:t>
            </a:r>
            <a:endParaRPr kumimoji="0" lang="zh-CN" altLang="en-US"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6" name="Rectangle 5"/>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Tiêu</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chí</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đánh</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7" name="Rectangle 6"/>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1" i="0" u="none" strike="noStrike" kern="120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panose="020B0604020202090204"/>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sp>
        <p:nvSpPr>
          <p:cNvPr id="11" name="Rectangle 10"/>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panose="020B0604020202090204"/>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sp>
        <p:nvSpPr>
          <p:cNvPr id="14" name="Rectangle 13"/>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panose="020B0604020202090204"/>
            </a:endParaRPr>
          </a:p>
        </p:txBody>
      </p:sp>
      <p:pic>
        <p:nvPicPr>
          <p:cNvPr id="102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293" y="574316"/>
            <a:ext cx="580334" cy="580334"/>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a:fillRect/>
            </a:stretch>
          </p:blipFill>
          <p:spPr>
            <a:xfrm>
              <a:off x="5398477" y="5729324"/>
              <a:ext cx="6787661" cy="1123362"/>
            </a:xfrm>
            <a:prstGeom prst="rect">
              <a:avLst/>
            </a:prstGeom>
          </p:spPr>
        </p:pic>
      </p:grpSp>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rotWithShape="1">
          <a:blip r:embed="rId8"/>
          <a:srcRect l="16127" t="11921" r="14764" b="20863"/>
          <a:stretch>
            <a:fillRect/>
          </a:stretch>
        </p:blipFill>
        <p:spPr>
          <a:xfrm>
            <a:off x="3710549" y="2196156"/>
            <a:ext cx="4476749" cy="225878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0666" y="153212"/>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Giải nghĩa từ</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grpSp>
        <p:nvGrpSpPr>
          <p:cNvPr id="5" name="Group 4"/>
          <p:cNvGrpSpPr/>
          <p:nvPr/>
        </p:nvGrpSpPr>
        <p:grpSpPr>
          <a:xfrm>
            <a:off x="898634" y="861098"/>
            <a:ext cx="7178728" cy="2333302"/>
            <a:chOff x="898634" y="861098"/>
            <a:chExt cx="7178728" cy="2333302"/>
          </a:xfrm>
        </p:grpSpPr>
        <p:pic>
          <p:nvPicPr>
            <p:cNvPr id="3074" name="Picture 2" descr="Tổng Hợp Hình Ảnh Chồi Non Đẹp Về Những Chồi Non Đầy Sứ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074" y="861098"/>
              <a:ext cx="3174288" cy="2333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8634" y="861098"/>
              <a:ext cx="6416566" cy="707886"/>
            </a:xfrm>
            <a:prstGeom prst="rect">
              <a:avLst/>
            </a:prstGeom>
            <a:noFill/>
          </p:spPr>
          <p:txBody>
            <a:bodyPr wrap="square" rtlCol="0">
              <a:spAutoFit/>
            </a:bodyPr>
            <a:lstStyle/>
            <a:p>
              <a:r>
                <a:rPr lang="vi-VN" sz="4000" b="1" i="1" dirty="0">
                  <a:solidFill>
                    <a:srgbClr val="C00000"/>
                  </a:solidFill>
                  <a:latin typeface="+mj-lt"/>
                </a:rPr>
                <a:t>Lộc: </a:t>
              </a:r>
              <a:r>
                <a:rPr lang="vi-VN" sz="4000" dirty="0">
                  <a:latin typeface="+mj-lt"/>
                </a:rPr>
                <a:t>chồi lá non</a:t>
              </a:r>
              <a:endParaRPr lang="en-US" sz="4000" dirty="0">
                <a:latin typeface="+mj-lt"/>
              </a:endParaRPr>
            </a:p>
          </p:txBody>
        </p:sp>
      </p:grpSp>
      <p:grpSp>
        <p:nvGrpSpPr>
          <p:cNvPr id="9" name="Group 8"/>
          <p:cNvGrpSpPr/>
          <p:nvPr/>
        </p:nvGrpSpPr>
        <p:grpSpPr>
          <a:xfrm>
            <a:off x="411875" y="3564568"/>
            <a:ext cx="11175779" cy="2826380"/>
            <a:chOff x="411875" y="3564568"/>
            <a:chExt cx="11175779" cy="2826380"/>
          </a:xfrm>
        </p:grpSpPr>
        <p:sp>
          <p:nvSpPr>
            <p:cNvPr id="7" name="TextBox 6"/>
            <p:cNvSpPr txBox="1"/>
            <p:nvPr/>
          </p:nvSpPr>
          <p:spPr>
            <a:xfrm>
              <a:off x="411875" y="3564568"/>
              <a:ext cx="11175779" cy="1200329"/>
            </a:xfrm>
            <a:prstGeom prst="rect">
              <a:avLst/>
            </a:prstGeom>
            <a:noFill/>
          </p:spPr>
          <p:txBody>
            <a:bodyPr wrap="square" rtlCol="0">
              <a:spAutoFit/>
            </a:bodyPr>
            <a:lstStyle/>
            <a:p>
              <a:r>
                <a:rPr lang="vi-VN" sz="3600" b="1" i="1" dirty="0">
                  <a:solidFill>
                    <a:srgbClr val="C00000"/>
                  </a:solidFill>
                  <a:latin typeface="Times New Roman" pitchFamily="18" charset="0"/>
                  <a:cs typeface="Times New Roman" pitchFamily="18" charset="0"/>
                </a:rPr>
                <a:t>Tươi tốt: </a:t>
              </a:r>
              <a:r>
                <a:rPr lang="vi-VN" sz="3600" dirty="0">
                  <a:latin typeface="Times New Roman" pitchFamily="18" charset="0"/>
                  <a:cs typeface="Times New Roman" pitchFamily="18" charset="0"/>
                </a:rPr>
                <a:t>(cây cối) xanh tốt do được phát triển trong điều kiện thuận lợi</a:t>
              </a:r>
              <a:endParaRPr lang="en-US" sz="3600" dirty="0">
                <a:latin typeface="Times New Roman" pitchFamily="18" charset="0"/>
                <a:cs typeface="Times New Roman" pitchFamily="18" charset="0"/>
              </a:endParaRPr>
            </a:p>
          </p:txBody>
        </p:sp>
        <p:pic>
          <p:nvPicPr>
            <p:cNvPr id="3076" name="Picture 4" descr="Phân tích hình ảnh bếp lửa trong bài Bếp lửa (13 mẫu) - Văn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08" y="4246839"/>
              <a:ext cx="2814692" cy="214410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912" y="136903"/>
            <a:ext cx="3366143" cy="584775"/>
          </a:xfrm>
          <a:prstGeom prst="rect">
            <a:avLst/>
          </a:prstGeom>
        </p:spPr>
        <p:txBody>
          <a:bodyPr wrap="square">
            <a:spAutoFit/>
          </a:bodyPr>
          <a:lstStyle/>
          <a:p>
            <a:pPr algn="ctr">
              <a:buClrTx/>
              <a:buFontTx/>
              <a:buNone/>
              <a:defRPr/>
            </a:pPr>
            <a:r>
              <a:rPr lang="en-US" altLang="zh-CN" sz="3200" b="1" dirty="0" err="1">
                <a:solidFill>
                  <a:srgbClr val="0070C0"/>
                </a:solidFill>
                <a:latin typeface="Arial" panose="020B0604020202090204" pitchFamily="34" charset="0"/>
                <a:ea typeface="inpin heiti" charset="-122"/>
                <a:cs typeface="Arial" panose="020B0604020202090204" pitchFamily="34" charset="0"/>
              </a:rPr>
              <a:t>Cùng</a:t>
            </a:r>
            <a:r>
              <a:rPr lang="en-US" altLang="zh-CN" sz="3200" b="1" dirty="0">
                <a:solidFill>
                  <a:srgbClr val="0070C0"/>
                </a:solidFill>
                <a:latin typeface="Arial" panose="020B0604020202090204" pitchFamily="34" charset="0"/>
                <a:ea typeface="inpin heiti" charset="-122"/>
                <a:cs typeface="Arial" panose="020B0604020202090204" pitchFamily="34" charset="0"/>
              </a:rPr>
              <a:t> </a:t>
            </a:r>
            <a:r>
              <a:rPr lang="en-US" altLang="zh-CN" sz="3200" b="1" dirty="0" err="1">
                <a:solidFill>
                  <a:srgbClr val="0070C0"/>
                </a:solidFill>
                <a:latin typeface="Arial" panose="020B0604020202090204" pitchFamily="34" charset="0"/>
                <a:ea typeface="inpin heiti" charset="-122"/>
                <a:cs typeface="Arial" panose="020B0604020202090204" pitchFamily="34" charset="0"/>
              </a:rPr>
              <a:t>tìm</a:t>
            </a:r>
            <a:r>
              <a:rPr lang="en-US" altLang="zh-CN" sz="3200" b="1" dirty="0">
                <a:solidFill>
                  <a:srgbClr val="0070C0"/>
                </a:solidFill>
                <a:latin typeface="Arial" panose="020B0604020202090204" pitchFamily="34" charset="0"/>
                <a:ea typeface="inpin heiti" charset="-122"/>
                <a:cs typeface="Arial" panose="020B0604020202090204" pitchFamily="34" charset="0"/>
              </a:rPr>
              <a:t> </a:t>
            </a:r>
            <a:r>
              <a:rPr lang="en-US" altLang="zh-CN" sz="3200" b="1" dirty="0" err="1">
                <a:solidFill>
                  <a:srgbClr val="0070C0"/>
                </a:solidFill>
                <a:latin typeface="Arial" panose="020B0604020202090204" pitchFamily="34" charset="0"/>
                <a:ea typeface="inpin heiti" charset="-122"/>
                <a:cs typeface="Arial" panose="020B0604020202090204" pitchFamily="34" charset="0"/>
              </a:rPr>
              <a:t>hiểu</a:t>
            </a:r>
            <a:endParaRPr lang="zh-CN" altLang="en-US" sz="3200" b="1" dirty="0">
              <a:solidFill>
                <a:srgbClr val="0070C0"/>
              </a:solidFill>
              <a:latin typeface="Arial" panose="020B0604020202090204" pitchFamily="34" charset="0"/>
              <a:ea typeface="inpin heiti" charset="-122"/>
              <a:cs typeface="Arial" panose="020B0604020202090204" pitchFamily="34" charset="0"/>
            </a:endParaRPr>
          </a:p>
        </p:txBody>
      </p:sp>
      <p:pic>
        <p:nvPicPr>
          <p:cNvPr id="3" name="Picture 2"/>
          <p:cNvPicPr>
            <a:picLocks noChangeAspect="1"/>
          </p:cNvPicPr>
          <p:nvPr/>
        </p:nvPicPr>
        <p:blipFill>
          <a:blip r:embed="rId7"/>
          <a:stretch>
            <a:fillRect/>
          </a:stretch>
        </p:blipFill>
        <p:spPr>
          <a:xfrm rot="16200000">
            <a:off x="191126" y="173633"/>
            <a:ext cx="511318" cy="511318"/>
          </a:xfrm>
          <a:prstGeom prst="rect">
            <a:avLst/>
          </a:prstGeom>
        </p:spPr>
      </p:pic>
      <p:grpSp>
        <p:nvGrpSpPr>
          <p:cNvPr id="4" name="Group 3"/>
          <p:cNvGrpSpPr/>
          <p:nvPr/>
        </p:nvGrpSpPr>
        <p:grpSpPr>
          <a:xfrm>
            <a:off x="144358" y="699335"/>
            <a:ext cx="11841315" cy="716799"/>
            <a:chOff x="947754" y="684951"/>
            <a:chExt cx="11841315" cy="716799"/>
          </a:xfrm>
        </p:grpSpPr>
        <p:grpSp>
          <p:nvGrpSpPr>
            <p:cNvPr id="5" name="PA_库_组合 5"/>
            <p:cNvGrpSpPr/>
            <p:nvPr>
              <p:custDataLst>
                <p:tags r:id="rId4"/>
              </p:custDataLst>
            </p:nvPr>
          </p:nvGrpSpPr>
          <p:grpSpPr>
            <a:xfrm>
              <a:off x="947754" y="684951"/>
              <a:ext cx="587835" cy="716799"/>
              <a:chOff x="1836100" y="2332000"/>
              <a:chExt cx="1572829" cy="875132"/>
            </a:xfrm>
          </p:grpSpPr>
          <p:sp>
            <p:nvSpPr>
              <p:cNvPr id="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8" name="文本框 12"/>
              <p:cNvSpPr txBox="1"/>
              <p:nvPr/>
            </p:nvSpPr>
            <p:spPr>
              <a:xfrm>
                <a:off x="2222349" y="2332000"/>
                <a:ext cx="756775" cy="875132"/>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9" name="Rectangle 8"/>
            <p:cNvSpPr/>
            <p:nvPr/>
          </p:nvSpPr>
          <p:spPr>
            <a:xfrm>
              <a:off x="1679947" y="735514"/>
              <a:ext cx="11109122" cy="584775"/>
            </a:xfrm>
            <a:prstGeom prst="rect">
              <a:avLst/>
            </a:prstGeom>
          </p:spPr>
          <p:txBody>
            <a:bodyPr wrap="square">
              <a:spAutoFit/>
            </a:bodyPr>
            <a:lstStyle/>
            <a:p>
              <a:pPr algn="just">
                <a:buClrTx/>
                <a:buFontTx/>
                <a:buNone/>
                <a:defRPr/>
              </a:pPr>
              <a:r>
                <a:rPr lang="vi-VN" altLang="zh-CN" sz="3200" dirty="0">
                  <a:solidFill>
                    <a:srgbClr val="0070C0"/>
                  </a:solidFill>
                  <a:latin typeface="+mj-lt"/>
                  <a:ea typeface="inpin heiti" charset="-122"/>
                  <a:cs typeface="Arial" panose="020B0604020202090204" pitchFamily="34" charset="0"/>
                </a:rPr>
                <a:t>Chọn hình vẽ các nàng tiên phù hợp với tên từng mùa trong năm ?</a:t>
              </a:r>
              <a:endParaRPr lang="zh-CN" altLang="en-US" sz="3200" dirty="0">
                <a:solidFill>
                  <a:srgbClr val="0070C0"/>
                </a:solidFill>
                <a:latin typeface="+mj-lt"/>
                <a:ea typeface="inpin heiti" charset="-122"/>
                <a:cs typeface="Arial" panose="020B0604020202090204" pitchFamily="34" charset="0"/>
              </a:endParaRPr>
            </a:p>
          </p:txBody>
        </p:sp>
      </p:grpSp>
      <p:grpSp>
        <p:nvGrpSpPr>
          <p:cNvPr id="10" name="Group 9"/>
          <p:cNvGrpSpPr/>
          <p:nvPr/>
        </p:nvGrpSpPr>
        <p:grpSpPr>
          <a:xfrm>
            <a:off x="70973" y="2609277"/>
            <a:ext cx="11926595" cy="784830"/>
            <a:chOff x="947754" y="1631149"/>
            <a:chExt cx="10234654" cy="784830"/>
          </a:xfrm>
        </p:grpSpPr>
        <p:grpSp>
          <p:nvGrpSpPr>
            <p:cNvPr id="35" name="PA_库_组合 5"/>
            <p:cNvGrpSpPr/>
            <p:nvPr>
              <p:custDataLst>
                <p:tags r:id="rId3"/>
              </p:custDataLst>
            </p:nvPr>
          </p:nvGrpSpPr>
          <p:grpSpPr>
            <a:xfrm>
              <a:off x="947754" y="1631149"/>
              <a:ext cx="587835" cy="784830"/>
              <a:chOff x="1836100" y="2332000"/>
              <a:chExt cx="1572829" cy="958190"/>
            </a:xfrm>
          </p:grpSpPr>
          <p:sp>
            <p:nvSpPr>
              <p:cNvPr id="3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8"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39" name="Rectangle 38"/>
            <p:cNvSpPr/>
            <p:nvPr/>
          </p:nvSpPr>
          <p:spPr>
            <a:xfrm>
              <a:off x="1679947" y="1681711"/>
              <a:ext cx="9502461" cy="584775"/>
            </a:xfrm>
            <a:prstGeom prst="rect">
              <a:avLst/>
            </a:prstGeom>
          </p:spPr>
          <p:txBody>
            <a:bodyPr wrap="square">
              <a:spAutoFit/>
            </a:bodyPr>
            <a:lstStyle/>
            <a:p>
              <a:pPr algn="just">
                <a:buClrTx/>
                <a:buFontTx/>
                <a:buNone/>
                <a:defRPr/>
              </a:pPr>
              <a:r>
                <a:rPr lang="vi-VN" altLang="zh-CN" sz="3200" dirty="0">
                  <a:solidFill>
                    <a:srgbClr val="0070C0"/>
                  </a:solidFill>
                  <a:latin typeface="Times New Roman" pitchFamily="18" charset="0"/>
                  <a:ea typeface="inpin heiti" charset="-122"/>
                  <a:cs typeface="Times New Roman" pitchFamily="18" charset="0"/>
                </a:rPr>
                <a:t>Theo lời bà Đất, mỗi mùa trong năm có gì đáng yêu?</a:t>
              </a:r>
            </a:p>
          </p:txBody>
        </p:sp>
      </p:grpSp>
      <p:grpSp>
        <p:nvGrpSpPr>
          <p:cNvPr id="11" name="Group 10"/>
          <p:cNvGrpSpPr/>
          <p:nvPr/>
        </p:nvGrpSpPr>
        <p:grpSpPr>
          <a:xfrm>
            <a:off x="173426" y="3740130"/>
            <a:ext cx="11398469" cy="784830"/>
            <a:chOff x="966613" y="2873030"/>
            <a:chExt cx="11398469" cy="784830"/>
          </a:xfrm>
        </p:grpSpPr>
        <p:grpSp>
          <p:nvGrpSpPr>
            <p:cNvPr id="41" name="PA_库_组合 5"/>
            <p:cNvGrpSpPr/>
            <p:nvPr>
              <p:custDataLst>
                <p:tags r:id="rId2"/>
              </p:custDataLst>
            </p:nvPr>
          </p:nvGrpSpPr>
          <p:grpSpPr>
            <a:xfrm>
              <a:off x="966613" y="2873030"/>
              <a:ext cx="587835" cy="784830"/>
              <a:chOff x="1836100" y="2332000"/>
              <a:chExt cx="1572829" cy="958190"/>
            </a:xfrm>
          </p:grpSpPr>
          <p:sp>
            <p:nvSpPr>
              <p:cNvPr id="42"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3"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4"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45" name="Rectangle 44"/>
            <p:cNvSpPr/>
            <p:nvPr/>
          </p:nvSpPr>
          <p:spPr>
            <a:xfrm>
              <a:off x="1698806" y="2923592"/>
              <a:ext cx="10666276" cy="584775"/>
            </a:xfrm>
            <a:prstGeom prst="rect">
              <a:avLst/>
            </a:prstGeom>
          </p:spPr>
          <p:txBody>
            <a:bodyPr wrap="square">
              <a:spAutoFit/>
            </a:bodyPr>
            <a:lstStyle/>
            <a:p>
              <a:pPr algn="just">
                <a:buClrTx/>
                <a:buFontTx/>
                <a:buNone/>
                <a:defRPr/>
              </a:pPr>
              <a:r>
                <a:rPr lang="vi-VN" altLang="zh-CN" sz="3200" dirty="0">
                  <a:solidFill>
                    <a:srgbClr val="0070C0"/>
                  </a:solidFill>
                  <a:latin typeface="Times New Roman" pitchFamily="18" charset="0"/>
                  <a:ea typeface="inpin heiti" charset="-122"/>
                  <a:cs typeface="Times New Roman" pitchFamily="18" charset="0"/>
                </a:rPr>
                <a:t>Bài đọc nói lên điều gì?</a:t>
              </a:r>
              <a:endParaRPr lang="zh-CN" altLang="en-US" sz="3200" dirty="0">
                <a:solidFill>
                  <a:srgbClr val="0070C0"/>
                </a:solidFill>
                <a:latin typeface="Times New Roman" pitchFamily="18" charset="0"/>
                <a:ea typeface="inpin heiti" charset="-122"/>
                <a:cs typeface="Times New Roman" pitchFamily="18" charset="0"/>
              </a:endParaRPr>
            </a:p>
          </p:txBody>
        </p:sp>
      </p:grpSp>
      <p:grpSp>
        <p:nvGrpSpPr>
          <p:cNvPr id="12" name="Group 11"/>
          <p:cNvGrpSpPr/>
          <p:nvPr/>
        </p:nvGrpSpPr>
        <p:grpSpPr>
          <a:xfrm>
            <a:off x="295111" y="5106873"/>
            <a:ext cx="10724986" cy="784830"/>
            <a:chOff x="947754" y="4099072"/>
            <a:chExt cx="10724986" cy="784830"/>
          </a:xfrm>
        </p:grpSpPr>
        <p:grpSp>
          <p:nvGrpSpPr>
            <p:cNvPr id="46" name="PA_库_组合 5"/>
            <p:cNvGrpSpPr/>
            <p:nvPr>
              <p:custDataLst>
                <p:tags r:id="rId1"/>
              </p:custDataLst>
            </p:nvPr>
          </p:nvGrpSpPr>
          <p:grpSpPr>
            <a:xfrm>
              <a:off x="947754" y="4099072"/>
              <a:ext cx="587835" cy="784830"/>
              <a:chOff x="1836100" y="2332000"/>
              <a:chExt cx="1572829" cy="958190"/>
            </a:xfrm>
          </p:grpSpPr>
          <p:sp>
            <p:nvSpPr>
              <p:cNvPr id="4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9"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50" name="Rectangle 49"/>
            <p:cNvSpPr/>
            <p:nvPr/>
          </p:nvSpPr>
          <p:spPr>
            <a:xfrm>
              <a:off x="1679947" y="4149634"/>
              <a:ext cx="9992793" cy="584775"/>
            </a:xfrm>
            <a:prstGeom prst="rect">
              <a:avLst/>
            </a:prstGeom>
          </p:spPr>
          <p:txBody>
            <a:bodyPr wrap="square">
              <a:spAutoFit/>
            </a:bodyPr>
            <a:lstStyle/>
            <a:p>
              <a:pPr algn="just">
                <a:buClrTx/>
                <a:buFontTx/>
                <a:buNone/>
                <a:defRPr/>
              </a:pPr>
              <a:r>
                <a:rPr lang="vi-VN" altLang="zh-CN" sz="3200" dirty="0">
                  <a:solidFill>
                    <a:srgbClr val="0070C0"/>
                  </a:solidFill>
                  <a:latin typeface="Times New Roman" pitchFamily="18" charset="0"/>
                  <a:ea typeface="inpin heiti" charset="-122"/>
                  <a:cs typeface="Times New Roman" pitchFamily="18" charset="0"/>
                </a:rPr>
                <a:t>Em thích nhân vật nào nhất? Vì sao?</a:t>
              </a:r>
              <a:endParaRPr lang="zh-CN" altLang="en-US" sz="3200" dirty="0">
                <a:solidFill>
                  <a:srgbClr val="0070C0"/>
                </a:solidFill>
                <a:latin typeface="Times New Roman" pitchFamily="18" charset="0"/>
                <a:ea typeface="inpin heiti" charset="-122"/>
                <a:cs typeface="Times New Roman" pitchFamily="18" charset="0"/>
              </a:endParaRPr>
            </a:p>
          </p:txBody>
        </p:sp>
      </p:grpSp>
      <p:grpSp>
        <p:nvGrpSpPr>
          <p:cNvPr id="51" name="Group 50"/>
          <p:cNvGrpSpPr/>
          <p:nvPr/>
        </p:nvGrpSpPr>
        <p:grpSpPr>
          <a:xfrm>
            <a:off x="9236178" y="3623690"/>
            <a:ext cx="3104143" cy="3127647"/>
            <a:chOff x="7656474" y="831396"/>
            <a:chExt cx="3689350" cy="3269584"/>
          </a:xfrm>
        </p:grpSpPr>
        <p:pic>
          <p:nvPicPr>
            <p:cNvPr id="52" name="图片 2" descr="2"/>
            <p:cNvPicPr>
              <a:picLocks noChangeAspect="1"/>
            </p:cNvPicPr>
            <p:nvPr/>
          </p:nvPicPr>
          <p:blipFill>
            <a:blip r:embed="rId8"/>
            <a:stretch>
              <a:fillRect/>
            </a:stretch>
          </p:blipFill>
          <p:spPr>
            <a:xfrm>
              <a:off x="7656474" y="831396"/>
              <a:ext cx="3689350" cy="3127375"/>
            </a:xfrm>
            <a:prstGeom prst="rect">
              <a:avLst/>
            </a:prstGeom>
          </p:spPr>
        </p:pic>
        <p:sp>
          <p:nvSpPr>
            <p:cNvPr id="53" name="Rounded Rectangle 52"/>
            <p:cNvSpPr/>
            <p:nvPr/>
          </p:nvSpPr>
          <p:spPr>
            <a:xfrm>
              <a:off x="8086969" y="3013280"/>
              <a:ext cx="2912297" cy="1087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latin typeface="Arial" panose="020B0604020202090204" pitchFamily="34" charset="0"/>
                  <a:cs typeface="Arial" panose="020B0604020202090204" pitchFamily="34" charset="0"/>
                </a:rPr>
                <a:t>Thảo</a:t>
              </a:r>
              <a:r>
                <a:rPr lang="en-US" sz="3200" dirty="0">
                  <a:latin typeface="Arial" panose="020B0604020202090204" pitchFamily="34" charset="0"/>
                  <a:cs typeface="Arial" panose="020B0604020202090204" pitchFamily="34" charset="0"/>
                </a:rPr>
                <a:t> </a:t>
              </a:r>
              <a:r>
                <a:rPr lang="en-US" sz="3200" dirty="0" err="1">
                  <a:latin typeface="Arial" panose="020B0604020202090204" pitchFamily="34" charset="0"/>
                  <a:cs typeface="Arial" panose="020B0604020202090204" pitchFamily="34" charset="0"/>
                </a:rPr>
                <a:t>luận</a:t>
              </a:r>
              <a:r>
                <a:rPr lang="en-US" sz="3200" dirty="0">
                  <a:latin typeface="Arial" panose="020B0604020202090204" pitchFamily="34" charset="0"/>
                  <a:cs typeface="Arial" panose="020B0604020202090204" pitchFamily="34" charset="0"/>
                </a:rPr>
                <a:t> </a:t>
              </a:r>
              <a:r>
                <a:rPr lang="en-US" sz="3200" dirty="0" err="1">
                  <a:latin typeface="Arial" panose="020B0604020202090204" pitchFamily="34" charset="0"/>
                  <a:cs typeface="Arial" panose="020B0604020202090204" pitchFamily="34" charset="0"/>
                </a:rPr>
                <a:t>nhóm</a:t>
              </a:r>
              <a:r>
                <a:rPr lang="en-US" sz="3200" dirty="0">
                  <a:latin typeface="Arial" panose="020B0604020202090204" pitchFamily="34" charset="0"/>
                  <a:cs typeface="Arial" panose="020B0604020202090204" pitchFamily="34" charset="0"/>
                </a:rPr>
                <a:t> </a:t>
              </a:r>
              <a:r>
                <a:rPr lang="en-US" sz="3200" dirty="0" err="1">
                  <a:latin typeface="Arial" panose="020B0604020202090204" pitchFamily="34" charset="0"/>
                  <a:cs typeface="Arial" panose="020B0604020202090204" pitchFamily="34" charset="0"/>
                </a:rPr>
                <a:t>đôi</a:t>
              </a:r>
              <a:endParaRPr lang="en-US" sz="3200" dirty="0">
                <a:latin typeface="Arial" panose="020B0604020202090204" pitchFamily="34" charset="0"/>
                <a:cs typeface="Arial" panose="020B0604020202090204" pitchFamily="34" charset="0"/>
              </a:endParaRPr>
            </a:p>
          </p:txBody>
        </p:sp>
      </p:grpSp>
      <p:pic>
        <p:nvPicPr>
          <p:cNvPr id="13314" name="Picture 2" descr="Bài 1: Chuyện bốn mù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947" y="1371026"/>
            <a:ext cx="47625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462656" y="106226"/>
            <a:ext cx="3366143" cy="584775"/>
          </a:xfrm>
          <a:prstGeom prst="rect">
            <a:avLst/>
          </a:prstGeom>
        </p:spPr>
        <p:txBody>
          <a:bodyPr wrap="square">
            <a:spAutoFit/>
          </a:bodyPr>
          <a:lstStyle/>
          <a:p>
            <a:pPr algn="ctr">
              <a:buClrTx/>
              <a:buFontTx/>
              <a:buNone/>
              <a:defRPr/>
            </a:pPr>
            <a:r>
              <a:rPr lang="en-US" altLang="zh-CN" sz="3200" b="1" dirty="0" err="1">
                <a:solidFill>
                  <a:srgbClr val="0070C0"/>
                </a:solidFill>
                <a:latin typeface="+mj-lt"/>
                <a:ea typeface="inpin heiti" charset="-122"/>
                <a:cs typeface="Times New Roman" panose="02020503050405090304" pitchFamily="18" charset="0"/>
              </a:rPr>
              <a:t>Cùng</a:t>
            </a:r>
            <a:r>
              <a:rPr lang="en-US" altLang="zh-CN" sz="3200" b="1" dirty="0">
                <a:solidFill>
                  <a:srgbClr val="0070C0"/>
                </a:solidFill>
                <a:latin typeface="+mj-lt"/>
                <a:ea typeface="inpin heiti" charset="-122"/>
                <a:cs typeface="Times New Roman" panose="02020503050405090304" pitchFamily="18" charset="0"/>
              </a:rPr>
              <a:t> </a:t>
            </a:r>
            <a:r>
              <a:rPr lang="en-US" altLang="zh-CN" sz="3200" b="1" dirty="0" err="1">
                <a:solidFill>
                  <a:srgbClr val="0070C0"/>
                </a:solidFill>
                <a:latin typeface="+mj-lt"/>
                <a:ea typeface="inpin heiti" charset="-122"/>
                <a:cs typeface="Times New Roman" panose="02020503050405090304" pitchFamily="18" charset="0"/>
              </a:rPr>
              <a:t>tìm</a:t>
            </a:r>
            <a:r>
              <a:rPr lang="en-US" altLang="zh-CN" sz="3200" b="1" dirty="0">
                <a:solidFill>
                  <a:srgbClr val="0070C0"/>
                </a:solidFill>
                <a:latin typeface="+mj-lt"/>
                <a:ea typeface="inpin heiti" charset="-122"/>
                <a:cs typeface="Times New Roman" panose="02020503050405090304" pitchFamily="18" charset="0"/>
              </a:rPr>
              <a:t> </a:t>
            </a:r>
            <a:r>
              <a:rPr lang="en-US" altLang="zh-CN" sz="3200" b="1" dirty="0" err="1">
                <a:solidFill>
                  <a:srgbClr val="0070C0"/>
                </a:solidFill>
                <a:latin typeface="+mj-lt"/>
                <a:ea typeface="inpin heiti" charset="-122"/>
                <a:cs typeface="Times New Roman" panose="02020503050405090304" pitchFamily="18" charset="0"/>
              </a:rPr>
              <a:t>hiểu</a:t>
            </a:r>
            <a:endParaRPr lang="zh-CN" altLang="en-US" sz="3200" b="1" dirty="0">
              <a:solidFill>
                <a:srgbClr val="0070C0"/>
              </a:solidFill>
              <a:latin typeface="+mj-lt"/>
              <a:ea typeface="inpin heiti" charset="-122"/>
              <a:cs typeface="Times New Roman" panose="02020503050405090304" pitchFamily="18" charset="0"/>
            </a:endParaRPr>
          </a:p>
        </p:txBody>
      </p:sp>
      <p:pic>
        <p:nvPicPr>
          <p:cNvPr id="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3" name="Group 12"/>
          <p:cNvGrpSpPr/>
          <p:nvPr/>
        </p:nvGrpSpPr>
        <p:grpSpPr>
          <a:xfrm>
            <a:off x="144358" y="809697"/>
            <a:ext cx="11841315" cy="716799"/>
            <a:chOff x="947754" y="684951"/>
            <a:chExt cx="11841315" cy="716799"/>
          </a:xfrm>
        </p:grpSpPr>
        <p:grpSp>
          <p:nvGrpSpPr>
            <p:cNvPr id="14" name="PA_库_组合 5"/>
            <p:cNvGrpSpPr/>
            <p:nvPr>
              <p:custDataLst>
                <p:tags r:id="rId3"/>
              </p:custDataLst>
            </p:nvPr>
          </p:nvGrpSpPr>
          <p:grpSpPr>
            <a:xfrm>
              <a:off x="947754" y="684951"/>
              <a:ext cx="587835" cy="716799"/>
              <a:chOff x="1836100" y="2332000"/>
              <a:chExt cx="1572829" cy="875132"/>
            </a:xfrm>
          </p:grpSpPr>
          <p:sp>
            <p:nvSpPr>
              <p:cNvPr id="21"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3" name="文本框 12"/>
              <p:cNvSpPr txBox="1"/>
              <p:nvPr/>
            </p:nvSpPr>
            <p:spPr>
              <a:xfrm>
                <a:off x="2222349" y="2332000"/>
                <a:ext cx="756775" cy="875132"/>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15" name="Rectangle 14"/>
            <p:cNvSpPr/>
            <p:nvPr/>
          </p:nvSpPr>
          <p:spPr>
            <a:xfrm>
              <a:off x="1679947" y="735514"/>
              <a:ext cx="11109122" cy="584775"/>
            </a:xfrm>
            <a:prstGeom prst="rect">
              <a:avLst/>
            </a:prstGeom>
          </p:spPr>
          <p:txBody>
            <a:bodyPr wrap="square">
              <a:spAutoFit/>
            </a:bodyPr>
            <a:lstStyle/>
            <a:p>
              <a:pPr algn="just">
                <a:buClrTx/>
                <a:buFontTx/>
                <a:buNone/>
                <a:defRPr/>
              </a:pPr>
              <a:r>
                <a:rPr lang="vi-VN" altLang="zh-CN" sz="3200" dirty="0">
                  <a:solidFill>
                    <a:srgbClr val="0070C0"/>
                  </a:solidFill>
                  <a:latin typeface="+mj-lt"/>
                  <a:ea typeface="inpin heiti" charset="-122"/>
                  <a:cs typeface="Arial" panose="020B0604020202090204" pitchFamily="34" charset="0"/>
                </a:rPr>
                <a:t>Chọn hình vẽ các nàng tiên phù hợp với tên từng mùa trong năm ?</a:t>
              </a:r>
              <a:endParaRPr lang="zh-CN" altLang="en-US" sz="3200" dirty="0">
                <a:solidFill>
                  <a:srgbClr val="0070C0"/>
                </a:solidFill>
                <a:latin typeface="+mj-lt"/>
                <a:ea typeface="inpin heiti" charset="-122"/>
                <a:cs typeface="Arial" panose="020B0604020202090204" pitchFamily="34" charset="0"/>
              </a:endParaRPr>
            </a:p>
          </p:txBody>
        </p:sp>
      </p:grpSp>
      <p:pic>
        <p:nvPicPr>
          <p:cNvPr id="24" name="Picture 2" descr="Bài 1: Chuyện bốn mù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006" y="1434088"/>
            <a:ext cx="9506607" cy="3579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9352" y="5249917"/>
            <a:ext cx="2709447" cy="646331"/>
          </a:xfrm>
          <a:prstGeom prst="rect">
            <a:avLst/>
          </a:prstGeom>
          <a:noFill/>
        </p:spPr>
        <p:txBody>
          <a:bodyPr wrap="square" rtlCol="0">
            <a:spAutoFit/>
          </a:bodyPr>
          <a:lstStyle/>
          <a:p>
            <a:r>
              <a:rPr lang="vi-VN" sz="3600" dirty="0">
                <a:latin typeface="+mj-lt"/>
              </a:rPr>
              <a:t>Mùa Xuân</a:t>
            </a:r>
            <a:endParaRPr lang="en-US" sz="3600" dirty="0">
              <a:latin typeface="+mj-lt"/>
            </a:endParaRPr>
          </a:p>
        </p:txBody>
      </p:sp>
      <p:sp>
        <p:nvSpPr>
          <p:cNvPr id="25" name="TextBox 24"/>
          <p:cNvSpPr txBox="1"/>
          <p:nvPr/>
        </p:nvSpPr>
        <p:spPr>
          <a:xfrm>
            <a:off x="3973722" y="5289302"/>
            <a:ext cx="2709447" cy="646331"/>
          </a:xfrm>
          <a:prstGeom prst="rect">
            <a:avLst/>
          </a:prstGeom>
          <a:noFill/>
        </p:spPr>
        <p:txBody>
          <a:bodyPr wrap="square" rtlCol="0">
            <a:spAutoFit/>
          </a:bodyPr>
          <a:lstStyle/>
          <a:p>
            <a:r>
              <a:rPr lang="vi-VN" sz="3600" dirty="0">
                <a:latin typeface="+mj-lt"/>
              </a:rPr>
              <a:t>Mùa Thu</a:t>
            </a:r>
            <a:endParaRPr lang="en-US" sz="3600" dirty="0">
              <a:latin typeface="+mj-lt"/>
            </a:endParaRPr>
          </a:p>
        </p:txBody>
      </p:sp>
      <p:sp>
        <p:nvSpPr>
          <p:cNvPr id="26" name="TextBox 25"/>
          <p:cNvSpPr txBox="1"/>
          <p:nvPr/>
        </p:nvSpPr>
        <p:spPr>
          <a:xfrm>
            <a:off x="6345629" y="5281448"/>
            <a:ext cx="2709447" cy="646331"/>
          </a:xfrm>
          <a:prstGeom prst="rect">
            <a:avLst/>
          </a:prstGeom>
          <a:noFill/>
        </p:spPr>
        <p:txBody>
          <a:bodyPr wrap="square" rtlCol="0">
            <a:spAutoFit/>
          </a:bodyPr>
          <a:lstStyle/>
          <a:p>
            <a:r>
              <a:rPr lang="vi-VN" sz="3600" dirty="0">
                <a:latin typeface="+mj-lt"/>
              </a:rPr>
              <a:t>Mùa Hạ</a:t>
            </a:r>
            <a:endParaRPr lang="en-US" sz="3600" dirty="0">
              <a:latin typeface="+mj-lt"/>
            </a:endParaRPr>
          </a:p>
        </p:txBody>
      </p:sp>
      <p:sp>
        <p:nvSpPr>
          <p:cNvPr id="27" name="TextBox 26"/>
          <p:cNvSpPr txBox="1"/>
          <p:nvPr/>
        </p:nvSpPr>
        <p:spPr>
          <a:xfrm>
            <a:off x="8634691" y="5217097"/>
            <a:ext cx="2709447" cy="646331"/>
          </a:xfrm>
          <a:prstGeom prst="rect">
            <a:avLst/>
          </a:prstGeom>
          <a:noFill/>
        </p:spPr>
        <p:txBody>
          <a:bodyPr wrap="square" rtlCol="0">
            <a:spAutoFit/>
          </a:bodyPr>
          <a:lstStyle/>
          <a:p>
            <a:r>
              <a:rPr lang="vi-VN" sz="3600" dirty="0">
                <a:latin typeface="+mj-lt"/>
              </a:rPr>
              <a:t>Mùa Đông</a:t>
            </a:r>
            <a:endParaRPr lang="en-US" sz="36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3"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462656" y="106226"/>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Cùng</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tìm</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hiểu</a:t>
            </a:r>
            <a:endParaRPr kumimoji="0" lang="zh-CN" altLang="en-US"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endParaRPr>
          </a:p>
        </p:txBody>
      </p:sp>
      <p:pic>
        <p:nvPicPr>
          <p:cNvPr id="16"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95300" y="3124200"/>
            <a:ext cx="609600" cy="609600"/>
          </a:xfrm>
          <a:prstGeom prst="rect">
            <a:avLst/>
          </a:prstGeom>
        </p:spPr>
      </p:pic>
      <p:grpSp>
        <p:nvGrpSpPr>
          <p:cNvPr id="17" name="Group 16"/>
          <p:cNvGrpSpPr/>
          <p:nvPr/>
        </p:nvGrpSpPr>
        <p:grpSpPr>
          <a:xfrm>
            <a:off x="70973" y="1332270"/>
            <a:ext cx="11926595" cy="784830"/>
            <a:chOff x="947754" y="1631149"/>
            <a:chExt cx="10234654" cy="784830"/>
          </a:xfrm>
        </p:grpSpPr>
        <p:grpSp>
          <p:nvGrpSpPr>
            <p:cNvPr id="18" name="PA_库_组合 5"/>
            <p:cNvGrpSpPr/>
            <p:nvPr>
              <p:custDataLst>
                <p:tags r:id="rId3"/>
              </p:custDataLst>
            </p:nvPr>
          </p:nvGrpSpPr>
          <p:grpSpPr>
            <a:xfrm>
              <a:off x="947754" y="1631149"/>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3"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19" name="Rectangle 18"/>
            <p:cNvSpPr/>
            <p:nvPr/>
          </p:nvSpPr>
          <p:spPr>
            <a:xfrm>
              <a:off x="1679947" y="1681711"/>
              <a:ext cx="9502461" cy="584775"/>
            </a:xfrm>
            <a:prstGeom prst="rect">
              <a:avLst/>
            </a:prstGeom>
          </p:spPr>
          <p:txBody>
            <a:bodyPr wrap="square">
              <a:spAutoFit/>
            </a:bodyPr>
            <a:lstStyle/>
            <a:p>
              <a:pPr algn="just">
                <a:buClrTx/>
                <a:buFontTx/>
                <a:buNone/>
                <a:defRPr/>
              </a:pPr>
              <a:r>
                <a:rPr lang="vi-VN" altLang="zh-CN" sz="3200" b="1" dirty="0">
                  <a:solidFill>
                    <a:srgbClr val="0070C0"/>
                  </a:solidFill>
                  <a:latin typeface="Times New Roman" pitchFamily="18" charset="0"/>
                  <a:ea typeface="inpin heiti" charset="-122"/>
                  <a:cs typeface="Times New Roman" pitchFamily="18" charset="0"/>
                </a:rPr>
                <a:t>Theo lời bà Đất, mỗi mùa trong năm có gì đáng yêu?</a:t>
              </a:r>
            </a:p>
          </p:txBody>
        </p:sp>
      </p:grpSp>
      <p:grpSp>
        <p:nvGrpSpPr>
          <p:cNvPr id="24" name="Group 23"/>
          <p:cNvGrpSpPr/>
          <p:nvPr/>
        </p:nvGrpSpPr>
        <p:grpSpPr>
          <a:xfrm>
            <a:off x="7583214" y="3317208"/>
            <a:ext cx="4608786" cy="3547241"/>
            <a:chOff x="953739" y="1619250"/>
            <a:chExt cx="6661006" cy="5238750"/>
          </a:xfrm>
        </p:grpSpPr>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388136" y="2403167"/>
            <a:ext cx="6096000" cy="3539430"/>
          </a:xfrm>
          <a:prstGeom prst="rect">
            <a:avLst/>
          </a:prstGeom>
        </p:spPr>
        <p:txBody>
          <a:bodyPr>
            <a:spAutoFit/>
          </a:bodyPr>
          <a:lstStyle/>
          <a:p>
            <a:r>
              <a:rPr lang="vi-VN" sz="3200" dirty="0">
                <a:latin typeface="+mj-lt"/>
              </a:rPr>
              <a:t>Xuân làm cho cây lá tươi tốt. Hạ cho trái ngọt, hoa thơm. Thu làm cho trời xanh cao, cho học sinh nhớ ngày tựu trường. Còn cháu Đông, ai mà ghét cháu được! Cháu có công ấp ủ mầm sống để cây cối đâm chồi nảy lộc.</a:t>
            </a:r>
            <a:endParaRPr lang="en-US" sz="32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6"/>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32"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76" y="631041"/>
            <a:ext cx="2279804" cy="2279804"/>
          </a:xfrm>
          <a:prstGeom prst="rect">
            <a:avLst/>
          </a:prstGeom>
        </p:spPr>
      </p:pic>
      <p:pic>
        <p:nvPicPr>
          <p:cNvPr id="35"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918092" y="350869"/>
            <a:ext cx="2263968" cy="226396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2496" y="1817863"/>
            <a:ext cx="8716322" cy="2185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528"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fltVal val="0.5"/>
                                          </p:val>
                                        </p:tav>
                                        <p:tav tm="100000">
                                          <p:val>
                                            <p:strVal val="#ppt_x"/>
                                          </p:val>
                                        </p:tav>
                                      </p:tavLst>
                                    </p:anim>
                                    <p:anim calcmode="lin" valueType="num">
                                      <p:cBhvr>
                                        <p:cTn id="16" dur="500" fill="hold"/>
                                        <p:tgtEl>
                                          <p:spTgt spid="3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462656" y="106226"/>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Cùng</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tìm</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hiểu</a:t>
            </a:r>
            <a:endParaRPr kumimoji="0" lang="zh-CN" altLang="en-US"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endParaRPr>
          </a:p>
        </p:txBody>
      </p:sp>
      <p:pic>
        <p:nvPicPr>
          <p:cNvPr id="1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5" name="Group 14"/>
          <p:cNvGrpSpPr/>
          <p:nvPr/>
        </p:nvGrpSpPr>
        <p:grpSpPr>
          <a:xfrm>
            <a:off x="600624" y="1012696"/>
            <a:ext cx="11398469" cy="784830"/>
            <a:chOff x="966613" y="2873030"/>
            <a:chExt cx="11398469" cy="784830"/>
          </a:xfrm>
        </p:grpSpPr>
        <p:grpSp>
          <p:nvGrpSpPr>
            <p:cNvPr id="21" name="PA_库_组合 5"/>
            <p:cNvGrpSpPr/>
            <p:nvPr>
              <p:custDataLst>
                <p:tags r:id="rId3"/>
              </p:custDataLst>
            </p:nvPr>
          </p:nvGrpSpPr>
          <p:grpSpPr>
            <a:xfrm>
              <a:off x="966613" y="2873030"/>
              <a:ext cx="587835" cy="784830"/>
              <a:chOff x="1836100" y="2332000"/>
              <a:chExt cx="1572829" cy="958190"/>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6"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23" name="Rectangle 22"/>
            <p:cNvSpPr/>
            <p:nvPr/>
          </p:nvSpPr>
          <p:spPr>
            <a:xfrm>
              <a:off x="1698806" y="2923592"/>
              <a:ext cx="10666276" cy="584775"/>
            </a:xfrm>
            <a:prstGeom prst="rect">
              <a:avLst/>
            </a:prstGeom>
          </p:spPr>
          <p:txBody>
            <a:bodyPr wrap="square">
              <a:spAutoFit/>
            </a:bodyPr>
            <a:lstStyle/>
            <a:p>
              <a:pPr algn="just">
                <a:buClrTx/>
                <a:buFontTx/>
                <a:buNone/>
                <a:defRPr/>
              </a:pPr>
              <a:r>
                <a:rPr lang="vi-VN" altLang="zh-CN" sz="3200" b="1" dirty="0">
                  <a:solidFill>
                    <a:srgbClr val="0070C0"/>
                  </a:solidFill>
                  <a:latin typeface="Times New Roman" pitchFamily="18" charset="0"/>
                  <a:ea typeface="inpin heiti" charset="-122"/>
                  <a:cs typeface="Times New Roman" pitchFamily="18" charset="0"/>
                </a:rPr>
                <a:t>Bài đọc nói lên điều gì?</a:t>
              </a:r>
              <a:endParaRPr lang="zh-CN" altLang="en-US" sz="3200" b="1" dirty="0">
                <a:solidFill>
                  <a:srgbClr val="0070C0"/>
                </a:solidFill>
                <a:latin typeface="Times New Roman" pitchFamily="18" charset="0"/>
                <a:ea typeface="inpin heiti" charset="-122"/>
                <a:cs typeface="Times New Roman" pitchFamily="18" charset="0"/>
              </a:endParaRPr>
            </a:p>
          </p:txBody>
        </p:sp>
      </p:grpSp>
      <p:grpSp>
        <p:nvGrpSpPr>
          <p:cNvPr id="27" name="Group 26"/>
          <p:cNvGrpSpPr/>
          <p:nvPr/>
        </p:nvGrpSpPr>
        <p:grpSpPr>
          <a:xfrm>
            <a:off x="7583214" y="3317208"/>
            <a:ext cx="4608786" cy="3547241"/>
            <a:chOff x="953739" y="1619250"/>
            <a:chExt cx="6661006" cy="5238750"/>
          </a:xfrm>
        </p:grpSpPr>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80799" y="2459504"/>
            <a:ext cx="6096000" cy="1200329"/>
          </a:xfrm>
          <a:prstGeom prst="rect">
            <a:avLst/>
          </a:prstGeom>
        </p:spPr>
        <p:txBody>
          <a:bodyPr>
            <a:spAutoFit/>
          </a:bodyPr>
          <a:lstStyle/>
          <a:p>
            <a:r>
              <a:rPr lang="vi-VN" sz="3600" dirty="0">
                <a:latin typeface="Times New Roman" pitchFamily="18" charset="0"/>
                <a:cs typeface="Times New Roman" pitchFamily="18" charset="0"/>
              </a:rPr>
              <a:t>Bài đọc nói về ý nghĩa, vai trò của các mùa trong một năm.</a:t>
            </a:r>
            <a:endParaRPr lang="en-US" sz="36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4"/>
                </p:tgtEl>
              </p:cMediaNode>
            </p:audio>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462656" y="106226"/>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Cùng</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tìm</a:t>
            </a:r>
            <a:r>
              <a:rPr kumimoji="0" lang="en-US" altLang="zh-CN"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rPr>
              <a:t> </a:t>
            </a:r>
            <a:r>
              <a:rPr kumimoji="0" lang="en-US" altLang="zh-CN" sz="3200" b="1" i="0" u="none" strike="noStrike" kern="1200" cap="none" spc="0" normalizeH="0" baseline="0" noProof="0" dirty="0" err="1">
                <a:ln>
                  <a:noFill/>
                </a:ln>
                <a:solidFill>
                  <a:srgbClr val="0070C0"/>
                </a:solidFill>
                <a:effectLst/>
                <a:uLnTx/>
                <a:uFillTx/>
                <a:latin typeface="Calibri Light"/>
                <a:ea typeface="inpin heiti" charset="-122"/>
                <a:cs typeface="Times New Roman" panose="02020503050405090304" pitchFamily="18" charset="0"/>
              </a:rPr>
              <a:t>hiểu</a:t>
            </a:r>
            <a:endParaRPr kumimoji="0" lang="zh-CN" altLang="en-US" sz="3200" b="1" i="0" u="none" strike="noStrike" kern="1200" cap="none" spc="0" normalizeH="0" baseline="0" noProof="0" dirty="0">
              <a:ln>
                <a:noFill/>
              </a:ln>
              <a:solidFill>
                <a:srgbClr val="0070C0"/>
              </a:solidFill>
              <a:effectLst/>
              <a:uLnTx/>
              <a:uFillTx/>
              <a:latin typeface="Calibri Light"/>
              <a:ea typeface="inpin heiti" charset="-122"/>
              <a:cs typeface="Times New Roman" panose="02020503050405090304" pitchFamily="18" charset="0"/>
            </a:endParaRPr>
          </a:p>
        </p:txBody>
      </p:sp>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7" name="Group 16"/>
          <p:cNvGrpSpPr/>
          <p:nvPr/>
        </p:nvGrpSpPr>
        <p:grpSpPr>
          <a:xfrm>
            <a:off x="661207" y="1023604"/>
            <a:ext cx="10724986" cy="784830"/>
            <a:chOff x="947754" y="4099072"/>
            <a:chExt cx="10724986" cy="784830"/>
          </a:xfrm>
        </p:grpSpPr>
        <p:grpSp>
          <p:nvGrpSpPr>
            <p:cNvPr id="18" name="PA_库_组合 5"/>
            <p:cNvGrpSpPr/>
            <p:nvPr>
              <p:custDataLst>
                <p:tags r:id="rId3"/>
              </p:custDataLst>
            </p:nvPr>
          </p:nvGrpSpPr>
          <p:grpSpPr>
            <a:xfrm>
              <a:off x="947754" y="4099072"/>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19" name="Rectangle 18"/>
            <p:cNvSpPr/>
            <p:nvPr/>
          </p:nvSpPr>
          <p:spPr>
            <a:xfrm>
              <a:off x="1679947" y="4149634"/>
              <a:ext cx="9992793" cy="584775"/>
            </a:xfrm>
            <a:prstGeom prst="rect">
              <a:avLst/>
            </a:prstGeom>
          </p:spPr>
          <p:txBody>
            <a:bodyPr wrap="square">
              <a:spAutoFit/>
            </a:bodyPr>
            <a:lstStyle/>
            <a:p>
              <a:pPr algn="just">
                <a:buClrTx/>
                <a:buFontTx/>
                <a:buNone/>
                <a:defRPr/>
              </a:pPr>
              <a:r>
                <a:rPr lang="vi-VN" altLang="zh-CN" sz="3200" b="1" dirty="0">
                  <a:solidFill>
                    <a:srgbClr val="0070C0"/>
                  </a:solidFill>
                  <a:latin typeface="Times New Roman" pitchFamily="18" charset="0"/>
                  <a:ea typeface="inpin heiti" charset="-122"/>
                  <a:cs typeface="Times New Roman" pitchFamily="18" charset="0"/>
                </a:rPr>
                <a:t>Em thích nhân vật nào nhất? Vì sao?</a:t>
              </a:r>
              <a:endParaRPr lang="zh-CN" altLang="en-US" sz="3200" b="1" dirty="0">
                <a:solidFill>
                  <a:srgbClr val="0070C0"/>
                </a:solidFill>
                <a:latin typeface="Times New Roman" pitchFamily="18" charset="0"/>
                <a:ea typeface="inpin heiti" charset="-122"/>
                <a:cs typeface="Times New Roman" pitchFamily="18" charset="0"/>
              </a:endParaRPr>
            </a:p>
          </p:txBody>
        </p:sp>
      </p:grpSp>
      <p:grpSp>
        <p:nvGrpSpPr>
          <p:cNvPr id="26" name="Group 25"/>
          <p:cNvGrpSpPr/>
          <p:nvPr/>
        </p:nvGrpSpPr>
        <p:grpSpPr>
          <a:xfrm>
            <a:off x="7583214" y="3317208"/>
            <a:ext cx="4608786" cy="3547241"/>
            <a:chOff x="953739" y="1619250"/>
            <a:chExt cx="6661006" cy="5238750"/>
          </a:xfrm>
        </p:grpSpPr>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532388" y="2385536"/>
            <a:ext cx="6096000" cy="3539430"/>
          </a:xfrm>
          <a:prstGeom prst="rect">
            <a:avLst/>
          </a:prstGeom>
        </p:spPr>
        <p:txBody>
          <a:bodyPr>
            <a:spAutoFit/>
          </a:bodyPr>
          <a:lstStyle/>
          <a:p>
            <a:r>
              <a:rPr lang="vi-VN" sz="3200" dirty="0">
                <a:latin typeface="Times New Roman" pitchFamily="18" charset="0"/>
                <a:cs typeface="Times New Roman" pitchFamily="18" charset="0"/>
              </a:rPr>
              <a:t>- Em thích mùa xuân nhất. Vì mùa xuân đến, cây cối đâm chồi nảy lộc, em được nghỉ Tết, cùng bố mẹ đón năm mới.</a:t>
            </a:r>
          </a:p>
          <a:p>
            <a:r>
              <a:rPr lang="vi-VN" sz="3200" dirty="0">
                <a:latin typeface="Times New Roman" pitchFamily="18" charset="0"/>
                <a:cs typeface="Times New Roman" pitchFamily="18" charset="0"/>
              </a:rPr>
              <a:t>- Em thích mùa thu nhất. Vì mùa thu có đêm Trung Thu, em được cùng bạn bè rước đèn phá cỗ.</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584" y="-15670"/>
            <a:ext cx="12237294"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组合 30"/>
          <p:cNvGrpSpPr/>
          <p:nvPr/>
        </p:nvGrpSpPr>
        <p:grpSpPr>
          <a:xfrm>
            <a:off x="-17584" y="5913701"/>
            <a:ext cx="12203723" cy="1123362"/>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grpSp>
        <p:nvGrpSpPr>
          <p:cNvPr id="19" name="组合 1"/>
          <p:cNvGrpSpPr/>
          <p:nvPr/>
        </p:nvGrpSpPr>
        <p:grpSpPr>
          <a:xfrm>
            <a:off x="3457476" y="2115073"/>
            <a:ext cx="8587865" cy="3320203"/>
            <a:chOff x="2710462" y="2030194"/>
            <a:chExt cx="8587865" cy="2492009"/>
          </a:xfrm>
        </p:grpSpPr>
        <p:pic>
          <p:nvPicPr>
            <p:cNvPr id="20" name="图片 2"/>
            <p:cNvPicPr>
              <a:picLocks noChangeAspect="1"/>
            </p:cNvPicPr>
            <p:nvPr/>
          </p:nvPicPr>
          <p:blipFill>
            <a:blip r:embed="rId4"/>
            <a:stretch>
              <a:fillRect/>
            </a:stretch>
          </p:blipFill>
          <p:spPr>
            <a:xfrm>
              <a:off x="2882550" y="2030194"/>
              <a:ext cx="8410489" cy="1372660"/>
            </a:xfrm>
            <a:prstGeom prst="rect">
              <a:avLst/>
            </a:prstGeom>
          </p:spPr>
        </p:pic>
        <p:pic>
          <p:nvPicPr>
            <p:cNvPr id="21" name="图片 3"/>
            <p:cNvPicPr>
              <a:picLocks noChangeAspect="1"/>
            </p:cNvPicPr>
            <p:nvPr/>
          </p:nvPicPr>
          <p:blipFill>
            <a:blip r:embed="rId5"/>
            <a:stretch>
              <a:fillRect/>
            </a:stretch>
          </p:blipFill>
          <p:spPr>
            <a:xfrm>
              <a:off x="2710462" y="3335552"/>
              <a:ext cx="8587865" cy="1186651"/>
            </a:xfrm>
            <a:prstGeom prst="rect">
              <a:avLst/>
            </a:prstGeom>
          </p:spPr>
        </p:pic>
      </p:grpSp>
      <p:sp>
        <p:nvSpPr>
          <p:cNvPr id="18" name="文本框 18"/>
          <p:cNvSpPr txBox="1"/>
          <p:nvPr/>
        </p:nvSpPr>
        <p:spPr>
          <a:xfrm>
            <a:off x="2554590" y="304591"/>
            <a:ext cx="6882489" cy="923330"/>
          </a:xfrm>
          <a:prstGeom prst="rect">
            <a:avLst/>
          </a:prstGeom>
          <a:noFill/>
        </p:spPr>
        <p:txBody>
          <a:bodyPr wrap="square" rtlCol="0">
            <a:spAutoFit/>
          </a:bodyPr>
          <a:lstStyle/>
          <a:p>
            <a:pPr algn="ctr"/>
            <a:r>
              <a:rPr lang="en-US" altLang="zh-CN" sz="5400" b="1" kern="1200" dirty="0" err="1">
                <a:solidFill>
                  <a:srgbClr val="FF6600"/>
                </a:solidFill>
                <a:latin typeface="Arial" panose="020B0604020202090204" pitchFamily="34" charset="0"/>
              </a:rPr>
              <a:t>Nội</a:t>
            </a:r>
            <a:r>
              <a:rPr lang="zh-CN" altLang="en-US" sz="5400" b="1" kern="1200" dirty="0">
                <a:solidFill>
                  <a:srgbClr val="FF6600"/>
                </a:solidFill>
                <a:latin typeface="Arial" panose="020B0604020202090204" pitchFamily="34" charset="0"/>
              </a:rPr>
              <a:t> </a:t>
            </a:r>
            <a:r>
              <a:rPr lang="en-US" altLang="zh-CN" sz="5400" b="1" kern="1200" dirty="0">
                <a:solidFill>
                  <a:srgbClr val="FF6600"/>
                </a:solidFill>
                <a:latin typeface="Arial" panose="020B0604020202090204" pitchFamily="34" charset="0"/>
              </a:rPr>
              <a:t>dung </a:t>
            </a:r>
            <a:r>
              <a:rPr lang="en-US" altLang="zh-CN" sz="5400" b="1" kern="1200" dirty="0" err="1">
                <a:solidFill>
                  <a:srgbClr val="FF6600"/>
                </a:solidFill>
                <a:latin typeface="Arial" panose="020B0604020202090204" pitchFamily="34" charset="0"/>
              </a:rPr>
              <a:t>bài</a:t>
            </a:r>
            <a:r>
              <a:rPr lang="zh-CN" altLang="en-US" sz="5400" b="1" kern="1200" dirty="0">
                <a:solidFill>
                  <a:srgbClr val="FF6600"/>
                </a:solidFill>
                <a:latin typeface="Arial" panose="020B0604020202090204" pitchFamily="34" charset="0"/>
              </a:rPr>
              <a:t> </a:t>
            </a:r>
            <a:r>
              <a:rPr lang="en-US" altLang="zh-CN" sz="5400" b="1" kern="1200" dirty="0" err="1">
                <a:solidFill>
                  <a:srgbClr val="FF6600"/>
                </a:solidFill>
                <a:latin typeface="Arial" panose="020B0604020202090204" pitchFamily="34" charset="0"/>
              </a:rPr>
              <a:t>học</a:t>
            </a:r>
            <a:endParaRPr lang="zh-CN" altLang="en-US" sz="5400" b="1" kern="1200" dirty="0">
              <a:solidFill>
                <a:srgbClr val="FF6600"/>
              </a:solidFill>
              <a:latin typeface="Arial" panose="020B0604020202090204" pitchFamily="34" charset="0"/>
            </a:endParaRPr>
          </a:p>
        </p:txBody>
      </p:sp>
      <p:sp>
        <p:nvSpPr>
          <p:cNvPr id="3" name="Rectangle 2"/>
          <p:cNvSpPr/>
          <p:nvPr/>
        </p:nvSpPr>
        <p:spPr>
          <a:xfrm>
            <a:off x="5123002" y="3029498"/>
            <a:ext cx="6096000" cy="1754326"/>
          </a:xfrm>
          <a:prstGeom prst="rect">
            <a:avLst/>
          </a:prstGeom>
        </p:spPr>
        <p:txBody>
          <a:bodyPr>
            <a:spAutoFit/>
          </a:bodyPr>
          <a:lstStyle/>
          <a:p>
            <a:r>
              <a:rPr lang="en-US" sz="3600" b="1" i="1" dirty="0" err="1">
                <a:solidFill>
                  <a:srgbClr val="C00000"/>
                </a:solidFill>
                <a:latin typeface="Times New Roman" pitchFamily="18" charset="0"/>
                <a:cs typeface="Times New Roman" pitchFamily="18" charset="0"/>
              </a:rPr>
              <a:t>Mỗi</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mùa</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trong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năm</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vẻ</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đẹp</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riêng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ích</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cho</a:t>
            </a:r>
            <a:r>
              <a:rPr lang="en-US" sz="3600" b="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cuộc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sống</a:t>
            </a:r>
            <a:r>
              <a:rPr lang="en-US" sz="3600" b="1" i="1" dirty="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grpSp>
        <p:nvGrpSpPr>
          <p:cNvPr id="14" name="Group 13"/>
          <p:cNvGrpSpPr/>
          <p:nvPr/>
        </p:nvGrpSpPr>
        <p:grpSpPr>
          <a:xfrm>
            <a:off x="16613" y="3489822"/>
            <a:ext cx="4608786" cy="3547241"/>
            <a:chOff x="953739" y="1619250"/>
            <a:chExt cx="6661006" cy="5238750"/>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ppt_y</p:attrName>
                                        </p:attrNameLst>
                                      </p:cBhvr>
                                      <p:tavLst>
                                        <p:tav tm="0">
                                          <p:val>
                                            <p:strVal val="#ppt_y+#ppt_h*1.125000"/>
                                          </p:val>
                                        </p:tav>
                                        <p:tav tm="100000">
                                          <p:val>
                                            <p:strVal val="#ppt_y"/>
                                          </p:val>
                                        </p:tav>
                                      </p:tavLst>
                                    </p:anim>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584" y="-15670"/>
            <a:ext cx="12237294"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组合 30"/>
          <p:cNvGrpSpPr/>
          <p:nvPr/>
        </p:nvGrpSpPr>
        <p:grpSpPr>
          <a:xfrm>
            <a:off x="-17584" y="5913701"/>
            <a:ext cx="12203723" cy="1123362"/>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grpSp>
        <p:nvGrpSpPr>
          <p:cNvPr id="19" name="组合 1"/>
          <p:cNvGrpSpPr/>
          <p:nvPr/>
        </p:nvGrpSpPr>
        <p:grpSpPr>
          <a:xfrm>
            <a:off x="3495249" y="2186511"/>
            <a:ext cx="8617394" cy="3281145"/>
            <a:chOff x="2249963" y="2030194"/>
            <a:chExt cx="8617394" cy="2462694"/>
          </a:xfrm>
        </p:grpSpPr>
        <p:pic>
          <p:nvPicPr>
            <p:cNvPr id="20" name="图片 2"/>
            <p:cNvPicPr>
              <a:picLocks noChangeAspect="1"/>
            </p:cNvPicPr>
            <p:nvPr/>
          </p:nvPicPr>
          <p:blipFill>
            <a:blip r:embed="rId4"/>
            <a:stretch>
              <a:fillRect/>
            </a:stretch>
          </p:blipFill>
          <p:spPr>
            <a:xfrm>
              <a:off x="2456868" y="2030194"/>
              <a:ext cx="8410489" cy="1372660"/>
            </a:xfrm>
            <a:prstGeom prst="rect">
              <a:avLst/>
            </a:prstGeom>
          </p:spPr>
        </p:pic>
        <p:pic>
          <p:nvPicPr>
            <p:cNvPr id="21" name="图片 3"/>
            <p:cNvPicPr>
              <a:picLocks noChangeAspect="1"/>
            </p:cNvPicPr>
            <p:nvPr/>
          </p:nvPicPr>
          <p:blipFill>
            <a:blip r:embed="rId5"/>
            <a:stretch>
              <a:fillRect/>
            </a:stretch>
          </p:blipFill>
          <p:spPr>
            <a:xfrm>
              <a:off x="2249963" y="3306237"/>
              <a:ext cx="8587865" cy="1186651"/>
            </a:xfrm>
            <a:prstGeom prst="rect">
              <a:avLst/>
            </a:prstGeom>
          </p:spPr>
        </p:pic>
      </p:grpSp>
      <p:sp>
        <p:nvSpPr>
          <p:cNvPr id="13" name="文本框 18"/>
          <p:cNvSpPr txBox="1"/>
          <p:nvPr/>
        </p:nvSpPr>
        <p:spPr>
          <a:xfrm>
            <a:off x="2654756" y="406025"/>
            <a:ext cx="6882489" cy="923330"/>
          </a:xfrm>
          <a:prstGeom prst="rect">
            <a:avLst/>
          </a:prstGeom>
          <a:noFill/>
        </p:spPr>
        <p:txBody>
          <a:bodyPr wrap="square" rtlCol="0">
            <a:spAutoFit/>
          </a:bodyPr>
          <a:lstStyle/>
          <a:p>
            <a:pPr algn="ctr"/>
            <a:r>
              <a:rPr lang="en-US" altLang="zh-CN" sz="5400" b="1" kern="1200" dirty="0" err="1">
                <a:solidFill>
                  <a:srgbClr val="FF6600"/>
                </a:solidFill>
                <a:latin typeface="Arial" panose="020B0604020202090204" pitchFamily="34" charset="0"/>
              </a:rPr>
              <a:t>Liên</a:t>
            </a:r>
            <a:r>
              <a:rPr lang="zh-CN" altLang="en-US" sz="5400" b="1" kern="1200" dirty="0">
                <a:solidFill>
                  <a:srgbClr val="FF6600"/>
                </a:solidFill>
                <a:latin typeface="Arial" panose="020B0604020202090204" pitchFamily="34" charset="0"/>
              </a:rPr>
              <a:t> </a:t>
            </a:r>
            <a:r>
              <a:rPr lang="en-US" altLang="zh-CN" sz="5400" b="1" kern="1200" dirty="0" err="1">
                <a:solidFill>
                  <a:srgbClr val="FF6600"/>
                </a:solidFill>
                <a:latin typeface="Arial" panose="020B0604020202090204" pitchFamily="34" charset="0"/>
              </a:rPr>
              <a:t>hệ</a:t>
            </a:r>
            <a:r>
              <a:rPr lang="zh-CN" altLang="en-US" sz="5400" b="1" kern="1200" dirty="0">
                <a:solidFill>
                  <a:srgbClr val="FF6600"/>
                </a:solidFill>
                <a:latin typeface="Arial" panose="020B0604020202090204" pitchFamily="34" charset="0"/>
              </a:rPr>
              <a:t> </a:t>
            </a:r>
            <a:r>
              <a:rPr lang="en-US" altLang="zh-CN" sz="5400" b="1" kern="1200" dirty="0" err="1">
                <a:solidFill>
                  <a:srgbClr val="FF6600"/>
                </a:solidFill>
                <a:latin typeface="Arial" panose="020B0604020202090204" pitchFamily="34" charset="0"/>
              </a:rPr>
              <a:t>bản</a:t>
            </a:r>
            <a:r>
              <a:rPr lang="zh-CN" altLang="en-US" sz="5400" b="1" kern="1200" dirty="0">
                <a:solidFill>
                  <a:srgbClr val="FF6600"/>
                </a:solidFill>
                <a:latin typeface="Arial" panose="020B0604020202090204" pitchFamily="34" charset="0"/>
              </a:rPr>
              <a:t> </a:t>
            </a:r>
            <a:r>
              <a:rPr lang="en-US" altLang="zh-CN" sz="5400" b="1" kern="1200" dirty="0" err="1">
                <a:solidFill>
                  <a:srgbClr val="FF6600"/>
                </a:solidFill>
                <a:latin typeface="Arial" panose="020B0604020202090204" pitchFamily="34" charset="0"/>
              </a:rPr>
              <a:t>thân</a:t>
            </a:r>
            <a:endParaRPr lang="zh-CN" altLang="en-US" sz="5400" b="1" kern="1200" dirty="0">
              <a:solidFill>
                <a:srgbClr val="FF6600"/>
              </a:solidFill>
              <a:latin typeface="Arial" panose="020B0604020202090204" pitchFamily="34" charset="0"/>
            </a:endParaRPr>
          </a:p>
        </p:txBody>
      </p:sp>
      <p:grpSp>
        <p:nvGrpSpPr>
          <p:cNvPr id="12" name="Group 11"/>
          <p:cNvGrpSpPr/>
          <p:nvPr/>
        </p:nvGrpSpPr>
        <p:grpSpPr>
          <a:xfrm>
            <a:off x="16613" y="3489822"/>
            <a:ext cx="4145484" cy="3547241"/>
            <a:chOff x="953739" y="1619250"/>
            <a:chExt cx="6661006" cy="5238750"/>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4162097" y="3692193"/>
            <a:ext cx="7814960" cy="646331"/>
          </a:xfrm>
          <a:prstGeom prst="rect">
            <a:avLst/>
          </a:prstGeom>
        </p:spPr>
        <p:txBody>
          <a:bodyPr wrap="none">
            <a:spAutoFit/>
          </a:bodyPr>
          <a:lstStyle/>
          <a:p>
            <a:r>
              <a:rPr lang="en-US" sz="3600" b="1" i="1" dirty="0" err="1">
                <a:solidFill>
                  <a:srgbClr val="C00000"/>
                </a:solidFill>
                <a:latin typeface="Times New Roman" pitchFamily="18" charset="0"/>
                <a:cs typeface="Times New Roman" pitchFamily="18" charset="0"/>
              </a:rPr>
              <a:t>Yêu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quý</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thiên</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nhiên</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cảnh</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vật</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bốn</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mùa</a:t>
            </a:r>
            <a:r>
              <a:rPr lang="en-US" sz="3600" b="1" i="1" dirty="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ppt_y</p:attrName>
                                        </p:attrNameLst>
                                      </p:cBhvr>
                                      <p:tavLst>
                                        <p:tav tm="0">
                                          <p:val>
                                            <p:strVal val="#ppt_y+#ppt_h*1.125000"/>
                                          </p:val>
                                        </p:tav>
                                        <p:tav tm="100000">
                                          <p:val>
                                            <p:strVal val="#ppt_y"/>
                                          </p:val>
                                        </p:tav>
                                      </p:tavLst>
                                    </p:anim>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7"/>
          <a:stretch>
            <a:fillRect/>
          </a:stretch>
        </p:blipFill>
        <p:spPr>
          <a:xfrm>
            <a:off x="3091461" y="2038991"/>
            <a:ext cx="5358848" cy="2780017"/>
          </a:xfrm>
          <a:prstGeom prst="rect">
            <a:avLst/>
          </a:prstGeom>
        </p:spPr>
      </p:pic>
      <p:pic>
        <p:nvPicPr>
          <p:cNvPr id="16" name="图片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7875" y="1371246"/>
            <a:ext cx="1269867" cy="95596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250"/>
                                        <p:tgtEl>
                                          <p:spTgt spid="84"/>
                                        </p:tgtEl>
                                      </p:cBhvr>
                                    </p:animEffect>
                                    <p:anim calcmode="lin" valueType="num">
                                      <p:cBhvr>
                                        <p:cTn id="8" dur="1250" fill="hold"/>
                                        <p:tgtEl>
                                          <p:spTgt spid="84"/>
                                        </p:tgtEl>
                                        <p:attrNameLst>
                                          <p:attrName>ppt_x</p:attrName>
                                        </p:attrNameLst>
                                      </p:cBhvr>
                                      <p:tavLst>
                                        <p:tav tm="0">
                                          <p:val>
                                            <p:strVal val="#ppt_x"/>
                                          </p:val>
                                        </p:tav>
                                        <p:tav tm="100000">
                                          <p:val>
                                            <p:strVal val="#ppt_x"/>
                                          </p:val>
                                        </p:tav>
                                      </p:tavLst>
                                    </p:anim>
                                    <p:anim calcmode="lin" valueType="num">
                                      <p:cBhvr>
                                        <p:cTn id="9" dur="1250" fill="hold"/>
                                        <p:tgtEl>
                                          <p:spTgt spid="8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584" y="-15670"/>
            <a:ext cx="12237294"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组合 30"/>
          <p:cNvGrpSpPr/>
          <p:nvPr/>
        </p:nvGrpSpPr>
        <p:grpSpPr>
          <a:xfrm>
            <a:off x="-17584" y="5913701"/>
            <a:ext cx="12203723" cy="1123362"/>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pic>
        <p:nvPicPr>
          <p:cNvPr id="1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802" y="-152400"/>
            <a:ext cx="1859907" cy="914400"/>
          </a:xfrm>
          <a:prstGeom prst="rect">
            <a:avLst/>
          </a:prstGeom>
        </p:spPr>
      </p:pic>
      <p:pic>
        <p:nvPicPr>
          <p:cNvPr id="14"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1171" y="5078826"/>
            <a:ext cx="1859907" cy="914400"/>
          </a:xfrm>
          <a:prstGeom prst="rect">
            <a:avLst/>
          </a:prstGeom>
        </p:spPr>
      </p:pic>
      <p:sp>
        <p:nvSpPr>
          <p:cNvPr id="42" name="Rectangle 41"/>
          <p:cNvSpPr/>
          <p:nvPr/>
        </p:nvSpPr>
        <p:spPr>
          <a:xfrm>
            <a:off x="-1055963" y="510211"/>
            <a:ext cx="7798108" cy="584775"/>
          </a:xfrm>
          <a:prstGeom prst="rect">
            <a:avLst/>
          </a:prstGeom>
        </p:spPr>
        <p:txBody>
          <a:bodyPr wrap="square">
            <a:spAutoFit/>
          </a:bodyPr>
          <a:lstStyle/>
          <a:p>
            <a:pPr algn="ctr"/>
            <a:r>
              <a:rPr lang="en-US" altLang="zh-CN" sz="3200" b="1">
                <a:solidFill>
                  <a:srgbClr val="0070C0"/>
                </a:solidFill>
                <a:latin typeface="Arial" panose="020B0604020202090204" pitchFamily="34" charset="0"/>
              </a:rPr>
              <a:t>Đọc</a:t>
            </a:r>
            <a:r>
              <a:rPr lang="zh-CN" altLang="en-US" sz="3200" b="1">
                <a:solidFill>
                  <a:srgbClr val="0070C0"/>
                </a:solidFill>
                <a:latin typeface="Arial" panose="020B0604020202090204" pitchFamily="34" charset="0"/>
              </a:rPr>
              <a:t> </a:t>
            </a:r>
            <a:r>
              <a:rPr lang="vi-VN" altLang="zh-CN" sz="3200" b="1">
                <a:solidFill>
                  <a:srgbClr val="0070C0"/>
                </a:solidFill>
                <a:latin typeface="Arial" panose="020B0604020202090204" pitchFamily="34" charset="0"/>
              </a:rPr>
              <a:t>trước</a:t>
            </a:r>
            <a:r>
              <a:rPr lang="zh-CN" altLang="en-US" sz="3200" b="1">
                <a:solidFill>
                  <a:srgbClr val="0070C0"/>
                </a:solidFill>
                <a:latin typeface="Arial" panose="020B0604020202090204" pitchFamily="34" charset="0"/>
              </a:rPr>
              <a:t> </a:t>
            </a:r>
            <a:r>
              <a:rPr lang="en-US" altLang="zh-CN" sz="3200" b="1">
                <a:solidFill>
                  <a:srgbClr val="0070C0"/>
                </a:solidFill>
                <a:latin typeface="Arial" panose="020B0604020202090204" pitchFamily="34" charset="0"/>
              </a:rPr>
              <a:t>lớp</a:t>
            </a:r>
            <a:endParaRPr lang="zh-CN" altLang="en-US" sz="3200" b="1">
              <a:solidFill>
                <a:srgbClr val="0070C0"/>
              </a:solidFill>
              <a:latin typeface="Arial" panose="020B0604020202090204" pitchFamily="34" charset="0"/>
            </a:endParaRPr>
          </a:p>
        </p:txBody>
      </p:sp>
      <p:sp>
        <p:nvSpPr>
          <p:cNvPr id="44" name="Rounded Rectangle 43"/>
          <p:cNvSpPr/>
          <p:nvPr/>
        </p:nvSpPr>
        <p:spPr>
          <a:xfrm>
            <a:off x="1268360" y="2732301"/>
            <a:ext cx="3645680" cy="523585"/>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4335454" y="1722848"/>
            <a:ext cx="3521092" cy="584775"/>
          </a:xfrm>
          <a:prstGeom prst="rect">
            <a:avLst/>
          </a:prstGeom>
        </p:spPr>
        <p:txBody>
          <a:bodyPr wrap="none">
            <a:spAutoFit/>
          </a:bodyPr>
          <a:lstStyle/>
          <a:p>
            <a:pPr algn="ctr"/>
            <a:r>
              <a:rPr lang="en-US" altLang="zh-CN" sz="3200" b="1" kern="1200" dirty="0" err="1">
                <a:solidFill>
                  <a:srgbClr val="FF1531"/>
                </a:solidFill>
                <a:latin typeface="Arial" panose="020B0604020202090204" pitchFamily="34" charset="0"/>
              </a:rPr>
              <a:t>Tiêu</a:t>
            </a:r>
            <a:r>
              <a:rPr lang="zh-CN" altLang="en-US" sz="3200" b="1" kern="1200" dirty="0">
                <a:solidFill>
                  <a:srgbClr val="FF1531"/>
                </a:solidFill>
                <a:latin typeface="Arial" panose="020B0604020202090204" pitchFamily="34" charset="0"/>
              </a:rPr>
              <a:t> </a:t>
            </a:r>
            <a:r>
              <a:rPr lang="en-US" altLang="zh-CN" sz="3200" b="1" kern="1200" dirty="0" err="1">
                <a:solidFill>
                  <a:srgbClr val="FF1531"/>
                </a:solidFill>
                <a:latin typeface="Arial" panose="020B0604020202090204" pitchFamily="34" charset="0"/>
              </a:rPr>
              <a:t>chí</a:t>
            </a:r>
            <a:r>
              <a:rPr lang="zh-CN" altLang="en-US" sz="3200" b="1" kern="1200" dirty="0">
                <a:solidFill>
                  <a:srgbClr val="FF1531"/>
                </a:solidFill>
                <a:latin typeface="Arial" panose="020B0604020202090204" pitchFamily="34" charset="0"/>
              </a:rPr>
              <a:t> </a:t>
            </a:r>
            <a:r>
              <a:rPr lang="en-US" altLang="zh-CN" sz="3200" b="1" kern="1200" dirty="0" err="1">
                <a:solidFill>
                  <a:srgbClr val="FF1531"/>
                </a:solidFill>
                <a:latin typeface="Arial" panose="020B0604020202090204" pitchFamily="34" charset="0"/>
              </a:rPr>
              <a:t>đánh</a:t>
            </a:r>
            <a:r>
              <a:rPr lang="zh-CN" altLang="en-US" sz="3200" b="1" kern="1200" dirty="0">
                <a:solidFill>
                  <a:srgbClr val="FF1531"/>
                </a:solidFill>
                <a:latin typeface="Arial" panose="020B0604020202090204" pitchFamily="34" charset="0"/>
              </a:rPr>
              <a:t> </a:t>
            </a:r>
            <a:r>
              <a:rPr lang="en-US" altLang="zh-CN" sz="3200" b="1" kern="1200" dirty="0" err="1">
                <a:solidFill>
                  <a:srgbClr val="FF1531"/>
                </a:solidFill>
                <a:latin typeface="Arial" panose="020B0604020202090204" pitchFamily="34" charset="0"/>
              </a:rPr>
              <a:t>giá</a:t>
            </a:r>
            <a:endParaRPr lang="zh-CN" altLang="en-US" sz="3200" b="1" kern="1200" dirty="0">
              <a:solidFill>
                <a:srgbClr val="FF1531"/>
              </a:solidFill>
              <a:latin typeface="Arial" panose="020B0604020202090204" pitchFamily="34" charset="0"/>
            </a:endParaRPr>
          </a:p>
        </p:txBody>
      </p:sp>
      <p:sp>
        <p:nvSpPr>
          <p:cNvPr id="46" name="Rectangle 45"/>
          <p:cNvSpPr/>
          <p:nvPr/>
        </p:nvSpPr>
        <p:spPr>
          <a:xfrm>
            <a:off x="2002426" y="2663909"/>
            <a:ext cx="1938351" cy="584775"/>
          </a:xfrm>
          <a:prstGeom prst="rect">
            <a:avLst/>
          </a:prstGeom>
        </p:spPr>
        <p:txBody>
          <a:bodyPr wrap="none">
            <a:spAutoFit/>
          </a:bodyPr>
          <a:lstStyle/>
          <a:p>
            <a:r>
              <a:rPr lang="en-US" altLang="zh-CN" sz="3200" kern="1200">
                <a:latin typeface="Arial" panose="020B0604020202090204" pitchFamily="34" charset="0"/>
              </a:rPr>
              <a:t>Đọc</a:t>
            </a:r>
            <a:r>
              <a:rPr lang="zh-CN" altLang="en-US" sz="3200" kern="1200">
                <a:latin typeface="Arial" panose="020B0604020202090204" pitchFamily="34" charset="0"/>
              </a:rPr>
              <a:t> </a:t>
            </a:r>
            <a:r>
              <a:rPr lang="en-US" altLang="zh-CN" sz="3200" kern="1200">
                <a:latin typeface="Arial" panose="020B0604020202090204" pitchFamily="34" charset="0"/>
              </a:rPr>
              <a:t>đúng</a:t>
            </a:r>
            <a:endParaRPr lang="zh-CN" altLang="en-US" sz="3200" kern="1200">
              <a:latin typeface="Arial" panose="020B0604020202090204" pitchFamily="34" charset="0"/>
            </a:endParaRPr>
          </a:p>
        </p:txBody>
      </p:sp>
      <p:sp>
        <p:nvSpPr>
          <p:cNvPr id="47" name="Oval 46"/>
          <p:cNvSpPr/>
          <p:nvPr/>
        </p:nvSpPr>
        <p:spPr>
          <a:xfrm>
            <a:off x="1360673" y="2778093"/>
            <a:ext cx="432000" cy="432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kern="1200" dirty="0">
                <a:solidFill>
                  <a:srgbClr val="0070C0"/>
                </a:solidFill>
                <a:latin typeface="Arial" panose="020B0604020202090204" pitchFamily="34" charset="0"/>
                <a:ea typeface="inpin heiti" charset="-122"/>
                <a:cs typeface="Times New Roman" panose="02020503050405090304" pitchFamily="18" charset="0"/>
              </a:rPr>
              <a:t>1</a:t>
            </a:r>
            <a:endParaRPr lang="en-US" sz="2800" dirty="0">
              <a:solidFill>
                <a:prstClr val="white"/>
              </a:solidFill>
            </a:endParaRPr>
          </a:p>
        </p:txBody>
      </p:sp>
      <p:grpSp>
        <p:nvGrpSpPr>
          <p:cNvPr id="48" name="Group 47"/>
          <p:cNvGrpSpPr/>
          <p:nvPr/>
        </p:nvGrpSpPr>
        <p:grpSpPr>
          <a:xfrm>
            <a:off x="1268360" y="3353093"/>
            <a:ext cx="3645680" cy="607107"/>
            <a:chOff x="1717199" y="4363552"/>
            <a:chExt cx="3645680" cy="607107"/>
          </a:xfrm>
        </p:grpSpPr>
        <p:sp>
          <p:nvSpPr>
            <p:cNvPr id="49" name="Rounded Rectangle 48"/>
            <p:cNvSpPr/>
            <p:nvPr/>
          </p:nvSpPr>
          <p:spPr>
            <a:xfrm>
              <a:off x="1717199" y="4407610"/>
              <a:ext cx="3645680" cy="563049"/>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2451265" y="4363552"/>
              <a:ext cx="1960793" cy="599459"/>
            </a:xfrm>
            <a:prstGeom prst="rect">
              <a:avLst/>
            </a:prstGeom>
          </p:spPr>
          <p:txBody>
            <a:bodyPr wrap="none">
              <a:spAutoFit/>
            </a:bodyPr>
            <a:lstStyle/>
            <a:p>
              <a:pPr>
                <a:lnSpc>
                  <a:spcPct val="112000"/>
                </a:lnSpc>
                <a:buClrTx/>
                <a:defRPr/>
              </a:pPr>
              <a:r>
                <a:rPr lang="en-US" altLang="zh-CN" sz="3200" dirty="0" err="1"/>
                <a:t>Đọc</a:t>
              </a:r>
              <a:r>
                <a:rPr lang="zh-CN" altLang="en-US" sz="3200" dirty="0"/>
                <a:t> </a:t>
              </a:r>
              <a:r>
                <a:rPr lang="en-US" altLang="zh-CN" sz="3200" dirty="0"/>
                <a:t>to, </a:t>
              </a:r>
              <a:r>
                <a:rPr lang="en-US" altLang="zh-CN" sz="3200" dirty="0" err="1"/>
                <a:t>rõ</a:t>
              </a:r>
              <a:endParaRPr lang="zh-CN" altLang="en-US" sz="3200" dirty="0"/>
            </a:p>
          </p:txBody>
        </p:sp>
        <p:sp>
          <p:nvSpPr>
            <p:cNvPr id="51" name="Oval 50"/>
            <p:cNvSpPr/>
            <p:nvPr/>
          </p:nvSpPr>
          <p:spPr>
            <a:xfrm>
              <a:off x="1824062" y="4469499"/>
              <a:ext cx="432000" cy="432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1200" dirty="0">
                  <a:solidFill>
                    <a:prstClr val="black"/>
                  </a:solidFill>
                  <a:latin typeface="Arial" panose="020B0604020202090204" pitchFamily="34" charset="0"/>
                  <a:ea typeface="inpin heiti" charset="-122"/>
                  <a:cs typeface="Times New Roman" panose="02020503050405090304" pitchFamily="18" charset="0"/>
                </a:rPr>
                <a:t>2</a:t>
              </a:r>
              <a:endParaRPr lang="en-US" sz="2800" dirty="0">
                <a:solidFill>
                  <a:prstClr val="black"/>
                </a:solidFill>
              </a:endParaRPr>
            </a:p>
          </p:txBody>
        </p:sp>
      </p:grpSp>
      <p:grpSp>
        <p:nvGrpSpPr>
          <p:cNvPr id="52" name="Group 51"/>
          <p:cNvGrpSpPr/>
          <p:nvPr/>
        </p:nvGrpSpPr>
        <p:grpSpPr>
          <a:xfrm>
            <a:off x="1268360" y="4091561"/>
            <a:ext cx="5119273" cy="599459"/>
            <a:chOff x="1717199" y="5199333"/>
            <a:chExt cx="5119273" cy="599459"/>
          </a:xfrm>
        </p:grpSpPr>
        <p:sp>
          <p:nvSpPr>
            <p:cNvPr id="53" name="Rounded Rectangle 52"/>
            <p:cNvSpPr/>
            <p:nvPr/>
          </p:nvSpPr>
          <p:spPr>
            <a:xfrm>
              <a:off x="1717199" y="5206535"/>
              <a:ext cx="5119273" cy="58458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2451265" y="5199333"/>
              <a:ext cx="3736920" cy="599459"/>
            </a:xfrm>
            <a:prstGeom prst="rect">
              <a:avLst/>
            </a:prstGeom>
          </p:spPr>
          <p:txBody>
            <a:bodyPr wrap="none">
              <a:spAutoFit/>
            </a:bodyPr>
            <a:lstStyle/>
            <a:p>
              <a:pPr>
                <a:lnSpc>
                  <a:spcPct val="112000"/>
                </a:lnSpc>
                <a:buClrTx/>
                <a:defRPr/>
              </a:pPr>
              <a:r>
                <a:rPr lang="en-US" altLang="zh-CN" sz="3200" dirty="0" err="1"/>
                <a:t>Ngắt</a:t>
              </a:r>
              <a:r>
                <a:rPr lang="zh-CN" altLang="en-US" sz="3200" dirty="0"/>
                <a:t> </a:t>
              </a:r>
              <a:r>
                <a:rPr lang="en-US" altLang="zh-CN" sz="3200" dirty="0" err="1"/>
                <a:t>nghỉ</a:t>
              </a:r>
              <a:r>
                <a:rPr lang="zh-CN" altLang="en-US" sz="3200" dirty="0"/>
                <a:t> </a:t>
              </a:r>
              <a:r>
                <a:rPr lang="en-US" altLang="zh-CN" sz="3200" dirty="0" err="1"/>
                <a:t>đúng</a:t>
              </a:r>
              <a:r>
                <a:rPr lang="zh-CN" altLang="en-US" sz="3200" dirty="0"/>
                <a:t> </a:t>
              </a:r>
              <a:r>
                <a:rPr lang="en-US" altLang="zh-CN" sz="3200" dirty="0" err="1"/>
                <a:t>chỗ</a:t>
              </a:r>
              <a:endParaRPr lang="zh-CN" altLang="en-US" sz="3200" dirty="0"/>
            </a:p>
          </p:txBody>
        </p:sp>
        <p:sp>
          <p:nvSpPr>
            <p:cNvPr id="55" name="Oval 54"/>
            <p:cNvSpPr/>
            <p:nvPr/>
          </p:nvSpPr>
          <p:spPr>
            <a:xfrm>
              <a:off x="1859964" y="5282826"/>
              <a:ext cx="432000" cy="432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1200" dirty="0">
                  <a:solidFill>
                    <a:prstClr val="black"/>
                  </a:solidFill>
                  <a:latin typeface="Arial" panose="020B0604020202090204" pitchFamily="34" charset="0"/>
                  <a:ea typeface="inpin heiti" charset="-122"/>
                  <a:cs typeface="Times New Roman" panose="02020503050405090304" pitchFamily="18" charset="0"/>
                </a:rPr>
                <a:t>3</a:t>
              </a:r>
              <a:endParaRPr lang="en-US" sz="2800" dirty="0">
                <a:solidFill>
                  <a:prstClr val="black"/>
                </a:solidFill>
              </a:endParaRPr>
            </a:p>
          </p:txBody>
        </p:sp>
      </p:grpSp>
      <p:pic>
        <p:nvPicPr>
          <p:cNvPr id="56"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006353" y="273230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059614" y="338118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387633" y="4128553"/>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1268360" y="4779333"/>
            <a:ext cx="8097635" cy="599459"/>
            <a:chOff x="1717199" y="5199333"/>
            <a:chExt cx="8097635" cy="599459"/>
          </a:xfrm>
        </p:grpSpPr>
        <p:sp>
          <p:nvSpPr>
            <p:cNvPr id="60" name="Rounded Rectangle 59"/>
            <p:cNvSpPr/>
            <p:nvPr/>
          </p:nvSpPr>
          <p:spPr>
            <a:xfrm>
              <a:off x="1717199" y="5206535"/>
              <a:ext cx="8097635" cy="584583"/>
            </a:xfrm>
            <a:prstGeom prst="roundRect">
              <a:avLst>
                <a:gd name="adj" fmla="val 50000"/>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2414689" y="5199333"/>
              <a:ext cx="6373861" cy="599459"/>
            </a:xfrm>
            <a:prstGeom prst="rect">
              <a:avLst/>
            </a:prstGeom>
          </p:spPr>
          <p:txBody>
            <a:bodyPr wrap="none">
              <a:spAutoFit/>
            </a:bodyPr>
            <a:lstStyle/>
            <a:p>
              <a:pPr>
                <a:lnSpc>
                  <a:spcPct val="112000"/>
                </a:lnSpc>
                <a:buClrTx/>
                <a:defRPr/>
              </a:pPr>
              <a:r>
                <a:rPr lang="en-US" altLang="zh-CN" sz="3200" dirty="0" err="1"/>
                <a:t>Giọng</a:t>
              </a:r>
              <a:r>
                <a:rPr lang="zh-CN" altLang="en-US" sz="3200" dirty="0"/>
                <a:t> </a:t>
              </a:r>
              <a:r>
                <a:rPr lang="en-US" altLang="zh-CN" sz="3200" dirty="0" err="1"/>
                <a:t>đọc</a:t>
              </a:r>
              <a:r>
                <a:rPr lang="zh-CN" altLang="en-US" sz="3200" dirty="0"/>
                <a:t> </a:t>
              </a:r>
              <a:r>
                <a:rPr lang="en-US" altLang="zh-CN" sz="3200" dirty="0" err="1"/>
                <a:t>và</a:t>
              </a:r>
              <a:r>
                <a:rPr lang="zh-CN" altLang="en-US" sz="3200" dirty="0"/>
                <a:t> </a:t>
              </a:r>
              <a:r>
                <a:rPr lang="en-US" altLang="zh-CN" sz="3200" dirty="0" err="1"/>
                <a:t>nhấn</a:t>
              </a:r>
              <a:r>
                <a:rPr lang="zh-CN" altLang="en-US" sz="3200" dirty="0"/>
                <a:t> </a:t>
              </a:r>
              <a:r>
                <a:rPr lang="en-US" altLang="zh-CN" sz="3200" dirty="0" err="1"/>
                <a:t>giọng</a:t>
              </a:r>
              <a:r>
                <a:rPr lang="zh-CN" altLang="en-US" sz="3200" dirty="0"/>
                <a:t> </a:t>
              </a:r>
              <a:r>
                <a:rPr lang="en-US" altLang="zh-CN" sz="3200" dirty="0" err="1"/>
                <a:t>phù</a:t>
              </a:r>
              <a:r>
                <a:rPr lang="zh-CN" altLang="en-US" sz="3200" dirty="0"/>
                <a:t> </a:t>
              </a:r>
              <a:r>
                <a:rPr lang="en-US" altLang="zh-CN" sz="3200" dirty="0" err="1"/>
                <a:t>hợp</a:t>
              </a:r>
              <a:endParaRPr lang="zh-CN" altLang="en-US" sz="3200" dirty="0"/>
            </a:p>
          </p:txBody>
        </p:sp>
        <p:sp>
          <p:nvSpPr>
            <p:cNvPr id="62" name="Oval 61"/>
            <p:cNvSpPr/>
            <p:nvPr/>
          </p:nvSpPr>
          <p:spPr>
            <a:xfrm>
              <a:off x="1859964" y="5282826"/>
              <a:ext cx="432000" cy="432000"/>
            </a:xfrm>
            <a:prstGeom prst="ellipse">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1200" dirty="0">
                  <a:solidFill>
                    <a:prstClr val="black"/>
                  </a:solidFill>
                  <a:latin typeface="Arial" panose="020B0604020202090204" pitchFamily="34" charset="0"/>
                  <a:ea typeface="inpin heiti" charset="-122"/>
                  <a:cs typeface="Times New Roman" panose="02020503050405090304" pitchFamily="18" charset="0"/>
                </a:rPr>
                <a:t>4</a:t>
              </a:r>
              <a:endParaRPr lang="en-US" sz="2800" dirty="0">
                <a:solidFill>
                  <a:prstClr val="black"/>
                </a:solidFill>
              </a:endParaRPr>
            </a:p>
          </p:txBody>
        </p:sp>
      </p:grpSp>
      <p:pic>
        <p:nvPicPr>
          <p:cNvPr id="63"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508760" y="481632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6"/>
          <a:stretch>
            <a:fillRect/>
          </a:stretch>
        </p:blipFill>
        <p:spPr>
          <a:xfrm rot="16200000">
            <a:off x="692781" y="619369"/>
            <a:ext cx="511318" cy="51131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584" y="-15670"/>
            <a:ext cx="12237294"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 name="组合 30"/>
          <p:cNvGrpSpPr/>
          <p:nvPr/>
        </p:nvGrpSpPr>
        <p:grpSpPr>
          <a:xfrm>
            <a:off x="-17584" y="6400799"/>
            <a:ext cx="12203723" cy="636263"/>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pic>
        <p:nvPicPr>
          <p:cNvPr id="1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802" y="-152400"/>
            <a:ext cx="1859907" cy="914400"/>
          </a:xfrm>
          <a:prstGeom prst="rect">
            <a:avLst/>
          </a:prstGeom>
        </p:spPr>
      </p:pic>
      <p:pic>
        <p:nvPicPr>
          <p:cNvPr id="14"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4302" y="4800600"/>
            <a:ext cx="1859907" cy="914400"/>
          </a:xfrm>
          <a:prstGeom prst="rect">
            <a:avLst/>
          </a:prstGeom>
        </p:spPr>
      </p:pic>
      <p:sp>
        <p:nvSpPr>
          <p:cNvPr id="13" name="TextBox 12"/>
          <p:cNvSpPr txBox="1"/>
          <p:nvPr/>
        </p:nvSpPr>
        <p:spPr>
          <a:xfrm>
            <a:off x="1018674" y="1216493"/>
            <a:ext cx="10154652" cy="707886"/>
          </a:xfrm>
          <a:prstGeom prst="rect">
            <a:avLst/>
          </a:prstGeom>
          <a:noFill/>
        </p:spPr>
        <p:txBody>
          <a:bodyPr wrap="square" rtlCol="0">
            <a:spAutoFit/>
          </a:bodyPr>
          <a:lstStyle/>
          <a:p>
            <a:pPr lvl="0" algn="ctr">
              <a:spcAft>
                <a:spcPts val="1200"/>
              </a:spcAft>
              <a:defRPr/>
            </a:pPr>
            <a:r>
              <a:rPr kumimoji="0" lang="vi-VN" sz="4000" b="0" i="0" u="none" strike="noStrike" kern="1200" cap="none" spc="0" normalizeH="0" baseline="0" noProof="0" dirty="0">
                <a:ln>
                  <a:noFill/>
                </a:ln>
                <a:solidFill>
                  <a:srgbClr val="C00000"/>
                </a:solidFill>
                <a:effectLst/>
                <a:uLnTx/>
                <a:uFillTx/>
                <a:latin typeface="Calibri"/>
              </a:rPr>
              <a:t>Kể tên các loại hoa quả, thường có ở mỗi mùa.</a:t>
            </a:r>
            <a:endParaRPr kumimoji="0" lang="en-US" sz="4000" b="0" i="0" u="none" strike="noStrike" kern="1200" cap="none" spc="0" normalizeH="0" baseline="0" noProof="0" dirty="0">
              <a:ln>
                <a:noFill/>
              </a:ln>
              <a:solidFill>
                <a:srgbClr val="C00000"/>
              </a:solidFill>
              <a:effectLst/>
              <a:uLnTx/>
              <a:uFillTx/>
              <a:latin typeface="Calibri"/>
            </a:endParaRPr>
          </a:p>
        </p:txBody>
      </p:sp>
      <p:sp>
        <p:nvSpPr>
          <p:cNvPr id="15" name="Rectangle 14"/>
          <p:cNvSpPr/>
          <p:nvPr/>
        </p:nvSpPr>
        <p:spPr>
          <a:xfrm>
            <a:off x="348893" y="286239"/>
            <a:ext cx="8443415" cy="769441"/>
          </a:xfrm>
          <a:prstGeom prst="rect">
            <a:avLst/>
          </a:prstGeom>
        </p:spPr>
        <p:txBody>
          <a:bodyPr wrap="square">
            <a:spAutoFit/>
          </a:bodyPr>
          <a:lstStyle/>
          <a:p>
            <a:pPr lvl="0" algn="ctr">
              <a:buClr>
                <a:srgbClr val="0C1D3F"/>
              </a:buClr>
              <a:buSzPts val="3200"/>
              <a:defRPr/>
            </a:pPr>
            <a:r>
              <a:rPr kumimoji="0" lang="vi-VN" sz="4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sym typeface="Bubblegum Sans"/>
              </a:rPr>
              <a:t>Hoa thơm trái ngọt</a:t>
            </a:r>
            <a:endParaRPr kumimoji="0" lang="en-US" sz="4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sym typeface="Bubblegum San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848" y="194425"/>
            <a:ext cx="1013941" cy="101394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87;p33"/>
          <p:cNvSpPr txBox="1"/>
          <p:nvPr/>
        </p:nvSpPr>
        <p:spPr>
          <a:xfrm>
            <a:off x="346107" y="695955"/>
            <a:ext cx="11499786"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r>
              <a:rPr lang="vi-VN" sz="3600" dirty="0">
                <a:solidFill>
                  <a:srgbClr val="F15A24"/>
                </a:solidFill>
                <a:latin typeface="+mn-lt"/>
              </a:rPr>
              <a:t>Kể tên các mùa trong năm: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7" y="161160"/>
            <a:ext cx="607631" cy="607631"/>
          </a:xfrm>
          <a:prstGeom prst="rect">
            <a:avLst/>
          </a:prstGeom>
        </p:spPr>
      </p:pic>
      <p:grpSp>
        <p:nvGrpSpPr>
          <p:cNvPr id="2" name="Group 1"/>
          <p:cNvGrpSpPr/>
          <p:nvPr/>
        </p:nvGrpSpPr>
        <p:grpSpPr>
          <a:xfrm>
            <a:off x="953739" y="1619250"/>
            <a:ext cx="6661006" cy="5238750"/>
            <a:chOff x="953739" y="1619250"/>
            <a:chExt cx="6661006" cy="523875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a:fillRect/>
            </a:stretch>
          </p:blipFill>
          <p:spPr>
            <a:xfrm>
              <a:off x="5398477" y="5729324"/>
              <a:ext cx="6787661" cy="1123362"/>
            </a:xfrm>
            <a:prstGeom prst="rect">
              <a:avLst/>
            </a:prstGeom>
          </p:spPr>
        </p:pic>
      </p:grpSp>
      <p:grpSp>
        <p:nvGrpSpPr>
          <p:cNvPr id="11" name="Group 10"/>
          <p:cNvGrpSpPr/>
          <p:nvPr/>
        </p:nvGrpSpPr>
        <p:grpSpPr>
          <a:xfrm>
            <a:off x="2696657" y="669430"/>
            <a:ext cx="6504535" cy="4355855"/>
            <a:chOff x="2696657" y="669430"/>
            <a:chExt cx="6504535" cy="4355855"/>
          </a:xfrm>
        </p:grpSpPr>
        <p:pic>
          <p:nvPicPr>
            <p:cNvPr id="79" name="图片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9" name="Picture 28"/>
            <p:cNvPicPr>
              <a:picLocks noChangeAspect="1"/>
            </p:cNvPicPr>
            <p:nvPr/>
          </p:nvPicPr>
          <p:blipFill>
            <a:blip r:embed="rId8"/>
            <a:stretch>
              <a:fillRect/>
            </a:stretch>
          </p:blipFill>
          <p:spPr>
            <a:xfrm>
              <a:off x="2964673" y="2115274"/>
              <a:ext cx="5968501" cy="2780017"/>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250"/>
                                        <p:tgtEl>
                                          <p:spTgt spid="84"/>
                                        </p:tgtEl>
                                      </p:cBhvr>
                                    </p:animEffect>
                                    <p:anim calcmode="lin" valueType="num">
                                      <p:cBhvr>
                                        <p:cTn id="8" dur="1250" fill="hold"/>
                                        <p:tgtEl>
                                          <p:spTgt spid="84"/>
                                        </p:tgtEl>
                                        <p:attrNameLst>
                                          <p:attrName>ppt_x</p:attrName>
                                        </p:attrNameLst>
                                      </p:cBhvr>
                                      <p:tavLst>
                                        <p:tav tm="0">
                                          <p:val>
                                            <p:strVal val="#ppt_x"/>
                                          </p:val>
                                        </p:tav>
                                        <p:tav tm="100000">
                                          <p:val>
                                            <p:strVal val="#ppt_x"/>
                                          </p:val>
                                        </p:tav>
                                      </p:tavLst>
                                    </p:anim>
                                    <p:anim calcmode="lin" valueType="num">
                                      <p:cBhvr>
                                        <p:cTn id="9" dur="1250" fill="hold"/>
                                        <p:tgtEl>
                                          <p:spTgt spid="8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496" y="720273"/>
            <a:ext cx="12150504" cy="6432530"/>
          </a:xfrm>
          <a:prstGeom prst="rect">
            <a:avLst/>
          </a:prstGeom>
          <a:noFill/>
        </p:spPr>
        <p:txBody>
          <a:bodyPr wrap="square" rtlCol="0">
            <a:spAutoFit/>
          </a:bodyPr>
          <a:lstStyle/>
          <a:p>
            <a:pPr>
              <a:spcAft>
                <a:spcPts val="1200"/>
              </a:spcAft>
            </a:pPr>
            <a:r>
              <a:rPr lang="vi-VN" sz="2400" dirty="0">
                <a:latin typeface="+mj-lt"/>
              </a:rPr>
              <a:t>      Một ngày đầu năm, bốn nàng tiên Xuân, Hạ, Thu, Đông gặp nhau. Đông cầm tay Xuân, bảo:</a:t>
            </a:r>
          </a:p>
          <a:p>
            <a:pPr>
              <a:spcAft>
                <a:spcPts val="1200"/>
              </a:spcAft>
            </a:pPr>
            <a:r>
              <a:rPr lang="vi-VN" sz="2400" dirty="0">
                <a:latin typeface="+mj-lt"/>
              </a:rPr>
              <a:t>- Ai cũng yêu chị. Chị về, vườn cây nào cũng đâm chồi nảy lộc.</a:t>
            </a:r>
          </a:p>
          <a:p>
            <a:pPr>
              <a:spcAft>
                <a:spcPts val="1200"/>
              </a:spcAft>
            </a:pPr>
            <a:r>
              <a:rPr lang="vi-VN" sz="2400" dirty="0">
                <a:latin typeface="+mj-lt"/>
              </a:rPr>
              <a:t>Xuân nói:</a:t>
            </a:r>
          </a:p>
          <a:p>
            <a:pPr>
              <a:spcAft>
                <a:spcPts val="1200"/>
              </a:spcAft>
            </a:pPr>
            <a:r>
              <a:rPr lang="vi-VN" sz="2400" dirty="0">
                <a:latin typeface="+mj-lt"/>
              </a:rPr>
              <a:t>- Nhưng phải có nắng của em Hạ, cây trong vườn mới đơm trái ngọt, các cô cậu học trò mới được nghỉ hè.</a:t>
            </a:r>
          </a:p>
          <a:p>
            <a:pPr>
              <a:spcAft>
                <a:spcPts val="1200"/>
              </a:spcAft>
            </a:pPr>
            <a:r>
              <a:rPr lang="vi-VN" sz="2400" dirty="0">
                <a:latin typeface="+mj-lt"/>
              </a:rPr>
              <a:t>    Cô nàng hạ tinh nghịch xen vào:</a:t>
            </a:r>
          </a:p>
          <a:p>
            <a:pPr>
              <a:spcAft>
                <a:spcPts val="1200"/>
              </a:spcAft>
            </a:pPr>
            <a:r>
              <a:rPr lang="vi-VN" sz="2400" dirty="0">
                <a:latin typeface="+mj-lt"/>
              </a:rPr>
              <a:t>- Thế mà thiếu nhi lại thích em Thu nhất. Không có Thu làm sao có vườn bưởi chín vàng, có đêm trăng rằm rước đèn</a:t>
            </a:r>
            <a:r>
              <a:rPr lang="en-US" sz="2400">
                <a:latin typeface="+mj-lt"/>
              </a:rPr>
              <a:t>,</a:t>
            </a:r>
            <a:r>
              <a:rPr lang="vi-VN" sz="2400">
                <a:latin typeface="+mj-lt"/>
              </a:rPr>
              <a:t> </a:t>
            </a:r>
            <a:r>
              <a:rPr lang="vi-VN" sz="2400" dirty="0">
                <a:latin typeface="+mj-lt"/>
              </a:rPr>
              <a:t>phá cỗ,..</a:t>
            </a:r>
          </a:p>
          <a:p>
            <a:pPr>
              <a:spcAft>
                <a:spcPts val="1200"/>
              </a:spcAft>
            </a:pPr>
            <a:r>
              <a:rPr lang="vi-VN" sz="2400" dirty="0">
                <a:latin typeface="+mj-lt"/>
              </a:rPr>
              <a:t>    Đông giọng buồn buồn:</a:t>
            </a:r>
          </a:p>
          <a:p>
            <a:pPr marL="342900" indent="-342900">
              <a:spcAft>
                <a:spcPts val="1200"/>
              </a:spcAft>
              <a:buFontTx/>
              <a:buChar char="-"/>
            </a:pPr>
            <a:r>
              <a:rPr lang="vi-VN" sz="2400" dirty="0">
                <a:latin typeface="+mj-lt"/>
              </a:rPr>
              <a:t>Chỉ có em là chẳng ai yêu.</a:t>
            </a:r>
          </a:p>
          <a:p>
            <a:pPr>
              <a:spcAft>
                <a:spcPts val="1200"/>
              </a:spcAft>
            </a:pPr>
            <a:r>
              <a:rPr lang="vi-VN" sz="2400" dirty="0">
                <a:latin typeface="+mj-lt"/>
              </a:rPr>
              <a:t>    Thu đặt tay lên vai Đông, thủ thỉ:</a:t>
            </a:r>
          </a:p>
          <a:p>
            <a:pPr>
              <a:spcAft>
                <a:spcPts val="1200"/>
              </a:spcAft>
            </a:pPr>
            <a:r>
              <a:rPr lang="vi-VN" sz="2400" dirty="0">
                <a:latin typeface="+mj-lt"/>
              </a:rPr>
              <a:t>- Có em mới có bập bùng bếp lửa, có giấc ngủ ấm trong chăn. Sao lại không yêu em được?</a:t>
            </a:r>
          </a:p>
          <a:p>
            <a:pPr>
              <a:spcAft>
                <a:spcPts val="1200"/>
              </a:spcAft>
            </a:pPr>
            <a:endParaRPr lang="en-US" sz="2400" dirty="0">
              <a:latin typeface="+mj-lt"/>
            </a:endParaRPr>
          </a:p>
        </p:txBody>
      </p:sp>
      <p:grpSp>
        <p:nvGrpSpPr>
          <p:cNvPr id="4" name="Group 3"/>
          <p:cNvGrpSpPr/>
          <p:nvPr/>
        </p:nvGrpSpPr>
        <p:grpSpPr>
          <a:xfrm>
            <a:off x="246453" y="0"/>
            <a:ext cx="10131538" cy="707886"/>
            <a:chOff x="246453" y="0"/>
            <a:chExt cx="10131538" cy="707886"/>
          </a:xfrm>
        </p:grpSpPr>
        <p:sp>
          <p:nvSpPr>
            <p:cNvPr id="3" name="Rectangle 2"/>
            <p:cNvSpPr/>
            <p:nvPr/>
          </p:nvSpPr>
          <p:spPr>
            <a:xfrm>
              <a:off x="1934576" y="0"/>
              <a:ext cx="8443415" cy="707886"/>
            </a:xfrm>
            <a:prstGeom prst="rect">
              <a:avLst/>
            </a:prstGeom>
          </p:spPr>
          <p:txBody>
            <a:bodyPr wrap="square">
              <a:spAutoFit/>
            </a:bodyPr>
            <a:lstStyle/>
            <a:p>
              <a:pPr lvl="0" algn="ctr">
                <a:buClr>
                  <a:srgbClr val="0C1D3F"/>
                </a:buClr>
                <a:buSzPts val="3200"/>
                <a:defRPr/>
              </a:pPr>
              <a:r>
                <a:rPr lang="en-US" sz="4000" b="1" i="1" dirty="0">
                  <a:solidFill>
                    <a:srgbClr val="FF0000"/>
                  </a:solidFill>
                  <a:effectLst>
                    <a:reflection blurRad="6350" stA="60000" endA="900" endPos="58000" dir="5400000" sy="-100000" algn="bl" rotWithShape="0"/>
                  </a:effectLst>
                  <a:latin typeface="Coiny" panose="02000903060500060000" pitchFamily="2" charset="0"/>
                </a:rPr>
                <a:t>C</a:t>
              </a:r>
              <a:r>
                <a:rPr lang="vi-VN" sz="4000" b="1" i="1" dirty="0">
                  <a:solidFill>
                    <a:srgbClr val="FF0000"/>
                  </a:solidFill>
                  <a:effectLst>
                    <a:reflection blurRad="6350" stA="60000" endA="900" endPos="58000" dir="5400000" sy="-100000" algn="bl" rotWithShape="0"/>
                  </a:effectLst>
                  <a:latin typeface="Coiny" panose="02000903060500060000" pitchFamily="2" charset="0"/>
                </a:rPr>
                <a:t>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Tree>
    <p:extLst>
      <p:ext uri="{BB962C8B-B14F-4D97-AF65-F5344CB8AC3E}">
        <p14:creationId xmlns:p14="http://schemas.microsoft.com/office/powerpoint/2010/main" val="10393106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6453" y="0"/>
            <a:ext cx="10103402" cy="707886"/>
            <a:chOff x="246453" y="0"/>
            <a:chExt cx="10103402" cy="707886"/>
          </a:xfrm>
        </p:grpSpPr>
        <p:sp>
          <p:nvSpPr>
            <p:cNvPr id="3" name="Rectangle 2"/>
            <p:cNvSpPr/>
            <p:nvPr/>
          </p:nvSpPr>
          <p:spPr>
            <a:xfrm>
              <a:off x="1906440" y="0"/>
              <a:ext cx="8443415" cy="707886"/>
            </a:xfrm>
            <a:prstGeom prst="rect">
              <a:avLst/>
            </a:prstGeom>
          </p:spPr>
          <p:txBody>
            <a:bodyPr wrap="square">
              <a:spAutoFit/>
            </a:bodyPr>
            <a:lstStyle/>
            <a:p>
              <a:pPr lvl="0" algn="ctr">
                <a:buClr>
                  <a:srgbClr val="0C1D3F"/>
                </a:buClr>
                <a:buSzPts val="3200"/>
                <a:defRPr/>
              </a:pPr>
              <a:r>
                <a:rPr lang="en-US" sz="4000" b="1" i="1" dirty="0">
                  <a:solidFill>
                    <a:srgbClr val="FF0000"/>
                  </a:solidFill>
                  <a:effectLst>
                    <a:reflection blurRad="6350" stA="60000" endA="900" endPos="58000" dir="5400000" sy="-100000" algn="bl" rotWithShape="0"/>
                  </a:effectLst>
                  <a:latin typeface="Coiny" panose="02000903060500060000" pitchFamily="2" charset="0"/>
                </a:rPr>
                <a:t>C</a:t>
              </a:r>
              <a:r>
                <a:rPr lang="vi-VN" sz="4000" b="1" i="1" dirty="0">
                  <a:solidFill>
                    <a:srgbClr val="FF0000"/>
                  </a:solidFill>
                  <a:effectLst>
                    <a:reflection blurRad="6350" stA="60000" endA="900" endPos="58000" dir="5400000" sy="-100000" algn="bl" rotWithShape="0"/>
                  </a:effectLst>
                  <a:latin typeface="Coiny" panose="02000903060500060000" pitchFamily="2" charset="0"/>
                </a:rPr>
                <a:t>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5" name="TextBox 4"/>
          <p:cNvSpPr txBox="1"/>
          <p:nvPr/>
        </p:nvSpPr>
        <p:spPr>
          <a:xfrm>
            <a:off x="41496" y="720273"/>
            <a:ext cx="12150504" cy="3200876"/>
          </a:xfrm>
          <a:prstGeom prst="rect">
            <a:avLst/>
          </a:prstGeom>
          <a:noFill/>
        </p:spPr>
        <p:txBody>
          <a:bodyPr wrap="square" rtlCol="0">
            <a:spAutoFit/>
          </a:bodyPr>
          <a:lstStyle/>
          <a:p>
            <a:pPr>
              <a:spcAft>
                <a:spcPts val="1200"/>
              </a:spcAft>
            </a:pPr>
            <a:r>
              <a:rPr lang="vi-VN" sz="2600" dirty="0">
                <a:latin typeface="+mj-lt"/>
              </a:rPr>
              <a:t>      Bốn nàng tiên mải chuyện trò, không biết bà Đất đã đến bên cạnh. Bà vui vẻ góp chuyện:</a:t>
            </a:r>
          </a:p>
          <a:p>
            <a:pPr>
              <a:spcAft>
                <a:spcPts val="1200"/>
              </a:spcAft>
            </a:pPr>
            <a:r>
              <a:rPr lang="vi-VN" sz="2600" dirty="0">
                <a:latin typeface="+mj-lt"/>
              </a:rPr>
              <a:t>- Các 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đáng yêu.</a:t>
            </a:r>
          </a:p>
          <a:p>
            <a:pPr algn="r">
              <a:spcAft>
                <a:spcPts val="1200"/>
              </a:spcAft>
            </a:pPr>
            <a:r>
              <a:rPr lang="vi-VN" sz="2600" dirty="0">
                <a:latin typeface="+mj-lt"/>
              </a:rPr>
              <a:t>Theo Từ Nguyên Tĩnh</a:t>
            </a:r>
            <a:endParaRPr lang="en-US" sz="2600" dirty="0">
              <a:latin typeface="+mj-lt"/>
            </a:endParaRPr>
          </a:p>
        </p:txBody>
      </p:sp>
      <p:grpSp>
        <p:nvGrpSpPr>
          <p:cNvPr id="6" name="Group 5"/>
          <p:cNvGrpSpPr/>
          <p:nvPr/>
        </p:nvGrpSpPr>
        <p:grpSpPr>
          <a:xfrm>
            <a:off x="1820842" y="3310758"/>
            <a:ext cx="6661006" cy="3547241"/>
            <a:chOff x="953739" y="1619250"/>
            <a:chExt cx="6661006" cy="52387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8752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6453" y="43919"/>
            <a:ext cx="8443415" cy="707886"/>
            <a:chOff x="246453" y="43919"/>
            <a:chExt cx="8443415" cy="707886"/>
          </a:xfrm>
        </p:grpSpPr>
        <p:sp>
          <p:nvSpPr>
            <p:cNvPr id="3" name="Rectangle 2"/>
            <p:cNvSpPr/>
            <p:nvPr/>
          </p:nvSpPr>
          <p:spPr>
            <a:xfrm>
              <a:off x="246453" y="43919"/>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Luyện đọc từ khó</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grpSp>
        <p:nvGrpSpPr>
          <p:cNvPr id="6" name="Group 5"/>
          <p:cNvGrpSpPr/>
          <p:nvPr/>
        </p:nvGrpSpPr>
        <p:grpSpPr>
          <a:xfrm>
            <a:off x="5530994" y="3317208"/>
            <a:ext cx="6661006" cy="3547241"/>
            <a:chOff x="953739" y="1619250"/>
            <a:chExt cx="6661006" cy="52387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46453" y="1103586"/>
            <a:ext cx="3269257" cy="646331"/>
          </a:xfrm>
          <a:prstGeom prst="rect">
            <a:avLst/>
          </a:prstGeom>
          <a:noFill/>
        </p:spPr>
        <p:txBody>
          <a:bodyPr wrap="square" rtlCol="0">
            <a:spAutoFit/>
          </a:bodyPr>
          <a:lstStyle/>
          <a:p>
            <a:r>
              <a:rPr lang="vi-VN" sz="3600" dirty="0">
                <a:latin typeface="+mj-lt"/>
              </a:rPr>
              <a:t>Sung sướng</a:t>
            </a:r>
            <a:endParaRPr lang="en-US" sz="3600" dirty="0">
              <a:latin typeface="+mj-lt"/>
            </a:endParaRPr>
          </a:p>
        </p:txBody>
      </p:sp>
      <p:sp>
        <p:nvSpPr>
          <p:cNvPr id="10" name="TextBox 9"/>
          <p:cNvSpPr txBox="1"/>
          <p:nvPr/>
        </p:nvSpPr>
        <p:spPr>
          <a:xfrm>
            <a:off x="246453" y="2280744"/>
            <a:ext cx="3269257" cy="646331"/>
          </a:xfrm>
          <a:prstGeom prst="rect">
            <a:avLst/>
          </a:prstGeom>
          <a:noFill/>
        </p:spPr>
        <p:txBody>
          <a:bodyPr wrap="square" rtlCol="0">
            <a:spAutoFit/>
          </a:bodyPr>
          <a:lstStyle/>
          <a:p>
            <a:r>
              <a:rPr lang="vi-VN" sz="3600" dirty="0">
                <a:latin typeface="+mj-lt"/>
              </a:rPr>
              <a:t>Nảy lộc</a:t>
            </a:r>
            <a:endParaRPr lang="en-US" sz="3600" dirty="0">
              <a:latin typeface="+mj-lt"/>
            </a:endParaRPr>
          </a:p>
        </p:txBody>
      </p:sp>
      <p:sp>
        <p:nvSpPr>
          <p:cNvPr id="11" name="TextBox 10"/>
          <p:cNvSpPr txBox="1"/>
          <p:nvPr/>
        </p:nvSpPr>
        <p:spPr>
          <a:xfrm>
            <a:off x="246452" y="3620814"/>
            <a:ext cx="3269257" cy="646331"/>
          </a:xfrm>
          <a:prstGeom prst="rect">
            <a:avLst/>
          </a:prstGeom>
          <a:noFill/>
        </p:spPr>
        <p:txBody>
          <a:bodyPr wrap="square" rtlCol="0">
            <a:spAutoFit/>
          </a:bodyPr>
          <a:lstStyle/>
          <a:p>
            <a:r>
              <a:rPr lang="vi-VN" sz="3600" dirty="0">
                <a:latin typeface="+mj-lt"/>
              </a:rPr>
              <a:t>Trăng rằm</a:t>
            </a:r>
            <a:endParaRPr lang="en-US" sz="3600" dirty="0">
              <a:latin typeface="+mj-lt"/>
            </a:endParaRPr>
          </a:p>
        </p:txBody>
      </p:sp>
      <p:sp>
        <p:nvSpPr>
          <p:cNvPr id="12" name="TextBox 11"/>
          <p:cNvSpPr txBox="1"/>
          <p:nvPr/>
        </p:nvSpPr>
        <p:spPr>
          <a:xfrm>
            <a:off x="4468160" y="1158729"/>
            <a:ext cx="3269257" cy="646331"/>
          </a:xfrm>
          <a:prstGeom prst="rect">
            <a:avLst/>
          </a:prstGeom>
          <a:noFill/>
        </p:spPr>
        <p:txBody>
          <a:bodyPr wrap="square" rtlCol="0">
            <a:spAutoFit/>
          </a:bodyPr>
          <a:lstStyle/>
          <a:p>
            <a:r>
              <a:rPr lang="vi-VN" sz="3600" dirty="0">
                <a:latin typeface="+mj-lt"/>
              </a:rPr>
              <a:t>Chuyện trò</a:t>
            </a:r>
            <a:endParaRPr lang="en-US" sz="3600" dirty="0">
              <a:latin typeface="+mj-lt"/>
            </a:endParaRPr>
          </a:p>
        </p:txBody>
      </p:sp>
      <p:sp>
        <p:nvSpPr>
          <p:cNvPr id="13" name="TextBox 12"/>
          <p:cNvSpPr txBox="1"/>
          <p:nvPr/>
        </p:nvSpPr>
        <p:spPr>
          <a:xfrm>
            <a:off x="4324467" y="2280744"/>
            <a:ext cx="3269257" cy="646331"/>
          </a:xfrm>
          <a:prstGeom prst="rect">
            <a:avLst/>
          </a:prstGeom>
          <a:noFill/>
        </p:spPr>
        <p:txBody>
          <a:bodyPr wrap="square" rtlCol="0">
            <a:spAutoFit/>
          </a:bodyPr>
          <a:lstStyle/>
          <a:p>
            <a:r>
              <a:rPr lang="vi-VN" sz="3600" dirty="0">
                <a:latin typeface="+mj-lt"/>
              </a:rPr>
              <a:t>Tựu  trường</a:t>
            </a:r>
            <a:endParaRPr lang="en-US" sz="3600" dirty="0">
              <a:latin typeface="+mj-lt"/>
            </a:endParaRPr>
          </a:p>
        </p:txBody>
      </p:sp>
    </p:spTree>
    <p:extLst>
      <p:ext uri="{BB962C8B-B14F-4D97-AF65-F5344CB8AC3E}">
        <p14:creationId xmlns:p14="http://schemas.microsoft.com/office/powerpoint/2010/main" val="41501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4173" y="1992183"/>
            <a:ext cx="11124336" cy="1877437"/>
          </a:xfrm>
          <a:prstGeom prst="rect">
            <a:avLst/>
          </a:prstGeom>
          <a:noFill/>
        </p:spPr>
        <p:txBody>
          <a:bodyPr wrap="square" rtlCol="0">
            <a:spAutoFit/>
          </a:bodyPr>
          <a:lstStyle/>
          <a:p>
            <a:pPr lvl="0" algn="just">
              <a:spcAft>
                <a:spcPts val="1200"/>
              </a:spcAft>
              <a:defRPr/>
            </a:pPr>
            <a:r>
              <a:rPr kumimoji="0" lang="vi-VN" sz="3200" b="1" i="0" u="none" strike="noStrike" kern="1200" cap="none" spc="0" normalizeH="0" baseline="0" noProof="0" dirty="0">
                <a:ln>
                  <a:noFill/>
                </a:ln>
                <a:effectLst/>
                <a:uLnTx/>
                <a:uFillTx/>
                <a:latin typeface="+mj-lt"/>
              </a:rPr>
              <a:t>Đoạn 1: </a:t>
            </a:r>
            <a:r>
              <a:rPr kumimoji="0" lang="vi-VN" sz="3200" b="0" i="0" u="none" strike="noStrike" kern="1200" cap="none" spc="0" normalizeH="0" baseline="0" noProof="0" dirty="0">
                <a:ln>
                  <a:noFill/>
                </a:ln>
                <a:effectLst/>
                <a:uLnTx/>
                <a:uFillTx/>
                <a:latin typeface="+mj-lt"/>
              </a:rPr>
              <a:t>Từ Một ngày đầu năm</a:t>
            </a:r>
            <a:r>
              <a:rPr kumimoji="0" lang="vi-VN" sz="3200" b="0" i="0" u="none" strike="noStrike" kern="1200" cap="none" spc="0" normalizeH="0" noProof="0" dirty="0">
                <a:ln>
                  <a:noFill/>
                </a:ln>
                <a:effectLst/>
                <a:uLnTx/>
                <a:uFillTx/>
                <a:latin typeface="+mj-lt"/>
              </a:rPr>
              <a:t> ....... </a:t>
            </a:r>
            <a:r>
              <a:rPr lang="vi-VN" sz="3200" dirty="0">
                <a:latin typeface="+mj-lt"/>
              </a:rPr>
              <a:t>rước đèn</a:t>
            </a:r>
            <a:r>
              <a:rPr lang="en-US" sz="3200" dirty="0">
                <a:latin typeface="+mj-lt"/>
              </a:rPr>
              <a:t>, </a:t>
            </a:r>
            <a:r>
              <a:rPr lang="vi-VN" sz="3200" dirty="0">
                <a:latin typeface="+mj-lt"/>
              </a:rPr>
              <a:t>phá cỗ,.. </a:t>
            </a:r>
            <a:endParaRPr lang="en-US" sz="3200" dirty="0">
              <a:latin typeface="+mj-lt"/>
            </a:endParaRPr>
          </a:p>
          <a:p>
            <a:pPr lvl="0" algn="just">
              <a:spcAft>
                <a:spcPts val="1200"/>
              </a:spcAft>
              <a:defRPr/>
            </a:pPr>
            <a:r>
              <a:rPr lang="vi-VN" sz="3200" b="1" baseline="0" dirty="0">
                <a:solidFill>
                  <a:prstClr val="black"/>
                </a:solidFill>
                <a:latin typeface="+mj-lt"/>
              </a:rPr>
              <a:t>Đoạn </a:t>
            </a:r>
            <a:r>
              <a:rPr lang="en-US" sz="3200" b="1" dirty="0">
                <a:solidFill>
                  <a:prstClr val="black"/>
                </a:solidFill>
                <a:latin typeface="Times New Roman" panose="02020603050405020304" pitchFamily="18" charset="0"/>
                <a:cs typeface="Times New Roman" panose="02020603050405020304" pitchFamily="18" charset="0"/>
              </a:rPr>
              <a:t>3</a:t>
            </a:r>
            <a:r>
              <a:rPr lang="vi-VN" sz="3200" b="1" baseline="0" dirty="0">
                <a:solidFill>
                  <a:prstClr val="black"/>
                </a:solidFill>
                <a:latin typeface="+mj-lt"/>
              </a:rPr>
              <a:t>: </a:t>
            </a:r>
            <a:r>
              <a:rPr lang="en-US" sz="3200" baseline="0" dirty="0" err="1">
                <a:solidFill>
                  <a:prstClr val="black"/>
                </a:solidFill>
                <a:latin typeface="Times New Roman" panose="02020603050405020304" pitchFamily="18" charset="0"/>
                <a:cs typeface="Times New Roman" panose="02020603050405020304" pitchFamily="18" charset="0"/>
              </a:rPr>
              <a:t>Tiếp</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Giấc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ngủ</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chăn</a:t>
            </a:r>
            <a:endParaRPr lang="en-US" sz="3200" baseline="0" dirty="0">
              <a:solidFill>
                <a:prstClr val="black"/>
              </a:solidFill>
              <a:latin typeface="Times New Roman" panose="02020603050405020304" pitchFamily="18" charset="0"/>
              <a:cs typeface="Times New Roman" panose="02020603050405020304" pitchFamily="18" charset="0"/>
            </a:endParaRPr>
          </a:p>
          <a:p>
            <a:pPr algn="just">
              <a:spcAft>
                <a:spcPts val="1200"/>
              </a:spcAft>
              <a:defRPr/>
            </a:pPr>
            <a:r>
              <a:rPr lang="vi-VN" sz="3200" b="1" dirty="0">
                <a:solidFill>
                  <a:prstClr val="black"/>
                </a:solidFill>
                <a:latin typeface="+mj-lt"/>
              </a:rPr>
              <a:t>Đoạn 2: </a:t>
            </a:r>
            <a:r>
              <a:rPr lang="vi-VN" sz="3200" dirty="0">
                <a:solidFill>
                  <a:prstClr val="black"/>
                </a:solidFill>
                <a:latin typeface="+mj-lt"/>
              </a:rPr>
              <a:t>Đoạn còn lại</a:t>
            </a:r>
            <a:endParaRPr lang="en-US" sz="3200" dirty="0">
              <a:solidFill>
                <a:prstClr val="black"/>
              </a:solidFill>
              <a:latin typeface="+mj-lt"/>
            </a:endParaRPr>
          </a:p>
        </p:txBody>
      </p:sp>
      <p:grpSp>
        <p:nvGrpSpPr>
          <p:cNvPr id="19" name="Group 18"/>
          <p:cNvGrpSpPr/>
          <p:nvPr/>
        </p:nvGrpSpPr>
        <p:grpSpPr>
          <a:xfrm>
            <a:off x="301855" y="128008"/>
            <a:ext cx="8443415" cy="707886"/>
            <a:chOff x="246453" y="43919"/>
            <a:chExt cx="8443415" cy="707886"/>
          </a:xfrm>
        </p:grpSpPr>
        <p:sp>
          <p:nvSpPr>
            <p:cNvPr id="20" name="Rectangle 19"/>
            <p:cNvSpPr/>
            <p:nvPr/>
          </p:nvSpPr>
          <p:spPr>
            <a:xfrm>
              <a:off x="246453" y="43919"/>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Chuyện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22" name="Rectangle 21"/>
          <p:cNvSpPr/>
          <p:nvPr/>
        </p:nvSpPr>
        <p:spPr>
          <a:xfrm>
            <a:off x="4221707" y="912301"/>
            <a:ext cx="8443415" cy="707886"/>
          </a:xfrm>
          <a:prstGeom prst="rect">
            <a:avLst/>
          </a:prstGeom>
        </p:spPr>
        <p:txBody>
          <a:bodyPr wrap="square">
            <a:spAutoFit/>
          </a:bodyPr>
          <a:lstStyle/>
          <a:p>
            <a:pPr lvl="0" algn="ctr">
              <a:buClr>
                <a:srgbClr val="0C1D3F"/>
              </a:buClr>
              <a:buSzPts val="3200"/>
              <a:defRPr/>
            </a:pPr>
            <a:r>
              <a:rPr lang="vi-VN" sz="4000" b="1" i="1" dirty="0">
                <a:solidFill>
                  <a:srgbClr val="FF0000"/>
                </a:solidFill>
                <a:effectLst>
                  <a:reflection blurRad="6350" stA="60000" endA="900" endPos="58000" dir="5400000" sy="-100000" algn="bl" rotWithShape="0"/>
                </a:effectLst>
                <a:latin typeface="Coiny" panose="02000903060500060000" pitchFamily="2" charset="0"/>
                <a:sym typeface="Bubblegum Sans"/>
              </a:rPr>
              <a:t>Chia đoạn</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grpSp>
        <p:nvGrpSpPr>
          <p:cNvPr id="23" name="Group 22"/>
          <p:cNvGrpSpPr/>
          <p:nvPr/>
        </p:nvGrpSpPr>
        <p:grpSpPr>
          <a:xfrm>
            <a:off x="5530994" y="3317208"/>
            <a:ext cx="6661006" cy="3547241"/>
            <a:chOff x="953739" y="1619250"/>
            <a:chExt cx="6661006" cy="5238750"/>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496" y="720273"/>
            <a:ext cx="12150504" cy="6432530"/>
          </a:xfrm>
          <a:prstGeom prst="rect">
            <a:avLst/>
          </a:prstGeom>
          <a:noFill/>
        </p:spPr>
        <p:txBody>
          <a:bodyPr wrap="square" rtlCol="0">
            <a:spAutoFit/>
          </a:bodyPr>
          <a:lstStyle/>
          <a:p>
            <a:pPr>
              <a:spcAft>
                <a:spcPts val="1200"/>
              </a:spcAft>
            </a:pPr>
            <a:r>
              <a:rPr lang="vi-VN" sz="2400" dirty="0">
                <a:latin typeface="+mj-lt"/>
              </a:rPr>
              <a:t>      Một ngày đầu năm, bốn nàng tiên Xuân, Hạ, Thu, Đông gặp nhau. Đông cầm tay Xuân, bảo:</a:t>
            </a:r>
          </a:p>
          <a:p>
            <a:pPr>
              <a:spcAft>
                <a:spcPts val="1200"/>
              </a:spcAft>
            </a:pPr>
            <a:r>
              <a:rPr lang="vi-VN" sz="2400" dirty="0">
                <a:latin typeface="+mj-lt"/>
              </a:rPr>
              <a:t>- Ai cũng yêu chị. Chị về, vườn cây nào cũng đâm chồi nảy lộc.</a:t>
            </a:r>
          </a:p>
          <a:p>
            <a:pPr>
              <a:spcAft>
                <a:spcPts val="1200"/>
              </a:spcAft>
            </a:pPr>
            <a:r>
              <a:rPr lang="vi-VN" sz="2400" dirty="0">
                <a:latin typeface="+mj-lt"/>
              </a:rPr>
              <a:t>Xuân nói:</a:t>
            </a:r>
          </a:p>
          <a:p>
            <a:pPr>
              <a:spcAft>
                <a:spcPts val="1200"/>
              </a:spcAft>
            </a:pPr>
            <a:r>
              <a:rPr lang="vi-VN" sz="2400" dirty="0">
                <a:latin typeface="+mj-lt"/>
              </a:rPr>
              <a:t>- Nhưng phải có nắng của em Hạ, cây trong vườn mới đơm trái ngọt, các cô cậu học trò mới được nghỉ hè.</a:t>
            </a:r>
          </a:p>
          <a:p>
            <a:pPr>
              <a:spcAft>
                <a:spcPts val="1200"/>
              </a:spcAft>
            </a:pPr>
            <a:r>
              <a:rPr lang="vi-VN" sz="2400" dirty="0">
                <a:latin typeface="+mj-lt"/>
              </a:rPr>
              <a:t>    Cô nàng hạ tinh nghịch xen vào:</a:t>
            </a:r>
          </a:p>
          <a:p>
            <a:pPr>
              <a:spcAft>
                <a:spcPts val="1200"/>
              </a:spcAft>
            </a:pPr>
            <a:r>
              <a:rPr lang="vi-VN" sz="2400" dirty="0">
                <a:latin typeface="+mj-lt"/>
              </a:rPr>
              <a:t>- Thế mà thiếu nhi lại thích em Thu nhất. Không có Thu làm sao có vườn bưởi chín vàng, có đêm trăng rằm rước đèn</a:t>
            </a:r>
            <a:r>
              <a:rPr lang="en-US" sz="2400" dirty="0">
                <a:latin typeface="+mj-lt"/>
              </a:rPr>
              <a:t>, </a:t>
            </a:r>
            <a:r>
              <a:rPr lang="vi-VN" sz="2400" dirty="0">
                <a:latin typeface="+mj-lt"/>
              </a:rPr>
              <a:t>phá cỗ,..</a:t>
            </a:r>
          </a:p>
          <a:p>
            <a:pPr>
              <a:spcAft>
                <a:spcPts val="1200"/>
              </a:spcAft>
            </a:pPr>
            <a:r>
              <a:rPr lang="vi-VN" sz="2400" dirty="0">
                <a:latin typeface="+mj-lt"/>
              </a:rPr>
              <a:t>    </a:t>
            </a:r>
            <a:r>
              <a:rPr lang="en-US" sz="2400" dirty="0">
                <a:latin typeface="+mj-lt"/>
              </a:rPr>
              <a:t>  </a:t>
            </a:r>
            <a:r>
              <a:rPr lang="vi-VN" sz="2400" dirty="0">
                <a:latin typeface="+mj-lt"/>
              </a:rPr>
              <a:t>Đông giọng buồn buồn:</a:t>
            </a:r>
          </a:p>
          <a:p>
            <a:pPr marL="342900" indent="-342900">
              <a:spcAft>
                <a:spcPts val="1200"/>
              </a:spcAft>
              <a:buFontTx/>
              <a:buChar char="-"/>
            </a:pPr>
            <a:r>
              <a:rPr lang="vi-VN" sz="2400" dirty="0">
                <a:latin typeface="+mj-lt"/>
              </a:rPr>
              <a:t>Chỉ có em là chẳng ai yêu.</a:t>
            </a:r>
          </a:p>
          <a:p>
            <a:pPr>
              <a:spcAft>
                <a:spcPts val="1200"/>
              </a:spcAft>
            </a:pPr>
            <a:r>
              <a:rPr lang="vi-VN" sz="2400" dirty="0">
                <a:latin typeface="+mj-lt"/>
              </a:rPr>
              <a:t>    Thu đặt tay lên vai Đông, thủ thỉ:</a:t>
            </a:r>
          </a:p>
          <a:p>
            <a:pPr>
              <a:spcAft>
                <a:spcPts val="1200"/>
              </a:spcAft>
            </a:pPr>
            <a:r>
              <a:rPr lang="vi-VN" sz="2400" dirty="0">
                <a:latin typeface="+mj-lt"/>
              </a:rPr>
              <a:t>- Có em mới có bập bùng bếp lửa, có giấc ngủ ấm trong chăn. Sao lại không yêu em được?</a:t>
            </a:r>
          </a:p>
          <a:p>
            <a:pPr>
              <a:spcAft>
                <a:spcPts val="1200"/>
              </a:spcAft>
            </a:pPr>
            <a:endParaRPr lang="en-US" sz="2400" dirty="0">
              <a:latin typeface="+mj-lt"/>
            </a:endParaRPr>
          </a:p>
        </p:txBody>
      </p:sp>
      <p:grpSp>
        <p:nvGrpSpPr>
          <p:cNvPr id="4" name="Group 3"/>
          <p:cNvGrpSpPr/>
          <p:nvPr/>
        </p:nvGrpSpPr>
        <p:grpSpPr>
          <a:xfrm>
            <a:off x="246453" y="43919"/>
            <a:ext cx="8443415" cy="707886"/>
            <a:chOff x="246453" y="43919"/>
            <a:chExt cx="8443415" cy="707886"/>
          </a:xfrm>
        </p:grpSpPr>
        <p:sp>
          <p:nvSpPr>
            <p:cNvPr id="3" name="Rectangle 2"/>
            <p:cNvSpPr/>
            <p:nvPr/>
          </p:nvSpPr>
          <p:spPr>
            <a:xfrm>
              <a:off x="246453" y="43919"/>
              <a:ext cx="8443415" cy="707886"/>
            </a:xfrm>
            <a:prstGeom prst="rect">
              <a:avLst/>
            </a:prstGeom>
          </p:spPr>
          <p:txBody>
            <a:bodyPr wrap="square">
              <a:spAutoFit/>
            </a:bodyPr>
            <a:lstStyle/>
            <a:p>
              <a:pPr lvl="0" algn="ctr">
                <a:buClr>
                  <a:srgbClr val="0C1D3F"/>
                </a:buClr>
                <a:buSzPts val="3200"/>
                <a:defRPr/>
              </a:pPr>
              <a:r>
                <a:rPr lang="en-US" sz="4000" b="1" i="1" dirty="0">
                  <a:solidFill>
                    <a:srgbClr val="FF0000"/>
                  </a:solidFill>
                  <a:effectLst>
                    <a:reflection blurRad="6350" stA="60000" endA="900" endPos="58000" dir="5400000" sy="-100000" algn="bl" rotWithShape="0"/>
                  </a:effectLst>
                  <a:latin typeface="Coiny" panose="02000903060500060000" pitchFamily="2" charset="0"/>
                </a:rPr>
                <a:t>C</a:t>
              </a:r>
              <a:r>
                <a:rPr lang="vi-VN" sz="4000" b="1" i="1" dirty="0">
                  <a:solidFill>
                    <a:srgbClr val="FF0000"/>
                  </a:solidFill>
                  <a:effectLst>
                    <a:reflection blurRad="6350" stA="60000" endA="900" endPos="58000" dir="5400000" sy="-100000" algn="bl" rotWithShape="0"/>
                  </a:effectLst>
                  <a:latin typeface="Coiny" panose="02000903060500060000" pitchFamily="2" charset="0"/>
                </a:rPr>
                <a:t>huyện bốn mùa</a:t>
              </a:r>
              <a:endParaRPr lang="en-US" sz="4000" b="1" i="1" dirty="0">
                <a:solidFill>
                  <a:srgbClr val="FF0000"/>
                </a:solidFill>
                <a:effectLst>
                  <a:reflection blurRad="6350" stA="60000" endA="900" endPos="58000" dir="5400000" sy="-100000" algn="bl" rotWithShape="0"/>
                </a:effectLst>
                <a:latin typeface="Coiny" panose="02000903060500060000" pitchFamily="2" charset="0"/>
                <a:sym typeface="Bubblegum San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3" y="115419"/>
              <a:ext cx="580334" cy="580334"/>
            </a:xfrm>
            <a:prstGeom prst="rect">
              <a:avLst/>
            </a:prstGeom>
          </p:spPr>
        </p:pic>
      </p:grpSp>
      <p:sp>
        <p:nvSpPr>
          <p:cNvPr id="7" name="Oval 6"/>
          <p:cNvSpPr/>
          <p:nvPr/>
        </p:nvSpPr>
        <p:spPr>
          <a:xfrm>
            <a:off x="9570" y="695753"/>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1</a:t>
            </a:r>
          </a:p>
        </p:txBody>
      </p:sp>
      <p:sp>
        <p:nvSpPr>
          <p:cNvPr id="2" name="Oval 1">
            <a:extLst>
              <a:ext uri="{FF2B5EF4-FFF2-40B4-BE49-F238E27FC236}">
                <a16:creationId xmlns:a16="http://schemas.microsoft.com/office/drawing/2014/main" id="{DF658C60-1229-6CB5-77F1-3C19D9243B15}"/>
              </a:ext>
            </a:extLst>
          </p:cNvPr>
          <p:cNvSpPr/>
          <p:nvPr/>
        </p:nvSpPr>
        <p:spPr>
          <a:xfrm>
            <a:off x="0" y="4491685"/>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2</a:t>
            </a:r>
          </a:p>
        </p:txBody>
      </p:sp>
    </p:spTree>
    <p:extLst>
      <p:ext uri="{BB962C8B-B14F-4D97-AF65-F5344CB8AC3E}">
        <p14:creationId xmlns:p14="http://schemas.microsoft.com/office/powerpoint/2010/main" val="73953819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1348</Words>
  <Application>Microsoft Office PowerPoint</Application>
  <PresentationFormat>Widescreen</PresentationFormat>
  <Paragraphs>153</Paragraphs>
  <Slides>26</Slides>
  <Notes>21</Notes>
  <HiddenSlides>0</HiddenSlides>
  <MMClips>4</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Averta Std CY</vt:lpstr>
      <vt:lpstr>Averta Std CY Bold</vt:lpstr>
      <vt:lpstr>Coiny</vt:lpstr>
      <vt:lpstr>等线</vt:lpstr>
      <vt:lpstr>Microsoft YaHei</vt:lpstr>
      <vt:lpstr>Arial</vt:lpstr>
      <vt:lpstr>Arial Rounded MT Bold</vt:lpstr>
      <vt:lpstr>Calibri</vt:lpstr>
      <vt:lpstr>Calibri Light</vt:lpstr>
      <vt:lpstr>Times New Roman</vt:lpstr>
      <vt:lpstr>Office Theme</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Phương Bùi</cp:lastModifiedBy>
  <cp:revision>149</cp:revision>
  <dcterms:created xsi:type="dcterms:W3CDTF">2022-01-24T09:48:57Z</dcterms:created>
  <dcterms:modified xsi:type="dcterms:W3CDTF">2024-01-15T02:16:35Z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