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704" r:id="rId3"/>
    <p:sldMasterId id="2147483716" r:id="rId4"/>
  </p:sldMasterIdLst>
  <p:notesMasterIdLst>
    <p:notesMasterId r:id="rId31"/>
  </p:notesMasterIdLst>
  <p:sldIdLst>
    <p:sldId id="257" r:id="rId5"/>
    <p:sldId id="619" r:id="rId6"/>
    <p:sldId id="568" r:id="rId7"/>
    <p:sldId id="570" r:id="rId8"/>
    <p:sldId id="567" r:id="rId9"/>
    <p:sldId id="606" r:id="rId10"/>
    <p:sldId id="511" r:id="rId11"/>
    <p:sldId id="608" r:id="rId12"/>
    <p:sldId id="627" r:id="rId13"/>
    <p:sldId id="626" r:id="rId14"/>
    <p:sldId id="632" r:id="rId15"/>
    <p:sldId id="607" r:id="rId16"/>
    <p:sldId id="612" r:id="rId17"/>
    <p:sldId id="628" r:id="rId18"/>
    <p:sldId id="615" r:id="rId19"/>
    <p:sldId id="590" r:id="rId20"/>
    <p:sldId id="572" r:id="rId21"/>
    <p:sldId id="621" r:id="rId22"/>
    <p:sldId id="620" r:id="rId23"/>
    <p:sldId id="623" r:id="rId24"/>
    <p:sldId id="630" r:id="rId25"/>
    <p:sldId id="622" r:id="rId26"/>
    <p:sldId id="598" r:id="rId27"/>
    <p:sldId id="599" r:id="rId28"/>
    <p:sldId id="593" r:id="rId29"/>
    <p:sldId id="261" r:id="rId30"/>
  </p:sldIdLst>
  <p:sldSz cx="9144000" cy="5143500" type="screen16x9"/>
  <p:notesSz cx="6858000" cy="9144000"/>
  <p:embeddedFontLst>
    <p:embeddedFont>
      <p:font typeface="Quicksand Medium" panose="020B0604020202020204" charset="0"/>
      <p:regular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Arial-SGK-TV" panose="020B0604020202020204" charset="0"/>
      <p:bold r:id="rId39"/>
    </p:embeddedFont>
    <p:embeddedFont>
      <p:font typeface="Lato" panose="020F0502020204030203" pitchFamily="34" charset="0"/>
      <p:regular r:id="rId40"/>
      <p:bold r:id="rId41"/>
      <p:italic r:id="rId42"/>
      <p:boldItalic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8AC"/>
    <a:srgbClr val="FEE7EF"/>
    <a:srgbClr val="E80888"/>
    <a:srgbClr val="D50D8E"/>
    <a:srgbClr val="EB67B6"/>
    <a:srgbClr val="007434"/>
    <a:srgbClr val="FFD1FF"/>
    <a:srgbClr val="F446B6"/>
    <a:srgbClr val="009242"/>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7" autoAdjust="0"/>
    <p:restoredTop sz="95552" autoAdjust="0"/>
  </p:normalViewPr>
  <p:slideViewPr>
    <p:cSldViewPr snapToGrid="0">
      <p:cViewPr varScale="1">
        <p:scale>
          <a:sx n="97" d="100"/>
          <a:sy n="97" d="100"/>
        </p:scale>
        <p:origin x="762"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4ECD0-D379-44A2-9EDB-F6028B8A48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49800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0790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1956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86610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350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97116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5352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800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1800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53332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5130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92022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93948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07032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42948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8887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42037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04654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44343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36340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01447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77809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6852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3887321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0630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62106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17447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8788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894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62658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0956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87470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24726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34260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15480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019270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64526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64179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68659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078749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31206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05157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7710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4742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3.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2.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5" r:id="rId3"/>
    <p:sldLayoutId id="214748365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10/11/2023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63" r:id="rId8"/>
    <p:sldLayoutId id="2147483761" r:id="rId9"/>
    <p:sldLayoutId id="2147483759" r:id="rId10"/>
    <p:sldLayoutId id="2147483758" r:id="rId11"/>
    <p:sldLayoutId id="2147483669" r:id="rId12"/>
    <p:sldLayoutId id="2147483670" r:id="rId13"/>
    <p:sldLayoutId id="2147483671" r:id="rId14"/>
    <p:sldLayoutId id="2147483672" r:id="rId15"/>
    <p:sldLayoutId id="2147483673"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8"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39D9B-1707-4BC2-A8DF-A9A95A2D1DDF}" type="datetimeFigureOut">
              <a:rPr lang="en-US" smtClean="0"/>
              <a:t>10/11/2023</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8341241" y="-10563"/>
            <a:ext cx="917779" cy="781493"/>
          </a:xfrm>
          <a:prstGeom prst="rect">
            <a:avLst/>
          </a:prstGeom>
        </p:spPr>
      </p:pic>
    </p:spTree>
    <p:extLst>
      <p:ext uri="{BB962C8B-B14F-4D97-AF65-F5344CB8AC3E}">
        <p14:creationId xmlns:p14="http://schemas.microsoft.com/office/powerpoint/2010/main" val="2189276456"/>
      </p:ext>
    </p:extLst>
  </p:cSld>
  <p:clrMap bg1="lt1" tx1="dk1" bg2="lt2" tx2="dk2" accent1="accent1" accent2="accent2" accent3="accent3" accent4="accent4" accent5="accent5" accent6="accent6" hlink="hlink" folHlink="folHlink"/>
  <p:sldLayoutIdLst>
    <p:sldLayoutId id="2147483705" r:id="rId1"/>
    <p:sldLayoutId id="2147483762" r:id="rId2"/>
    <p:sldLayoutId id="2147483760" r:id="rId3"/>
    <p:sldLayoutId id="2147483754" r:id="rId4"/>
    <p:sldLayoutId id="2147483757" r:id="rId5"/>
    <p:sldLayoutId id="2147483756" r:id="rId6"/>
    <p:sldLayoutId id="214748375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B35C661-2F9E-4D47-AA12-CA27E6F2246B}" type="datetimeFigureOut">
              <a:rPr lang="en-US" smtClean="0"/>
              <a:t>10/11/2023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24092801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microsoft.com/office/2007/relationships/hdphoto" Target="../media/hdphoto4.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0.xml"/><Relationship Id="rId5" Type="http://schemas.microsoft.com/office/2007/relationships/hdphoto" Target="../media/hdphoto7.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9.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microsoft.com/office/2007/relationships/hdphoto" Target="../media/hdphoto9.wdp"/><Relationship Id="rId5" Type="http://schemas.openxmlformats.org/officeDocument/2006/relationships/image" Target="../media/image2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26.png"/><Relationship Id="rId10" Type="http://schemas.microsoft.com/office/2007/relationships/hdphoto" Target="../media/hdphoto13.wdp"/><Relationship Id="rId4" Type="http://schemas.microsoft.com/office/2007/relationships/hdphoto" Target="../media/hdphoto8.wdp"/><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5.wdp"/><Relationship Id="rId7"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23.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828" y="2305399"/>
            <a:ext cx="9157083" cy="2759515"/>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7" y="1848755"/>
            <a:ext cx="3679782" cy="2985618"/>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07869" y="3173241"/>
            <a:ext cx="2830073" cy="2028885"/>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87923" y="-240810"/>
            <a:ext cx="7352414" cy="228490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5067614" y="2377291"/>
            <a:ext cx="603135" cy="28091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6599" y="337980"/>
            <a:ext cx="3348997" cy="1746508"/>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1836876" y="298423"/>
            <a:ext cx="6318076" cy="1177245"/>
          </a:xfrm>
          <a:prstGeom prst="rect">
            <a:avLst/>
          </a:prstGeom>
          <a:noFill/>
        </p:spPr>
        <p:txBody>
          <a:bodyPr wrap="none" lIns="68580" tIns="34290" rIns="68580" bIns="34290">
            <a:spAutoFit/>
          </a:bodyPr>
          <a:lstStyle/>
          <a:p>
            <a:pPr algn="ctr" defTabSz="685800">
              <a:buClrTx/>
              <a:defRPr/>
            </a:pP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Chào</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mừng</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các</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em</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đến</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với</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p>
          <a:p>
            <a:pPr algn="ctr" defTabSz="685800">
              <a:buClrTx/>
              <a:defRPr/>
            </a:pP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tiết</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T</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iếng</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en-US" altLang="zh-CN" sz="3600" b="1" i="1"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Việt</a:t>
            </a:r>
            <a:r>
              <a:rPr lang="en-US" altLang="zh-CN" sz="3600" b="1" i="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0398" y="2222347"/>
            <a:ext cx="4857750" cy="2957513"/>
          </a:xfrm>
          <a:prstGeom prst="rect">
            <a:avLst/>
          </a:prstGeom>
        </p:spPr>
      </p:pic>
    </p:spTree>
    <p:extLst>
      <p:ext uri="{BB962C8B-B14F-4D97-AF65-F5344CB8AC3E}">
        <p14:creationId xmlns:p14="http://schemas.microsoft.com/office/powerpoint/2010/main" val="4276539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0"/>
            <a:ext cx="2403661" cy="396685"/>
            <a:chOff x="2470108" y="1864944"/>
            <a:chExt cx="2297849" cy="1104020"/>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1777827" cy="102789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 ĐOẠN</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205674"/>
            <a:ext cx="175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Một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giờ</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học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577442"/>
            <a:ext cx="850981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p>
        </p:txBody>
      </p:sp>
      <p:sp>
        <p:nvSpPr>
          <p:cNvPr id="13" name="Oval 12">
            <a:extLst>
              <a:ext uri="{FF2B5EF4-FFF2-40B4-BE49-F238E27FC236}">
                <a16:creationId xmlns:a16="http://schemas.microsoft.com/office/drawing/2014/main" id="{686BAFC4-2D19-4BE8-9DA1-61D9DE78DBD7}"/>
              </a:ext>
            </a:extLst>
          </p:cNvPr>
          <p:cNvSpPr/>
          <p:nvPr/>
        </p:nvSpPr>
        <p:spPr>
          <a:xfrm>
            <a:off x="174705" y="616605"/>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pic>
        <p:nvPicPr>
          <p:cNvPr id="1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191" y="2015607"/>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53406" y="3139367"/>
            <a:ext cx="847977" cy="646331"/>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Arial-SGK-TV" pitchFamily="2" charset="0"/>
                <a:cs typeface="Arial-SGK-TV" pitchFamily="2" charset="0"/>
                <a:sym typeface="Arial"/>
              </a:rPr>
              <a:t>Giải</a:t>
            </a:r>
            <a:r>
              <a:rPr kumimoji="0" lang="en-US" sz="1800" b="0" i="0"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 </a:t>
            </a:r>
            <a:r>
              <a:rPr kumimoji="0" lang="en-US" sz="1800" b="0" i="0" u="none" strike="noStrike" kern="0" cap="none" spc="0" normalizeH="0" baseline="0" noProof="0" dirty="0" err="1">
                <a:ln>
                  <a:noFill/>
                </a:ln>
                <a:solidFill>
                  <a:srgbClr val="000000"/>
                </a:solidFill>
                <a:effectLst/>
                <a:uLnTx/>
                <a:uFillTx/>
                <a:latin typeface="Arial-SGK-TV" pitchFamily="2" charset="0"/>
                <a:cs typeface="Arial-SGK-TV" pitchFamily="2" charset="0"/>
                <a:sym typeface="Arial"/>
              </a:rPr>
              <a:t>nghĩa</a:t>
            </a:r>
            <a:endParaRPr kumimoji="0" lang="en-US" sz="1800" b="0" i="0" u="none" strike="noStrike" kern="0" cap="none" spc="0" normalizeH="0" baseline="0" noProof="0" dirty="0">
              <a:ln>
                <a:noFill/>
              </a:ln>
              <a:solidFill>
                <a:srgbClr val="000000"/>
              </a:solidFill>
              <a:effectLst/>
              <a:uLnTx/>
              <a:uFillTx/>
              <a:latin typeface="Arial-SGK-TV" pitchFamily="2" charset="0"/>
              <a:cs typeface="Arial-SGK-TV" pitchFamily="2" charset="0"/>
              <a:sym typeface="Arial"/>
            </a:endParaRPr>
          </a:p>
        </p:txBody>
      </p:sp>
      <p:sp>
        <p:nvSpPr>
          <p:cNvPr id="21" name="Oval 20"/>
          <p:cNvSpPr/>
          <p:nvPr/>
        </p:nvSpPr>
        <p:spPr>
          <a:xfrm>
            <a:off x="3842227" y="1384394"/>
            <a:ext cx="3952493" cy="1674265"/>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2" name="Picture 8"/>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8213775" y="3634801"/>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id="{19DA0484-7FE6-400F-8B45-D8C0B360CB58}"/>
              </a:ext>
            </a:extLst>
          </p:cNvPr>
          <p:cNvSpPr txBox="1"/>
          <p:nvPr/>
        </p:nvSpPr>
        <p:spPr>
          <a:xfrm>
            <a:off x="4297540" y="1797942"/>
            <a:ext cx="30418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1"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là sự trao đổi với nhau </a:t>
            </a:r>
            <a:r>
              <a:rPr lang="en-US" sz="2000" b="1" i="1" dirty="0">
                <a:latin typeface="Arial-SGK-TV" pitchFamily="2" charset="0"/>
                <a:cs typeface="Arial-SGK-TV" pitchFamily="2" charset="0"/>
              </a:rPr>
              <a:t>b</a:t>
            </a:r>
            <a:r>
              <a:rPr kumimoji="0" lang="vi-VN" sz="2000" b="1" i="1"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ằng lời</a:t>
            </a:r>
            <a:r>
              <a:rPr kumimoji="0" lang="en-US" sz="2000" b="1" i="1"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 </a:t>
            </a:r>
            <a:r>
              <a:rPr kumimoji="0" lang="en-US" sz="2000" b="1" i="1" u="none" strike="noStrike" kern="0" cap="none" spc="0" normalizeH="0" baseline="0" noProof="0" dirty="0" err="1">
                <a:ln>
                  <a:noFill/>
                </a:ln>
                <a:solidFill>
                  <a:srgbClr val="000000"/>
                </a:solidFill>
                <a:effectLst/>
                <a:uLnTx/>
                <a:uFillTx/>
                <a:latin typeface="Arial-SGK-TV" pitchFamily="2" charset="0"/>
                <a:cs typeface="Arial-SGK-TV" pitchFamily="2" charset="0"/>
                <a:sym typeface="Arial"/>
              </a:rPr>
              <a:t>nói</a:t>
            </a:r>
            <a:r>
              <a:rPr kumimoji="0" lang="en-US" sz="2000" b="1" i="1"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a:t>
            </a:r>
            <a:endParaRPr kumimoji="0" lang="vi-VN" sz="2000" b="1" i="0" u="none" strike="noStrike" kern="0" cap="none" spc="0" normalizeH="0" baseline="0" noProof="0" dirty="0">
              <a:ln>
                <a:noFill/>
              </a:ln>
              <a:solidFill>
                <a:srgbClr val="000000"/>
              </a:solidFill>
              <a:effectLst/>
              <a:uLnTx/>
              <a:uFillTx/>
              <a:latin typeface="Arial-SGK-TV" pitchFamily="2" charset="0"/>
              <a:cs typeface="Arial-SGK-TV" pitchFamily="2" charset="0"/>
              <a:sym typeface="Arial"/>
            </a:endParaRPr>
          </a:p>
        </p:txBody>
      </p:sp>
      <p:sp>
        <p:nvSpPr>
          <p:cNvPr id="25" name="TextBox 24">
            <a:extLst>
              <a:ext uri="{FF2B5EF4-FFF2-40B4-BE49-F238E27FC236}">
                <a16:creationId xmlns:a16="http://schemas.microsoft.com/office/drawing/2014/main" id="{19DA0484-7FE6-400F-8B45-D8C0B360CB58}"/>
              </a:ext>
            </a:extLst>
          </p:cNvPr>
          <p:cNvSpPr txBox="1"/>
          <p:nvPr/>
        </p:nvSpPr>
        <p:spPr>
          <a:xfrm>
            <a:off x="1863516" y="1823936"/>
            <a:ext cx="22175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1"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 </a:t>
            </a:r>
            <a:r>
              <a:rPr kumimoji="0" lang="vi-VN"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giao tiếp</a:t>
            </a:r>
            <a:endPar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Oval 25"/>
          <p:cNvSpPr/>
          <p:nvPr/>
        </p:nvSpPr>
        <p:spPr>
          <a:xfrm>
            <a:off x="3795847" y="3227153"/>
            <a:ext cx="4734967"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TextBox 26"/>
          <p:cNvSpPr txBox="1"/>
          <p:nvPr/>
        </p:nvSpPr>
        <p:spPr>
          <a:xfrm>
            <a:off x="4267863" y="3379450"/>
            <a:ext cx="37755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tin tưởng vào khả năng của bản thân, chủ động trong mọi việc</a:t>
            </a:r>
            <a:r>
              <a:rPr kumimoji="0" lang="en-US" sz="24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28" name="Picture 9"/>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3127220" y="2346518"/>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a:extLst>
              <a:ext uri="{FF2B5EF4-FFF2-40B4-BE49-F238E27FC236}">
                <a16:creationId xmlns:a16="http://schemas.microsoft.com/office/drawing/2014/main" id="{19DA0484-7FE6-400F-8B45-D8C0B360CB58}"/>
              </a:ext>
            </a:extLst>
          </p:cNvPr>
          <p:cNvSpPr txBox="1"/>
          <p:nvPr/>
        </p:nvSpPr>
        <p:spPr>
          <a:xfrm>
            <a:off x="2137534" y="3601546"/>
            <a:ext cx="22175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1" u="none" strike="noStrike" kern="0" cap="none" spc="0" normalizeH="0" baseline="0" noProof="0" dirty="0">
                <a:ln>
                  <a:noFill/>
                </a:ln>
                <a:solidFill>
                  <a:srgbClr val="000000"/>
                </a:solidFill>
                <a:effectLst/>
                <a:uLnTx/>
                <a:uFillTx/>
                <a:latin typeface="Arial-SGK-TV" pitchFamily="2" charset="0"/>
                <a:cs typeface="Arial-SGK-TV" pitchFamily="2" charset="0"/>
                <a:sym typeface="Arial"/>
              </a:rPr>
              <a:t> </a:t>
            </a:r>
            <a:r>
              <a:rPr kumimoji="0" 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tự</a:t>
            </a:r>
            <a:r>
              <a:rPr kumimoji="0" 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tin</a:t>
            </a:r>
            <a:endPar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09916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heel(1)">
                                      <p:cBhvr>
                                        <p:cTn id="34" dur="2000"/>
                                        <p:tgtEl>
                                          <p:spTgt spid="24"/>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1)">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ircle(in)">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circle(in)">
                                      <p:cBhvr>
                                        <p:cTn id="5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3" grpId="0" animBg="1"/>
      <p:bldP spid="20" grpId="0" animBg="1"/>
      <p:bldP spid="21" grpId="0" animBg="1"/>
      <p:bldP spid="24" grpId="0"/>
      <p:bldP spid="25" grpId="0"/>
      <p:bldP spid="26" grpId="0" animBg="1"/>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0"/>
            <a:ext cx="2403661" cy="396685"/>
            <a:chOff x="2470108" y="1864944"/>
            <a:chExt cx="2297849" cy="1104020"/>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1777827" cy="102789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 ĐOẠN</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08640"/>
            <a:ext cx="175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Một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giờ</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học</a:t>
            </a:r>
            <a:endPar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280753" y="1518334"/>
            <a:ext cx="850981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Thầy giáo nói: “Chúng ta cần học cách giao tiếp tự tin. Vì thế hôm nay chúng ta sẽ tập nói trước lớp về bất cứ điều gì mình thích.”.</a:t>
            </a:r>
          </a:p>
          <a:p>
            <a:pPr marL="0" marR="0" lvl="0" indent="0" algn="just" defTabSz="914400" rtl="0" eaLnBrk="1" fontAlgn="auto" latinLnBrk="0" hangingPunct="1">
              <a:lnSpc>
                <a:spcPct val="100000"/>
              </a:lnSpc>
              <a:spcBef>
                <a:spcPts val="0"/>
              </a:spcBef>
              <a:spcAft>
                <a:spcPts val="0"/>
              </a:spcAft>
              <a:buClrTx/>
              <a:buSzTx/>
              <a:buFont typeface="Arial"/>
              <a:buNone/>
              <a:tabLst/>
              <a:defRPr/>
            </a:pPr>
            <a:r>
              <a:rPr kumimoji="0" 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p>
        </p:txBody>
      </p:sp>
      <p:sp>
        <p:nvSpPr>
          <p:cNvPr id="13" name="Oval 12">
            <a:extLst>
              <a:ext uri="{FF2B5EF4-FFF2-40B4-BE49-F238E27FC236}">
                <a16:creationId xmlns:a16="http://schemas.microsoft.com/office/drawing/2014/main" id="{686BAFC4-2D19-4BE8-9DA1-61D9DE78DBD7}"/>
              </a:ext>
            </a:extLst>
          </p:cNvPr>
          <p:cNvSpPr/>
          <p:nvPr/>
        </p:nvSpPr>
        <p:spPr>
          <a:xfrm>
            <a:off x="300599" y="1557497"/>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pic>
        <p:nvPicPr>
          <p:cNvPr id="22"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8213775" y="3634801"/>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4180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29518"/>
            <a:ext cx="1930324" cy="455448"/>
            <a:chOff x="2470108" y="1864944"/>
            <a:chExt cx="2684834" cy="1104020"/>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32199" cy="8952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 ĐOẠN </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7342"/>
            <a:ext cx="19431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4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4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4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4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4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459110"/>
            <a:ext cx="8509819"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a:ln>
                  <a:noFill/>
                </a:ln>
                <a:solidFill>
                  <a:sysClr val="windowText" lastClr="000000"/>
                </a:solidFill>
                <a:effectLst/>
                <a:uLnTx/>
                <a:uFillTx/>
                <a:latin typeface="Arial"/>
                <a:cs typeface="Arial"/>
                <a:sym typeface="Arial"/>
              </a:rPr>
              <a:t>   </a:t>
            </a:r>
            <a:endPar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sym typeface="Arial"/>
            </a:endParaRPr>
          </a:p>
          <a:p>
            <a:pPr lvl="0" algn="just">
              <a:buClrTx/>
            </a:pP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Quang được mời lên nói đầu tiên. Cậu lúng túng, đỏ mặt. Quang cảm thấy nói với bạn bên cạnh thì dễ, nhưng nói trước cả lớp thì sao mà khó thế. Thầy bảo: “</a:t>
            </a:r>
            <a:r>
              <a:rPr lang="en-US" sz="1800" b="1">
                <a:solidFill>
                  <a:srgbClr val="002060"/>
                </a:solidFill>
                <a:latin typeface="Arial-SGK-TV" pitchFamily="2" charset="0"/>
                <a:cs typeface="Arial-SGK-TV" pitchFamily="2" charset="0"/>
              </a:rPr>
              <a:t>S</a:t>
            </a:r>
            <a:r>
              <a:rPr lang="vi-VN" sz="1800" b="1">
                <a:solidFill>
                  <a:srgbClr val="002060"/>
                </a:solidFill>
                <a:latin typeface="Arial-SGK-TV" pitchFamily="2" charset="0"/>
                <a:cs typeface="Arial-SGK-TV" pitchFamily="2" charset="0"/>
              </a:rPr>
              <a:t>áng nay ngủ dậy, em đã làm gì?</a:t>
            </a: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Em cố nhớ xem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Quang ngập ngừng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vừa nói vừa gãi đầu</a:t>
            </a:r>
            <a:r>
              <a:rPr lang="en-US" sz="1800" b="1">
                <a:solidFill>
                  <a:srgbClr val="002060"/>
                </a:solidFill>
                <a:latin typeface="Arial-SGK-TV" pitchFamily="2" charset="0"/>
                <a:cs typeface="Arial-SGK-TV" pitchFamily="2" charset="0"/>
              </a:rPr>
              <a:t>: “ E</a:t>
            </a:r>
            <a:r>
              <a:rPr lang="vi-VN" sz="1800" b="1">
                <a:solidFill>
                  <a:srgbClr val="002060"/>
                </a:solidFill>
                <a:latin typeface="Arial-SGK-TV" pitchFamily="2" charset="0"/>
                <a:cs typeface="Arial-SGK-TV" pitchFamily="2" charset="0"/>
              </a:rPr>
              <a:t>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Thầy giáo nhắc: “ Rồi gì nữa?</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Quang lại gã</a:t>
            </a:r>
            <a:r>
              <a:rPr lang="en-US" sz="1800" b="1">
                <a:solidFill>
                  <a:srgbClr val="002060"/>
                </a:solidFill>
                <a:latin typeface="Arial-SGK-TV" pitchFamily="2" charset="0"/>
                <a:cs typeface="Arial-SGK-TV" pitchFamily="2" charset="0"/>
              </a:rPr>
              <a:t>i</a:t>
            </a:r>
            <a:r>
              <a:rPr lang="vi-VN" sz="1800" b="1">
                <a:solidFill>
                  <a:srgbClr val="002060"/>
                </a:solidFill>
                <a:latin typeface="Arial-SGK-TV" pitchFamily="2" charset="0"/>
                <a:cs typeface="Arial-SGK-TV" pitchFamily="2" charset="0"/>
              </a:rPr>
              <a:t> đầu: “ À… ờ… Em ngủ dậy.”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Và cậu nói tiếp: “ Rồi… ờ…”</a:t>
            </a:r>
          </a:p>
          <a:p>
            <a:pPr lvl="0" algn="just">
              <a:buClrTx/>
              <a:defRPr/>
            </a:pPr>
            <a:r>
              <a:rPr lang="vi-VN" sz="1800" b="1">
                <a:solidFill>
                  <a:srgbClr val="002060"/>
                </a:solidFill>
                <a:latin typeface="Arial-SGK-TV" pitchFamily="2" charset="0"/>
                <a:cs typeface="Arial-SGK-TV" pitchFamily="2" charset="0"/>
              </a:rPr>
              <a:t>    Thầy giáo mỉm cười, kiên nhẫn nghe Quang nói. Thầy bảo: “Thế là được rồi đấy!”</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endPar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sym typeface="Arial"/>
            </a:endParaRPr>
          </a:p>
        </p:txBody>
      </p:sp>
      <p:sp>
        <p:nvSpPr>
          <p:cNvPr id="14" name="Oval 13">
            <a:extLst>
              <a:ext uri="{FF2B5EF4-FFF2-40B4-BE49-F238E27FC236}">
                <a16:creationId xmlns:a16="http://schemas.microsoft.com/office/drawing/2014/main" id="{6A2E157E-11C8-46DF-A950-20471E8F31FA}"/>
              </a:ext>
            </a:extLst>
          </p:cNvPr>
          <p:cNvSpPr/>
          <p:nvPr/>
        </p:nvSpPr>
        <p:spPr>
          <a:xfrm>
            <a:off x="154859" y="76601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cxnSp>
        <p:nvCxnSpPr>
          <p:cNvPr id="6" name="Straight Connector 5"/>
          <p:cNvCxnSpPr/>
          <p:nvPr/>
        </p:nvCxnSpPr>
        <p:spPr>
          <a:xfrm>
            <a:off x="5128591" y="1890271"/>
            <a:ext cx="583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43809" y="2433610"/>
            <a:ext cx="1046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109791" y="2433610"/>
            <a:ext cx="10270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537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heel(1)">
                                      <p:cBhvr>
                                        <p:cTn id="33" dur="2000"/>
                                        <p:tgtEl>
                                          <p:spTgt spid="19"/>
                                        </p:tgtEl>
                                      </p:cBhvr>
                                    </p:animEffect>
                                  </p:childTnLst>
                                </p:cTn>
                              </p:par>
                              <p:par>
                                <p:cTn id="34" presetID="21" presetClass="entr" presetSubtype="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2000"/>
                                        <p:tgtEl>
                                          <p:spTgt spid="6"/>
                                        </p:tgtEl>
                                      </p:cBhvr>
                                    </p:animEffect>
                                  </p:childTnLst>
                                </p:cTn>
                              </p:par>
                              <p:par>
                                <p:cTn id="37" presetID="21" presetClass="entr" presetSubtype="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29518"/>
            <a:ext cx="1164302" cy="369332"/>
            <a:chOff x="2470108" y="1864944"/>
            <a:chExt cx="2704644" cy="1110046"/>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52009" cy="111004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477737" y="618604"/>
            <a:ext cx="16482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323128" y="983234"/>
            <a:ext cx="8509819" cy="1754326"/>
          </a:xfrm>
          <a:prstGeom prst="rect">
            <a:avLst/>
          </a:prstGeom>
          <a:noFill/>
        </p:spPr>
        <p:txBody>
          <a:bodyPr wrap="square" rtlCol="0">
            <a:spAutoFit/>
          </a:bodyPr>
          <a:lstStyle/>
          <a:p>
            <a:pPr lvl="0" algn="just">
              <a:buClrTx/>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Nhưng Quang chưa chịu về chỗ</a:t>
            </a:r>
            <a:r>
              <a:rPr lang="en-US" sz="1800" b="1">
                <a:solidFill>
                  <a:srgbClr val="002060"/>
                </a:solidFill>
                <a:latin typeface="Arial-SGK-TV" pitchFamily="2" charset="0"/>
                <a:cs typeface="Arial-SGK-TV" pitchFamily="2" charset="0"/>
              </a:rPr>
              <a:t>. B</a:t>
            </a:r>
            <a:r>
              <a:rPr lang="vi-VN" sz="1800" b="1">
                <a:solidFill>
                  <a:srgbClr val="002060"/>
                </a:solidFill>
                <a:latin typeface="Arial-SGK-TV" pitchFamily="2" charset="0"/>
                <a:cs typeface="Arial-SGK-TV" pitchFamily="2" charset="0"/>
              </a:rPr>
              <a:t>ỗng cậu nói to: “ Rồi sau đó… ờ… à…”. Quang thở mạnh một hơi rồi nói tiếp: “ Mẹ… ờ… bảo: Con đánh răng đi</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T</a:t>
            </a:r>
            <a:r>
              <a:rPr lang="vi-VN" sz="1800" b="1">
                <a:solidFill>
                  <a:srgbClr val="002060"/>
                </a:solidFill>
                <a:latin typeface="Arial-SGK-TV" pitchFamily="2" charset="0"/>
                <a:cs typeface="Arial-SGK-TV" pitchFamily="2" charset="0"/>
              </a:rPr>
              <a:t>hế là em đánh răng.”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Thầy giáo vỗ tay. Cả lớp vỗ tay theo. Cuối cùng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nói với giọng rất tự tin: “ Sau đó, bố đưa em đi học.”</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endParaRPr lang="en-US"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Thầy giáo vỗ tay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ác bạn vỗ tay theo</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cũng vỗ tay.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ả lớp tràn ngập tiếng vỗ tay.</a:t>
            </a:r>
            <a:endParaRPr lang="vi-VN" sz="1800" b="1" dirty="0">
              <a:solidFill>
                <a:srgbClr val="002060"/>
              </a:solidFill>
              <a:latin typeface="Arial-SGK-TV" pitchFamily="2" charset="0"/>
              <a:cs typeface="Arial-SGK-TV" pitchFamily="2" charset="0"/>
            </a:endParaRPr>
          </a:p>
        </p:txBody>
      </p:sp>
      <p:sp>
        <p:nvSpPr>
          <p:cNvPr id="15" name="Oval 14">
            <a:extLst>
              <a:ext uri="{FF2B5EF4-FFF2-40B4-BE49-F238E27FC236}">
                <a16:creationId xmlns:a16="http://schemas.microsoft.com/office/drawing/2014/main" id="{0FBB2EFC-14A8-41D9-A3C5-4BAEC384A4E9}"/>
              </a:ext>
            </a:extLst>
          </p:cNvPr>
          <p:cNvSpPr/>
          <p:nvPr/>
        </p:nvSpPr>
        <p:spPr>
          <a:xfrm>
            <a:off x="65067" y="1078455"/>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prstClr val="white"/>
                </a:solidFill>
                <a:effectLst/>
                <a:uLnTx/>
                <a:uFillTx/>
                <a:latin typeface="Arial" panose="020B0604020202020204" pitchFamily="34" charset="0"/>
                <a:ea typeface="+mn-ea"/>
                <a:cs typeface="+mn-cs"/>
                <a:sym typeface="Arial"/>
              </a:rPr>
              <a:t>3</a:t>
            </a:r>
            <a:endParaRPr kumimoji="0" lang="en-US" sz="2000" b="1" i="0" u="none" strike="noStrike" kern="0" cap="none" spc="0" normalizeH="0" baseline="0" noProof="0" dirty="0">
              <a:ln>
                <a:noFill/>
              </a:ln>
              <a:solidFill>
                <a:prstClr val="white"/>
              </a:solidFill>
              <a:effectLst/>
              <a:uLnTx/>
              <a:uFillTx/>
              <a:latin typeface="Calibri"/>
              <a:ea typeface="+mn-ea"/>
              <a:cs typeface="+mn-cs"/>
              <a:sym typeface="Arial"/>
            </a:endParaRPr>
          </a:p>
        </p:txBody>
      </p:sp>
      <p:cxnSp>
        <p:nvCxnSpPr>
          <p:cNvPr id="13" name="Straight Connector 12"/>
          <p:cNvCxnSpPr/>
          <p:nvPr/>
        </p:nvCxnSpPr>
        <p:spPr>
          <a:xfrm>
            <a:off x="4691270" y="1592097"/>
            <a:ext cx="1113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89156" y="1327053"/>
            <a:ext cx="1046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454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2" y="38300"/>
            <a:ext cx="2798582" cy="369332"/>
            <a:chOff x="2470108" y="1977294"/>
            <a:chExt cx="2297849" cy="1083404"/>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592550" y="1977294"/>
              <a:ext cx="2044105" cy="108340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 NỐI</a:t>
              </a:r>
              <a:r>
                <a:rPr kumimoji="0" lang="en-US" altLang="zh-CN" sz="1800" b="1" i="0" u="none" strike="noStrike" kern="1200" cap="none" spc="0" normalizeH="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 TIẾP ĐOẠN</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580396" y="76160"/>
            <a:ext cx="16482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459110"/>
            <a:ext cx="850981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rgbClr val="0418AC"/>
                </a:solidFill>
                <a:effectLst/>
                <a:uLnTx/>
                <a:uFillTx/>
                <a:latin typeface="Arial-SGK-TV" pitchFamily="2" charset="0"/>
                <a:cs typeface="Arial-SGK-TV" pitchFamily="2" charset="0"/>
                <a:sym typeface="Arial"/>
              </a:rPr>
              <a:t>Thầy giáo nói: “Chúng ta cần học cách giao tiếp tự tin. Vì thế hôm nay chúng ta sẽ tập nói trước lớp về bất cứ điều gì mình thích.”.</a:t>
            </a:r>
          </a:p>
          <a:p>
            <a:pPr lvl="0" algn="just">
              <a:buClrTx/>
            </a:pP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FF0000"/>
                </a:solidFill>
                <a:latin typeface="Arial-SGK-TV" pitchFamily="2" charset="0"/>
                <a:cs typeface="Arial-SGK-TV" pitchFamily="2" charset="0"/>
              </a:rPr>
              <a:t>Quang được mời lên nói đầu tiên. Cậu lúng túng, đỏ mặt. Quang cảm thấy nói với bạn bên cạnh thì dễ, nhưng nói trước cả lớp thì sao mà khó thế. Thầy bảo: “</a:t>
            </a:r>
            <a:r>
              <a:rPr lang="en-US" sz="1800" b="1">
                <a:solidFill>
                  <a:srgbClr val="FF0000"/>
                </a:solidFill>
                <a:latin typeface="Arial-SGK-TV" pitchFamily="2" charset="0"/>
                <a:cs typeface="Arial-SGK-TV" pitchFamily="2" charset="0"/>
              </a:rPr>
              <a:t>S</a:t>
            </a:r>
            <a:r>
              <a:rPr lang="vi-VN" sz="1800" b="1">
                <a:solidFill>
                  <a:srgbClr val="FF0000"/>
                </a:solidFill>
                <a:latin typeface="Arial-SGK-TV" pitchFamily="2" charset="0"/>
                <a:cs typeface="Arial-SGK-TV" pitchFamily="2" charset="0"/>
              </a:rPr>
              <a:t>áng nay ngủ dậy, em đã làm gì?</a:t>
            </a:r>
            <a:r>
              <a:rPr lang="en-US" sz="1800" b="1">
                <a:solidFill>
                  <a:srgbClr val="FF0000"/>
                </a:solidFill>
                <a:latin typeface="Arial-SGK-TV" pitchFamily="2" charset="0"/>
                <a:cs typeface="Arial-SGK-TV" pitchFamily="2" charset="0"/>
              </a:rPr>
              <a:t> </a:t>
            </a:r>
            <a:r>
              <a:rPr lang="vi-VN" sz="1800" b="1">
                <a:solidFill>
                  <a:srgbClr val="FF0000"/>
                </a:solidFill>
                <a:latin typeface="Arial-SGK-TV" pitchFamily="2" charset="0"/>
                <a:cs typeface="Arial-SGK-TV" pitchFamily="2" charset="0"/>
              </a:rPr>
              <a:t>Em cố nhớ xem</a:t>
            </a:r>
            <a:r>
              <a:rPr lang="en-US" sz="1800" b="1">
                <a:solidFill>
                  <a:srgbClr val="FF0000"/>
                </a:solidFill>
                <a:latin typeface="Arial-SGK-TV" pitchFamily="2" charset="0"/>
                <a:cs typeface="Arial-SGK-TV" pitchFamily="2" charset="0"/>
              </a:rPr>
              <a:t>.".</a:t>
            </a:r>
            <a:endParaRPr lang="vi-VN" sz="1800" b="1">
              <a:solidFill>
                <a:srgbClr val="FF0000"/>
              </a:solidFill>
              <a:latin typeface="Arial-SGK-TV" pitchFamily="2" charset="0"/>
              <a:cs typeface="Arial-SGK-TV" pitchFamily="2" charset="0"/>
            </a:endParaRPr>
          </a:p>
          <a:p>
            <a:pPr lvl="0" algn="just">
              <a:buClrTx/>
              <a:defRPr/>
            </a:pPr>
            <a:r>
              <a:rPr lang="en-US" sz="1800" b="1">
                <a:solidFill>
                  <a:srgbClr val="FF0000"/>
                </a:solidFill>
                <a:latin typeface="Arial-SGK-TV" pitchFamily="2" charset="0"/>
                <a:cs typeface="Arial-SGK-TV" pitchFamily="2" charset="0"/>
              </a:rPr>
              <a:t>    </a:t>
            </a:r>
            <a:r>
              <a:rPr lang="vi-VN" sz="1800" b="1">
                <a:solidFill>
                  <a:srgbClr val="FF0000"/>
                </a:solidFill>
                <a:latin typeface="Arial-SGK-TV" pitchFamily="2" charset="0"/>
                <a:cs typeface="Arial-SGK-TV" pitchFamily="2" charset="0"/>
              </a:rPr>
              <a:t>Quang ngập ngừng</a:t>
            </a:r>
            <a:r>
              <a:rPr lang="en-US" sz="1800" b="1">
                <a:solidFill>
                  <a:srgbClr val="FF0000"/>
                </a:solidFill>
                <a:latin typeface="Arial-SGK-TV" pitchFamily="2" charset="0"/>
                <a:cs typeface="Arial-SGK-TV" pitchFamily="2" charset="0"/>
              </a:rPr>
              <a:t>,</a:t>
            </a:r>
            <a:r>
              <a:rPr lang="vi-VN" sz="1800" b="1">
                <a:solidFill>
                  <a:srgbClr val="FF0000"/>
                </a:solidFill>
                <a:latin typeface="Arial-SGK-TV" pitchFamily="2" charset="0"/>
                <a:cs typeface="Arial-SGK-TV" pitchFamily="2" charset="0"/>
              </a:rPr>
              <a:t> vừa nói vừa gãi đầu</a:t>
            </a:r>
            <a:r>
              <a:rPr lang="en-US" sz="1800" b="1">
                <a:solidFill>
                  <a:srgbClr val="FF0000"/>
                </a:solidFill>
                <a:latin typeface="Arial-SGK-TV" pitchFamily="2" charset="0"/>
                <a:cs typeface="Arial-SGK-TV" pitchFamily="2" charset="0"/>
              </a:rPr>
              <a:t>: “ E</a:t>
            </a:r>
            <a:r>
              <a:rPr lang="vi-VN" sz="1800" b="1">
                <a:solidFill>
                  <a:srgbClr val="FF0000"/>
                </a:solidFill>
                <a:latin typeface="Arial-SGK-TV" pitchFamily="2" charset="0"/>
                <a:cs typeface="Arial-SGK-TV" pitchFamily="2" charset="0"/>
              </a:rPr>
              <a:t>m</a:t>
            </a:r>
            <a:r>
              <a:rPr lang="en-US" sz="1800" b="1">
                <a:solidFill>
                  <a:srgbClr val="FF0000"/>
                </a:solidFill>
                <a:latin typeface="Arial-SGK-TV" pitchFamily="2" charset="0"/>
                <a:cs typeface="Arial-SGK-TV" pitchFamily="2" charset="0"/>
              </a:rPr>
              <a:t>…”</a:t>
            </a:r>
            <a:endParaRPr lang="vi-VN" sz="1800" b="1">
              <a:solidFill>
                <a:srgbClr val="FF0000"/>
              </a:solidFill>
              <a:latin typeface="Arial-SGK-TV" pitchFamily="2" charset="0"/>
              <a:cs typeface="Arial-SGK-TV" pitchFamily="2" charset="0"/>
            </a:endParaRPr>
          </a:p>
          <a:p>
            <a:pPr lvl="0" algn="just">
              <a:buClrTx/>
              <a:defRPr/>
            </a:pPr>
            <a:r>
              <a:rPr lang="en-US" sz="1800" b="1">
                <a:solidFill>
                  <a:srgbClr val="FF0000"/>
                </a:solidFill>
                <a:latin typeface="Arial-SGK-TV" pitchFamily="2" charset="0"/>
                <a:cs typeface="Arial-SGK-TV" pitchFamily="2" charset="0"/>
              </a:rPr>
              <a:t> </a:t>
            </a:r>
            <a:r>
              <a:rPr lang="vi-VN" sz="1800" b="1">
                <a:solidFill>
                  <a:srgbClr val="FF0000"/>
                </a:solidFill>
                <a:latin typeface="Arial-SGK-TV" pitchFamily="2" charset="0"/>
                <a:cs typeface="Arial-SGK-TV" pitchFamily="2" charset="0"/>
              </a:rPr>
              <a:t>   Thầy giáo nhắc: “ Rồi gì nữa?</a:t>
            </a:r>
            <a:r>
              <a:rPr lang="en-US" sz="1800" b="1">
                <a:solidFill>
                  <a:srgbClr val="FF0000"/>
                </a:solidFill>
                <a:latin typeface="Arial-SGK-TV" pitchFamily="2" charset="0"/>
                <a:cs typeface="Arial-SGK-TV" pitchFamily="2" charset="0"/>
              </a:rPr>
              <a:t>”</a:t>
            </a:r>
            <a:endParaRPr lang="vi-VN" sz="1800" b="1">
              <a:solidFill>
                <a:srgbClr val="FF0000"/>
              </a:solidFill>
              <a:latin typeface="Arial-SGK-TV" pitchFamily="2" charset="0"/>
              <a:cs typeface="Arial-SGK-TV" pitchFamily="2" charset="0"/>
            </a:endParaRPr>
          </a:p>
          <a:p>
            <a:pPr lvl="0" algn="just">
              <a:buClrTx/>
              <a:defRPr/>
            </a:pPr>
            <a:r>
              <a:rPr lang="en-US" sz="1800" b="1">
                <a:solidFill>
                  <a:srgbClr val="FF0000"/>
                </a:solidFill>
                <a:latin typeface="Arial-SGK-TV" pitchFamily="2" charset="0"/>
                <a:cs typeface="Arial-SGK-TV" pitchFamily="2" charset="0"/>
              </a:rPr>
              <a:t> </a:t>
            </a:r>
            <a:r>
              <a:rPr lang="vi-VN" sz="1800" b="1">
                <a:solidFill>
                  <a:srgbClr val="FF0000"/>
                </a:solidFill>
                <a:latin typeface="Arial-SGK-TV" pitchFamily="2" charset="0"/>
                <a:cs typeface="Arial-SGK-TV" pitchFamily="2" charset="0"/>
              </a:rPr>
              <a:t>   Quang lại gã</a:t>
            </a:r>
            <a:r>
              <a:rPr lang="en-US" sz="1800" b="1">
                <a:solidFill>
                  <a:srgbClr val="FF0000"/>
                </a:solidFill>
                <a:latin typeface="Arial-SGK-TV" pitchFamily="2" charset="0"/>
                <a:cs typeface="Arial-SGK-TV" pitchFamily="2" charset="0"/>
              </a:rPr>
              <a:t>i</a:t>
            </a:r>
            <a:r>
              <a:rPr lang="vi-VN" sz="1800" b="1">
                <a:solidFill>
                  <a:srgbClr val="FF0000"/>
                </a:solidFill>
                <a:latin typeface="Arial-SGK-TV" pitchFamily="2" charset="0"/>
                <a:cs typeface="Arial-SGK-TV" pitchFamily="2" charset="0"/>
              </a:rPr>
              <a:t> đầu: “ À… ờ… Em ngủ dậy.”</a:t>
            </a:r>
            <a:r>
              <a:rPr lang="en-US" sz="1800" b="1">
                <a:solidFill>
                  <a:srgbClr val="FF0000"/>
                </a:solidFill>
                <a:latin typeface="Arial-SGK-TV" pitchFamily="2" charset="0"/>
                <a:cs typeface="Arial-SGK-TV" pitchFamily="2" charset="0"/>
              </a:rPr>
              <a:t>.</a:t>
            </a:r>
            <a:r>
              <a:rPr lang="vi-VN" sz="1800" b="1">
                <a:solidFill>
                  <a:srgbClr val="FF0000"/>
                </a:solidFill>
                <a:latin typeface="Arial-SGK-TV" pitchFamily="2" charset="0"/>
                <a:cs typeface="Arial-SGK-TV" pitchFamily="2" charset="0"/>
              </a:rPr>
              <a:t>Và cậu nói tiếp: “ Rồi… ờ…”</a:t>
            </a:r>
          </a:p>
          <a:p>
            <a:pPr lvl="0" algn="just">
              <a:buClrTx/>
              <a:defRPr/>
            </a:pPr>
            <a:r>
              <a:rPr lang="vi-VN" sz="1800" b="1">
                <a:solidFill>
                  <a:srgbClr val="FF0000"/>
                </a:solidFill>
                <a:latin typeface="Arial-SGK-TV" pitchFamily="2" charset="0"/>
                <a:cs typeface="Arial-SGK-TV" pitchFamily="2" charset="0"/>
              </a:rPr>
              <a:t>    Thầy giáo mỉm cười, kiên nhẫn nghe Quang nói. Thầy bảo: “Thế là được rồi đấy!”</a:t>
            </a:r>
            <a:r>
              <a:rPr lang="en-US" sz="1800" b="1">
                <a:solidFill>
                  <a:srgbClr val="FF0000"/>
                </a:solidFill>
                <a:latin typeface="Arial-SGK-TV" pitchFamily="2" charset="0"/>
                <a:cs typeface="Arial-SGK-TV" pitchFamily="2" charset="0"/>
              </a:rPr>
              <a:t>.</a:t>
            </a:r>
            <a:endParaRPr lang="vi-VN" sz="1800" b="1">
              <a:solidFill>
                <a:srgbClr val="FF0000"/>
              </a:solidFill>
              <a:latin typeface="Arial-SGK-TV" pitchFamily="2" charset="0"/>
              <a:cs typeface="Arial-SGK-TV" pitchFamily="2" charset="0"/>
            </a:endParaRPr>
          </a:p>
          <a:p>
            <a:pPr lvl="0" algn="just">
              <a:buClrTx/>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B050"/>
                </a:solidFill>
                <a:latin typeface="Arial-SGK-TV" pitchFamily="2" charset="0"/>
                <a:cs typeface="Arial-SGK-TV" pitchFamily="2" charset="0"/>
              </a:rPr>
              <a:t>Nhưng Quang chưa chịu về chỗ</a:t>
            </a:r>
            <a:r>
              <a:rPr lang="en-US" sz="1800" b="1">
                <a:solidFill>
                  <a:srgbClr val="00B050"/>
                </a:solidFill>
                <a:latin typeface="Arial-SGK-TV" pitchFamily="2" charset="0"/>
                <a:cs typeface="Arial-SGK-TV" pitchFamily="2" charset="0"/>
              </a:rPr>
              <a:t>. B</a:t>
            </a:r>
            <a:r>
              <a:rPr lang="vi-VN" sz="1800" b="1">
                <a:solidFill>
                  <a:srgbClr val="00B050"/>
                </a:solidFill>
                <a:latin typeface="Arial-SGK-TV" pitchFamily="2" charset="0"/>
                <a:cs typeface="Arial-SGK-TV" pitchFamily="2" charset="0"/>
              </a:rPr>
              <a:t>ỗng cậu nói to: “ Rồi sau đó… ờ… à…”. Quang thở mạnh một hơi rồi nói tiếp: “ Mẹ… ờ… bảo: Con đánh răng đi</a:t>
            </a:r>
            <a:r>
              <a:rPr lang="en-US" sz="1800" b="1">
                <a:solidFill>
                  <a:srgbClr val="00B050"/>
                </a:solidFill>
                <a:latin typeface="Arial-SGK-TV" pitchFamily="2" charset="0"/>
                <a:cs typeface="Arial-SGK-TV" pitchFamily="2" charset="0"/>
              </a:rPr>
              <a:t>.</a:t>
            </a:r>
            <a:r>
              <a:rPr lang="vi-VN" sz="1800" b="1">
                <a:solidFill>
                  <a:srgbClr val="00B050"/>
                </a:solidFill>
                <a:latin typeface="Arial-SGK-TV" pitchFamily="2" charset="0"/>
                <a:cs typeface="Arial-SGK-TV" pitchFamily="2" charset="0"/>
              </a:rPr>
              <a:t> </a:t>
            </a:r>
            <a:r>
              <a:rPr lang="en-US" sz="1800" b="1">
                <a:solidFill>
                  <a:srgbClr val="00B050"/>
                </a:solidFill>
                <a:latin typeface="Arial-SGK-TV" pitchFamily="2" charset="0"/>
                <a:cs typeface="Arial-SGK-TV" pitchFamily="2" charset="0"/>
              </a:rPr>
              <a:t>T</a:t>
            </a:r>
            <a:r>
              <a:rPr lang="vi-VN" sz="1800" b="1">
                <a:solidFill>
                  <a:srgbClr val="00B050"/>
                </a:solidFill>
                <a:latin typeface="Arial-SGK-TV" pitchFamily="2" charset="0"/>
                <a:cs typeface="Arial-SGK-TV" pitchFamily="2" charset="0"/>
              </a:rPr>
              <a:t>hế là em đánh răng.”</a:t>
            </a:r>
            <a:r>
              <a:rPr lang="en-US" sz="1800" b="1">
                <a:solidFill>
                  <a:srgbClr val="00B050"/>
                </a:solidFill>
                <a:latin typeface="Arial-SGK-TV" pitchFamily="2" charset="0"/>
                <a:cs typeface="Arial-SGK-TV" pitchFamily="2" charset="0"/>
              </a:rPr>
              <a:t>.</a:t>
            </a:r>
            <a:r>
              <a:rPr lang="vi-VN" sz="1800" b="1">
                <a:solidFill>
                  <a:srgbClr val="00B050"/>
                </a:solidFill>
                <a:latin typeface="Arial-SGK-TV" pitchFamily="2" charset="0"/>
                <a:cs typeface="Arial-SGK-TV" pitchFamily="2" charset="0"/>
              </a:rPr>
              <a:t> Thầy giáo vỗ tay. Cả lớp vỗ tay theo. Cuối cùng</a:t>
            </a:r>
            <a:r>
              <a:rPr lang="en-US" sz="1800" b="1">
                <a:solidFill>
                  <a:srgbClr val="00B050"/>
                </a:solidFill>
                <a:latin typeface="Arial-SGK-TV" pitchFamily="2" charset="0"/>
                <a:cs typeface="Arial-SGK-TV" pitchFamily="2" charset="0"/>
              </a:rPr>
              <a:t>,</a:t>
            </a:r>
            <a:r>
              <a:rPr lang="vi-VN" sz="1800" b="1">
                <a:solidFill>
                  <a:srgbClr val="00B050"/>
                </a:solidFill>
                <a:latin typeface="Arial-SGK-TV" pitchFamily="2" charset="0"/>
                <a:cs typeface="Arial-SGK-TV" pitchFamily="2" charset="0"/>
              </a:rPr>
              <a:t> Quang nói với giọng rất tự tin: “ Sau đó, bố đưa em đi học.”</a:t>
            </a:r>
            <a:r>
              <a:rPr lang="en-US" sz="1800" b="1">
                <a:solidFill>
                  <a:srgbClr val="00B050"/>
                </a:solidFill>
                <a:latin typeface="Arial-SGK-TV" pitchFamily="2" charset="0"/>
                <a:cs typeface="Arial-SGK-TV" pitchFamily="2" charset="0"/>
              </a:rPr>
              <a:t>.</a:t>
            </a:r>
            <a:r>
              <a:rPr lang="vi-VN" sz="1800" b="1">
                <a:solidFill>
                  <a:srgbClr val="00B050"/>
                </a:solidFill>
                <a:latin typeface="Arial-SGK-TV" pitchFamily="2" charset="0"/>
                <a:cs typeface="Arial-SGK-TV" pitchFamily="2" charset="0"/>
              </a:rPr>
              <a:t> </a:t>
            </a:r>
            <a:endParaRPr lang="en-US" sz="1800" b="1">
              <a:solidFill>
                <a:srgbClr val="00B050"/>
              </a:solidFill>
              <a:latin typeface="Arial-SGK-TV" pitchFamily="2" charset="0"/>
              <a:cs typeface="Arial-SGK-TV" pitchFamily="2" charset="0"/>
            </a:endParaRPr>
          </a:p>
          <a:p>
            <a:pPr lvl="0" algn="just">
              <a:buClrTx/>
              <a:defRPr/>
            </a:pPr>
            <a:r>
              <a:rPr lang="en-US" sz="1800" b="1">
                <a:solidFill>
                  <a:srgbClr val="00B050"/>
                </a:solidFill>
                <a:latin typeface="Arial-SGK-TV" pitchFamily="2" charset="0"/>
                <a:cs typeface="Arial-SGK-TV" pitchFamily="2" charset="0"/>
              </a:rPr>
              <a:t>    </a:t>
            </a:r>
            <a:r>
              <a:rPr lang="vi-VN" sz="1800" b="1">
                <a:solidFill>
                  <a:srgbClr val="00B050"/>
                </a:solidFill>
                <a:latin typeface="Arial-SGK-TV" pitchFamily="2" charset="0"/>
                <a:cs typeface="Arial-SGK-TV" pitchFamily="2" charset="0"/>
              </a:rPr>
              <a:t>Thầy giáo vỗ tay</a:t>
            </a:r>
            <a:r>
              <a:rPr lang="en-US" sz="1800" b="1">
                <a:solidFill>
                  <a:srgbClr val="00B050"/>
                </a:solidFill>
                <a:latin typeface="Arial-SGK-TV" pitchFamily="2" charset="0"/>
                <a:cs typeface="Arial-SGK-TV" pitchFamily="2" charset="0"/>
              </a:rPr>
              <a:t>.</a:t>
            </a:r>
            <a:r>
              <a:rPr lang="vi-VN" sz="1800" b="1">
                <a:solidFill>
                  <a:srgbClr val="00B050"/>
                </a:solidFill>
                <a:latin typeface="Arial-SGK-TV" pitchFamily="2" charset="0"/>
                <a:cs typeface="Arial-SGK-TV" pitchFamily="2" charset="0"/>
              </a:rPr>
              <a:t> </a:t>
            </a:r>
            <a:r>
              <a:rPr lang="en-US" sz="1800" b="1">
                <a:solidFill>
                  <a:srgbClr val="00B050"/>
                </a:solidFill>
                <a:latin typeface="Arial-SGK-TV" pitchFamily="2" charset="0"/>
                <a:cs typeface="Arial-SGK-TV" pitchFamily="2" charset="0"/>
              </a:rPr>
              <a:t>C</a:t>
            </a:r>
            <a:r>
              <a:rPr lang="vi-VN" sz="1800" b="1">
                <a:solidFill>
                  <a:srgbClr val="00B050"/>
                </a:solidFill>
                <a:latin typeface="Arial-SGK-TV" pitchFamily="2" charset="0"/>
                <a:cs typeface="Arial-SGK-TV" pitchFamily="2" charset="0"/>
              </a:rPr>
              <a:t>ác bạn vỗ tay theo</a:t>
            </a:r>
            <a:r>
              <a:rPr lang="en-US" sz="1800" b="1">
                <a:solidFill>
                  <a:srgbClr val="00B050"/>
                </a:solidFill>
                <a:latin typeface="Arial-SGK-TV" pitchFamily="2" charset="0"/>
                <a:cs typeface="Arial-SGK-TV" pitchFamily="2" charset="0"/>
              </a:rPr>
              <a:t>.</a:t>
            </a:r>
            <a:r>
              <a:rPr lang="vi-VN" sz="1800" b="1">
                <a:solidFill>
                  <a:srgbClr val="00B050"/>
                </a:solidFill>
                <a:latin typeface="Arial-SGK-TV" pitchFamily="2" charset="0"/>
                <a:cs typeface="Arial-SGK-TV" pitchFamily="2" charset="0"/>
              </a:rPr>
              <a:t> Quang cũng vỗ tay. </a:t>
            </a:r>
            <a:r>
              <a:rPr lang="en-US" sz="1800" b="1">
                <a:solidFill>
                  <a:srgbClr val="00B050"/>
                </a:solidFill>
                <a:latin typeface="Arial-SGK-TV" pitchFamily="2" charset="0"/>
                <a:cs typeface="Arial-SGK-TV" pitchFamily="2" charset="0"/>
              </a:rPr>
              <a:t>C</a:t>
            </a:r>
            <a:r>
              <a:rPr lang="vi-VN" sz="1800" b="1">
                <a:solidFill>
                  <a:srgbClr val="00B050"/>
                </a:solidFill>
                <a:latin typeface="Arial-SGK-TV" pitchFamily="2" charset="0"/>
                <a:cs typeface="Arial-SGK-TV" pitchFamily="2" charset="0"/>
              </a:rPr>
              <a:t>ả lớp tràn ngập tiếng vỗ tay.</a:t>
            </a:r>
            <a:endParaRPr lang="vi-VN" sz="1800" b="1" dirty="0">
              <a:solidFill>
                <a:srgbClr val="00B050"/>
              </a:solidFill>
              <a:latin typeface="Arial-SGK-TV" pitchFamily="2" charset="0"/>
              <a:cs typeface="Arial-SGK-TV" pitchFamily="2" charset="0"/>
            </a:endParaRPr>
          </a:p>
        </p:txBody>
      </p:sp>
      <p:sp>
        <p:nvSpPr>
          <p:cNvPr id="13" name="Oval 12">
            <a:extLst>
              <a:ext uri="{FF2B5EF4-FFF2-40B4-BE49-F238E27FC236}">
                <a16:creationId xmlns:a16="http://schemas.microsoft.com/office/drawing/2014/main" id="{686BAFC4-2D19-4BE8-9DA1-61D9DE78DBD7}"/>
              </a:ext>
            </a:extLst>
          </p:cNvPr>
          <p:cNvSpPr/>
          <p:nvPr/>
        </p:nvSpPr>
        <p:spPr>
          <a:xfrm>
            <a:off x="174705" y="498273"/>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prstClr val="white"/>
                </a:solidFill>
                <a:effectLst/>
                <a:uLnTx/>
                <a:uFillTx/>
                <a:latin typeface="Arial" panose="020B0604020202020204" pitchFamily="34" charset="0"/>
                <a:ea typeface="+mn-ea"/>
                <a:cs typeface="+mn-cs"/>
                <a:sym typeface="Arial"/>
              </a:rPr>
              <a:t>1</a:t>
            </a:r>
            <a:endParaRPr kumimoji="0" lang="en-US" sz="2000" b="1"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4" name="Oval 13">
            <a:extLst>
              <a:ext uri="{FF2B5EF4-FFF2-40B4-BE49-F238E27FC236}">
                <a16:creationId xmlns:a16="http://schemas.microsoft.com/office/drawing/2014/main" id="{6A2E157E-11C8-46DF-A950-20471E8F31FA}"/>
              </a:ext>
            </a:extLst>
          </p:cNvPr>
          <p:cNvSpPr/>
          <p:nvPr/>
        </p:nvSpPr>
        <p:spPr>
          <a:xfrm>
            <a:off x="126733" y="1067233"/>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prstClr val="white"/>
                </a:solidFill>
                <a:effectLst/>
                <a:uLnTx/>
                <a:uFillTx/>
                <a:latin typeface="Arial" panose="020B0604020202020204" pitchFamily="34" charset="0"/>
                <a:ea typeface="+mn-ea"/>
                <a:cs typeface="+mn-cs"/>
                <a:sym typeface="Arial"/>
              </a:rPr>
              <a:t>2</a:t>
            </a:r>
            <a:endParaRPr kumimoji="0" lang="en-US" sz="2000" b="1"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Oval 14">
            <a:extLst>
              <a:ext uri="{FF2B5EF4-FFF2-40B4-BE49-F238E27FC236}">
                <a16:creationId xmlns:a16="http://schemas.microsoft.com/office/drawing/2014/main" id="{0FBB2EFC-14A8-41D9-A3C5-4BAEC384A4E9}"/>
              </a:ext>
            </a:extLst>
          </p:cNvPr>
          <p:cNvSpPr/>
          <p:nvPr/>
        </p:nvSpPr>
        <p:spPr>
          <a:xfrm>
            <a:off x="95016" y="3226724"/>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prstClr val="white"/>
                </a:solidFill>
                <a:effectLst/>
                <a:uLnTx/>
                <a:uFillTx/>
                <a:latin typeface="Arial" panose="020B0604020202020204" pitchFamily="34" charset="0"/>
                <a:ea typeface="+mn-ea"/>
                <a:cs typeface="+mn-cs"/>
                <a:sym typeface="Arial"/>
              </a:rPr>
              <a:t>3</a:t>
            </a:r>
            <a:endParaRPr kumimoji="0" lang="en-US" sz="2000" b="1" i="0" u="none" strike="noStrike" kern="0" cap="none" spc="0" normalizeH="0" baseline="0" noProof="0" dirty="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02988851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0" y="29518"/>
            <a:ext cx="2634867" cy="369332"/>
            <a:chOff x="2470108" y="1864944"/>
            <a:chExt cx="2704644" cy="1192503"/>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52009" cy="119250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 TOÀN</a:t>
              </a:r>
              <a:r>
                <a:rPr kumimoji="0" lang="en-US" altLang="zh-CN" sz="1800" b="1" i="0" u="none" strike="noStrike" kern="1200" cap="none" spc="0" normalizeH="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 BÀI</a:t>
              </a:r>
              <a:r>
                <a:rPr kumimoji="0" lang="en-US" altLang="zh-CN" sz="1800" b="1"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 </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7342"/>
            <a:ext cx="16482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459110"/>
            <a:ext cx="850981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sym typeface="Arial"/>
              </a:rPr>
              <a:t>Thầy giáo nói: “Chúng ta cần học cách giao tiếp tự tin. Vì thế hôm nay chúng ta sẽ tập nói trước lớp về bất cứ điều gì mình thích.”.</a:t>
            </a:r>
          </a:p>
          <a:p>
            <a:pPr lvl="0" algn="just">
              <a:buClrTx/>
            </a:pP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Quang được mời lên nói đầu tiên. Cậu lúng túng, đỏ mặt. Quang cảm thấy nói với bạn bên cạnh thì dễ, nhưng nói trước cả lớp thì sao mà khó thế. Thầy bảo: “</a:t>
            </a:r>
            <a:r>
              <a:rPr lang="en-US" sz="1800" b="1">
                <a:solidFill>
                  <a:srgbClr val="002060"/>
                </a:solidFill>
                <a:latin typeface="Arial-SGK-TV" pitchFamily="2" charset="0"/>
                <a:cs typeface="Arial-SGK-TV" pitchFamily="2" charset="0"/>
              </a:rPr>
              <a:t>S</a:t>
            </a:r>
            <a:r>
              <a:rPr lang="vi-VN" sz="1800" b="1">
                <a:solidFill>
                  <a:srgbClr val="002060"/>
                </a:solidFill>
                <a:latin typeface="Arial-SGK-TV" pitchFamily="2" charset="0"/>
                <a:cs typeface="Arial-SGK-TV" pitchFamily="2" charset="0"/>
              </a:rPr>
              <a:t>áng nay ngủ dậy, em đã làm gì?</a:t>
            </a: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Em cố nhớ xem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Quang ngập ngừng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vừa nói vừa gãi đầu</a:t>
            </a:r>
            <a:r>
              <a:rPr lang="en-US" sz="1800" b="1">
                <a:solidFill>
                  <a:srgbClr val="002060"/>
                </a:solidFill>
                <a:latin typeface="Arial-SGK-TV" pitchFamily="2" charset="0"/>
                <a:cs typeface="Arial-SGK-TV" pitchFamily="2" charset="0"/>
              </a:rPr>
              <a:t>: “ E</a:t>
            </a:r>
            <a:r>
              <a:rPr lang="vi-VN" sz="1800" b="1">
                <a:solidFill>
                  <a:srgbClr val="002060"/>
                </a:solidFill>
                <a:latin typeface="Arial-SGK-TV" pitchFamily="2" charset="0"/>
                <a:cs typeface="Arial-SGK-TV" pitchFamily="2" charset="0"/>
              </a:rPr>
              <a:t>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Thầy giáo nhắc: “ Rồi gì nữa?</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Quang lại gã</a:t>
            </a:r>
            <a:r>
              <a:rPr lang="en-US" sz="1800" b="1">
                <a:solidFill>
                  <a:srgbClr val="002060"/>
                </a:solidFill>
                <a:latin typeface="Arial-SGK-TV" pitchFamily="2" charset="0"/>
                <a:cs typeface="Arial-SGK-TV" pitchFamily="2" charset="0"/>
              </a:rPr>
              <a:t>i</a:t>
            </a:r>
            <a:r>
              <a:rPr lang="vi-VN" sz="1800" b="1">
                <a:solidFill>
                  <a:srgbClr val="002060"/>
                </a:solidFill>
                <a:latin typeface="Arial-SGK-TV" pitchFamily="2" charset="0"/>
                <a:cs typeface="Arial-SGK-TV" pitchFamily="2" charset="0"/>
              </a:rPr>
              <a:t> đầu: “ À… ờ… Em ngủ dậy.”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Và cậu nói tiếp: “ Rồi… ờ…”</a:t>
            </a:r>
          </a:p>
          <a:p>
            <a:pPr lvl="0" algn="just">
              <a:buClrTx/>
              <a:defRPr/>
            </a:pPr>
            <a:r>
              <a:rPr lang="vi-VN" sz="1800" b="1">
                <a:solidFill>
                  <a:srgbClr val="002060"/>
                </a:solidFill>
                <a:latin typeface="Arial-SGK-TV" pitchFamily="2" charset="0"/>
                <a:cs typeface="Arial-SGK-TV" pitchFamily="2" charset="0"/>
              </a:rPr>
              <a:t>    Thầy giáo mỉm cười, kiên nhẫn nghe Quang nói. Thầy bảo: “Thế là được rồi đấy!”</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Nhưng Quang chưa chịu về chỗ</a:t>
            </a:r>
            <a:r>
              <a:rPr lang="en-US" sz="1800" b="1">
                <a:solidFill>
                  <a:srgbClr val="002060"/>
                </a:solidFill>
                <a:latin typeface="Arial-SGK-TV" pitchFamily="2" charset="0"/>
                <a:cs typeface="Arial-SGK-TV" pitchFamily="2" charset="0"/>
              </a:rPr>
              <a:t>. B</a:t>
            </a:r>
            <a:r>
              <a:rPr lang="vi-VN" sz="1800" b="1">
                <a:solidFill>
                  <a:srgbClr val="002060"/>
                </a:solidFill>
                <a:latin typeface="Arial-SGK-TV" pitchFamily="2" charset="0"/>
                <a:cs typeface="Arial-SGK-TV" pitchFamily="2" charset="0"/>
              </a:rPr>
              <a:t>ỗng cậu nói to: “ Rồi sau đó… ờ… à…”. Quang thở mạnh một hơi rồi nói tiếp: “ Mẹ… ờ… bảo: Con đánh răng đi</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T</a:t>
            </a:r>
            <a:r>
              <a:rPr lang="vi-VN" sz="1800" b="1">
                <a:solidFill>
                  <a:srgbClr val="002060"/>
                </a:solidFill>
                <a:latin typeface="Arial-SGK-TV" pitchFamily="2" charset="0"/>
                <a:cs typeface="Arial-SGK-TV" pitchFamily="2" charset="0"/>
              </a:rPr>
              <a:t>hế là em đánh răng.”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Thầy giáo vỗ tay. Cả lớp vỗ tay theo. Cuối cùng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nói với giọng rất tự tin: “ Sau đó, bố đưa em đi học.”</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endParaRPr lang="en-US"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Thầy giáo vỗ tay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ác bạn vỗ tay theo</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cũng vỗ tay.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ả lớp tràn ngập tiếng vỗ tay.</a:t>
            </a:r>
            <a:endParaRPr lang="vi-VN" sz="1800" b="1" dirty="0">
              <a:solidFill>
                <a:srgbClr val="002060"/>
              </a:solidFill>
              <a:latin typeface="Arial-SGK-TV" pitchFamily="2" charset="0"/>
              <a:cs typeface="Arial-SGK-TV" pitchFamily="2" charset="0"/>
            </a:endParaRPr>
          </a:p>
        </p:txBody>
      </p:sp>
    </p:spTree>
    <p:extLst>
      <p:ext uri="{BB962C8B-B14F-4D97-AF65-F5344CB8AC3E}">
        <p14:creationId xmlns:p14="http://schemas.microsoft.com/office/powerpoint/2010/main" val="282128226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itchFamily="34" charset="0"/>
                <a:cs typeface="Arial" pitchFamily="34" charset="0"/>
              </a:rPr>
              <a:t>Tiết 2</a:t>
            </a: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745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dirty="0" err="1">
                  <a:solidFill>
                    <a:srgbClr val="0418AC"/>
                  </a:solidFill>
                  <a:latin typeface="Arial-SGK-TV" pitchFamily="2" charset="0"/>
                  <a:cs typeface="Arial-SGK-TV" pitchFamily="2" charset="0"/>
                </a:rPr>
                <a:t>Trả</a:t>
              </a:r>
              <a:r>
                <a:rPr lang="en-US" sz="4000" b="1" dirty="0">
                  <a:solidFill>
                    <a:srgbClr val="0418AC"/>
                  </a:solidFill>
                  <a:latin typeface="Arial-SGK-TV" pitchFamily="2" charset="0"/>
                  <a:cs typeface="Arial-SGK-TV" pitchFamily="2" charset="0"/>
                </a:rPr>
                <a:t> </a:t>
              </a:r>
              <a:r>
                <a:rPr lang="en-US" sz="4000" b="1" dirty="0" err="1">
                  <a:solidFill>
                    <a:srgbClr val="0418AC"/>
                  </a:solidFill>
                  <a:latin typeface="Arial-SGK-TV" pitchFamily="2" charset="0"/>
                  <a:cs typeface="Arial-SGK-TV" pitchFamily="2" charset="0"/>
                </a:rPr>
                <a:t>lời</a:t>
              </a:r>
              <a:r>
                <a:rPr lang="en-US" sz="4000" b="1" dirty="0">
                  <a:solidFill>
                    <a:srgbClr val="0418AC"/>
                  </a:solidFill>
                  <a:latin typeface="Arial-SGK-TV" pitchFamily="2" charset="0"/>
                  <a:cs typeface="Arial-SGK-TV" pitchFamily="2" charset="0"/>
                </a:rPr>
                <a:t> </a:t>
              </a:r>
              <a:r>
                <a:rPr lang="en-US" sz="4000" b="1" dirty="0" err="1">
                  <a:solidFill>
                    <a:srgbClr val="0418AC"/>
                  </a:solidFill>
                  <a:latin typeface="Arial-SGK-TV" pitchFamily="2" charset="0"/>
                  <a:cs typeface="Arial-SGK-TV" pitchFamily="2" charset="0"/>
                </a:rPr>
                <a:t>câu</a:t>
              </a:r>
              <a:r>
                <a:rPr lang="en-US" sz="4000" b="1" dirty="0">
                  <a:solidFill>
                    <a:srgbClr val="0418AC"/>
                  </a:solidFill>
                  <a:latin typeface="Arial-SGK-TV" pitchFamily="2" charset="0"/>
                  <a:cs typeface="Arial-SGK-TV" pitchFamily="2" charset="0"/>
                </a:rPr>
                <a:t> </a:t>
              </a:r>
              <a:r>
                <a:rPr lang="en-US" sz="4000" b="1" dirty="0" err="1">
                  <a:solidFill>
                    <a:srgbClr val="0418AC"/>
                  </a:solidFill>
                  <a:latin typeface="Arial-SGK-TV" pitchFamily="2" charset="0"/>
                  <a:cs typeface="Arial-SGK-TV" pitchFamily="2" charset="0"/>
                </a:rPr>
                <a:t>hỏi</a:t>
              </a:r>
              <a:endParaRPr lang="en-US" sz="4000" b="1" dirty="0">
                <a:solidFill>
                  <a:srgbClr val="0418AC"/>
                </a:solidFill>
                <a:latin typeface="Arial-SGK-TV" pitchFamily="2" charset="0"/>
                <a:cs typeface="Arial-SGK-TV" pitchFamily="2" charset="0"/>
              </a:endParaRP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637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4"/>
          <a:stretch>
            <a:fillRect/>
          </a:stretch>
        </p:blipFill>
        <p:spPr>
          <a:xfrm>
            <a:off x="8215312" y="1"/>
            <a:ext cx="928688" cy="621506"/>
          </a:xfrm>
          <a:prstGeom prst="rect">
            <a:avLst/>
          </a:prstGeom>
        </p:spPr>
      </p:pic>
      <p:sp>
        <p:nvSpPr>
          <p:cNvPr id="15" name="TextBox 14">
            <a:extLst>
              <a:ext uri="{FF2B5EF4-FFF2-40B4-BE49-F238E27FC236}">
                <a16:creationId xmlns:a16="http://schemas.microsoft.com/office/drawing/2014/main" id="{A6A09D8C-C713-4124-AFCA-2EE98A1E81AF}"/>
              </a:ext>
            </a:extLst>
          </p:cNvPr>
          <p:cNvSpPr txBox="1"/>
          <p:nvPr/>
        </p:nvSpPr>
        <p:spPr>
          <a:xfrm>
            <a:off x="298017" y="1081836"/>
            <a:ext cx="7872589"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solidFill>
                  <a:srgbClr val="002060"/>
                </a:solidFill>
                <a:latin typeface="Arial-SGK-TV" pitchFamily="2" charset="0"/>
                <a:cs typeface="Arial-SGK-TV" pitchFamily="2" charset="0"/>
              </a:rPr>
              <a:t>Thầy giáo nói: “Chúng ta cần học cách giao tiếp tự tin. Vì thế hôm nay chúng ta sẽ tập nói trước lớp về bất cứ điều gì mình thích.”.</a:t>
            </a:r>
          </a:p>
        </p:txBody>
      </p:sp>
      <p:sp>
        <p:nvSpPr>
          <p:cNvPr id="16" name="TextBox 15">
            <a:extLst>
              <a:ext uri="{FF2B5EF4-FFF2-40B4-BE49-F238E27FC236}">
                <a16:creationId xmlns:a16="http://schemas.microsoft.com/office/drawing/2014/main" id="{48B215CF-CDB7-469A-BB27-6C62423902DF}"/>
              </a:ext>
            </a:extLst>
          </p:cNvPr>
          <p:cNvSpPr txBox="1"/>
          <p:nvPr/>
        </p:nvSpPr>
        <p:spPr>
          <a:xfrm>
            <a:off x="2512088" y="168458"/>
            <a:ext cx="2236510" cy="523220"/>
          </a:xfrm>
          <a:prstGeom prst="rect">
            <a:avLst/>
          </a:prstGeom>
          <a:noFill/>
        </p:spPr>
        <p:txBody>
          <a:bodyPr wrap="none" rtlCol="0">
            <a:spAutoFit/>
          </a:bodyPr>
          <a:lstStyle/>
          <a:p>
            <a:r>
              <a:rPr lang="en-US" sz="2800" b="1" dirty="0" err="1">
                <a:solidFill>
                  <a:srgbClr val="FF0000"/>
                </a:solidFill>
                <a:latin typeface="Arial-SGK-TV" pitchFamily="2" charset="0"/>
                <a:cs typeface="Arial-SGK-TV" pitchFamily="2" charset="0"/>
              </a:rPr>
              <a:t>Một</a:t>
            </a:r>
            <a:r>
              <a:rPr lang="en-US" sz="2800" b="1" dirty="0">
                <a:solidFill>
                  <a:srgbClr val="FF0000"/>
                </a:solidFill>
                <a:latin typeface="Arial-SGK-TV" pitchFamily="2" charset="0"/>
                <a:cs typeface="Arial-SGK-TV" pitchFamily="2" charset="0"/>
              </a:rPr>
              <a:t> </a:t>
            </a:r>
            <a:r>
              <a:rPr lang="en-US" sz="2800" b="1" dirty="0" err="1">
                <a:solidFill>
                  <a:srgbClr val="FF0000"/>
                </a:solidFill>
                <a:latin typeface="Arial-SGK-TV" pitchFamily="2" charset="0"/>
                <a:cs typeface="Arial-SGK-TV" pitchFamily="2" charset="0"/>
              </a:rPr>
              <a:t>giờ</a:t>
            </a:r>
            <a:r>
              <a:rPr lang="en-US" sz="2800" b="1" dirty="0">
                <a:solidFill>
                  <a:srgbClr val="FF0000"/>
                </a:solidFill>
                <a:latin typeface="Arial-SGK-TV" pitchFamily="2" charset="0"/>
                <a:cs typeface="Arial-SGK-TV" pitchFamily="2" charset="0"/>
              </a:rPr>
              <a:t> </a:t>
            </a:r>
            <a:r>
              <a:rPr lang="en-US" sz="2800" b="1" dirty="0" err="1">
                <a:solidFill>
                  <a:srgbClr val="FF0000"/>
                </a:solidFill>
                <a:latin typeface="Arial-SGK-TV" pitchFamily="2" charset="0"/>
                <a:cs typeface="Arial-SGK-TV" pitchFamily="2" charset="0"/>
              </a:rPr>
              <a:t>học</a:t>
            </a:r>
            <a:endParaRPr lang="en-US" sz="2800" b="1" dirty="0">
              <a:solidFill>
                <a:srgbClr val="FF0000"/>
              </a:solidFill>
              <a:latin typeface="Arial-SGK-TV" pitchFamily="2" charset="0"/>
              <a:cs typeface="Arial-SGK-TV" pitchFamily="2" charset="0"/>
            </a:endParaRPr>
          </a:p>
        </p:txBody>
      </p:sp>
      <p:sp>
        <p:nvSpPr>
          <p:cNvPr id="18" name="TextBox 17">
            <a:extLst>
              <a:ext uri="{FF2B5EF4-FFF2-40B4-BE49-F238E27FC236}">
                <a16:creationId xmlns:a16="http://schemas.microsoft.com/office/drawing/2014/main" id="{E3FB1C7F-7B88-4217-96E9-FAF38A03C500}"/>
              </a:ext>
            </a:extLst>
          </p:cNvPr>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19" name="Group 18">
            <a:extLst>
              <a:ext uri="{FF2B5EF4-FFF2-40B4-BE49-F238E27FC236}">
                <a16:creationId xmlns:a16="http://schemas.microsoft.com/office/drawing/2014/main" id="{46949FE0-56B2-4226-9A14-C62A3C33849E}"/>
              </a:ext>
            </a:extLst>
          </p:cNvPr>
          <p:cNvGrpSpPr/>
          <p:nvPr/>
        </p:nvGrpSpPr>
        <p:grpSpPr>
          <a:xfrm>
            <a:off x="43413" y="135602"/>
            <a:ext cx="826089" cy="809063"/>
            <a:chOff x="2210284" y="3447251"/>
            <a:chExt cx="826089" cy="809063"/>
          </a:xfrm>
        </p:grpSpPr>
        <p:sp>
          <p:nvSpPr>
            <p:cNvPr id="20" name="Oval 19">
              <a:extLst>
                <a:ext uri="{FF2B5EF4-FFF2-40B4-BE49-F238E27FC236}">
                  <a16:creationId xmlns:a16="http://schemas.microsoft.com/office/drawing/2014/main" id="{AF4B44DA-F007-4C40-839A-BD81594F3079}"/>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9450CB34-4300-4EF3-AB4D-85EFC95032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B3E4AE94-2D55-451F-A1F7-3AC30BB3F51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Rectangle 22">
            <a:extLst>
              <a:ext uri="{FF2B5EF4-FFF2-40B4-BE49-F238E27FC236}">
                <a16:creationId xmlns:a16="http://schemas.microsoft.com/office/drawing/2014/main" id="{68F03E33-C64F-471C-BDC4-EFDFE5D34B55}"/>
              </a:ext>
            </a:extLst>
          </p:cNvPr>
          <p:cNvSpPr/>
          <p:nvPr/>
        </p:nvSpPr>
        <p:spPr>
          <a:xfrm>
            <a:off x="99882" y="2629028"/>
            <a:ext cx="8092847"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3">
            <a:extLst>
              <a:ext uri="{FF2B5EF4-FFF2-40B4-BE49-F238E27FC236}">
                <a16:creationId xmlns:a16="http://schemas.microsoft.com/office/drawing/2014/main" id="{C6CD85C3-4318-4312-8809-54FC695400E0}"/>
              </a:ext>
            </a:extLst>
          </p:cNvPr>
          <p:cNvSpPr/>
          <p:nvPr/>
        </p:nvSpPr>
        <p:spPr>
          <a:xfrm>
            <a:off x="360682" y="2966909"/>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7C1460B-3ED7-4207-AD97-5D657754C5ED}"/>
              </a:ext>
            </a:extLst>
          </p:cNvPr>
          <p:cNvSpPr txBox="1"/>
          <p:nvPr/>
        </p:nvSpPr>
        <p:spPr>
          <a:xfrm>
            <a:off x="766264" y="3180779"/>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a:solidFill>
                  <a:schemeClr val="bg1"/>
                </a:solidFill>
              </a:rPr>
              <a:t> </a:t>
            </a:r>
          </a:p>
        </p:txBody>
      </p:sp>
      <p:sp>
        <p:nvSpPr>
          <p:cNvPr id="28" name="Rectangle 27">
            <a:extLst>
              <a:ext uri="{FF2B5EF4-FFF2-40B4-BE49-F238E27FC236}">
                <a16:creationId xmlns:a16="http://schemas.microsoft.com/office/drawing/2014/main" id="{38E74B39-A41D-44D6-BA70-C30B60C67316}"/>
              </a:ext>
            </a:extLst>
          </p:cNvPr>
          <p:cNvSpPr/>
          <p:nvPr/>
        </p:nvSpPr>
        <p:spPr>
          <a:xfrm>
            <a:off x="305383" y="2826835"/>
            <a:ext cx="7724435" cy="1138773"/>
          </a:xfrm>
          <a:prstGeom prst="rect">
            <a:avLst/>
          </a:prstGeom>
          <a:solidFill>
            <a:srgbClr val="0418AC"/>
          </a:solidFill>
        </p:spPr>
        <p:txBody>
          <a:bodyPr wrap="square">
            <a:spAutoFit/>
          </a:bodyPr>
          <a:lstStyle/>
          <a:p>
            <a:r>
              <a:rPr lang="vi-VN" sz="2000" i="1" dirty="0"/>
              <a:t> </a:t>
            </a:r>
            <a:r>
              <a:rPr lang="vi-VN" sz="2200" b="1" i="1" dirty="0">
                <a:solidFill>
                  <a:schemeClr val="bg1"/>
                </a:solidFill>
                <a:latin typeface="Arial-SGK-TV" pitchFamily="2" charset="0"/>
                <a:cs typeface="Arial-SGK-TV" pitchFamily="2" charset="0"/>
              </a:rPr>
              <a:t>Thầy giáo yêu cầu cả lớp tập nói trước lớp về bất cứ điều gì mình thích. </a:t>
            </a:r>
            <a:endParaRPr lang="vi-VN" sz="2200" b="1" dirty="0">
              <a:solidFill>
                <a:schemeClr val="bg1"/>
              </a:solidFill>
              <a:latin typeface="Arial-SGK-TV" pitchFamily="2" charset="0"/>
              <a:cs typeface="Arial-SGK-TV" pitchFamily="2" charset="0"/>
            </a:endParaRPr>
          </a:p>
          <a:p>
            <a:r>
              <a:rPr lang="vi-VN" sz="2400" dirty="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2858848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30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3000"/>
                                        <p:tgtEl>
                                          <p:spTgt spid="2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par>
                                <p:cTn id="11" presetID="2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30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3"/>
                                        </p:tgtEl>
                                      </p:cBhvr>
                                    </p:animEffect>
                                    <p:anim calcmode="lin" valueType="num">
                                      <p:cBhvr>
                                        <p:cTn id="18" dur="1000"/>
                                        <p:tgtEl>
                                          <p:spTgt spid="23"/>
                                        </p:tgtEl>
                                        <p:attrNameLst>
                                          <p:attrName>ppt_x</p:attrName>
                                        </p:attrNameLst>
                                      </p:cBhvr>
                                      <p:tavLst>
                                        <p:tav tm="0">
                                          <p:val>
                                            <p:strVal val="ppt_x"/>
                                          </p:val>
                                        </p:tav>
                                        <p:tav tm="100000">
                                          <p:val>
                                            <p:strVal val="ppt_x"/>
                                          </p:val>
                                        </p:tav>
                                      </p:tavLst>
                                    </p:anim>
                                    <p:anim calcmode="lin" valueType="num">
                                      <p:cBhvr>
                                        <p:cTn id="19" dur="1000"/>
                                        <p:tgtEl>
                                          <p:spTgt spid="23"/>
                                        </p:tgtEl>
                                        <p:attrNameLst>
                                          <p:attrName>ppt_y</p:attrName>
                                        </p:attrNameLst>
                                      </p:cBhvr>
                                      <p:tavLst>
                                        <p:tav tm="0">
                                          <p:val>
                                            <p:strVal val="ppt_y"/>
                                          </p:val>
                                        </p:tav>
                                        <p:tav tm="100000">
                                          <p:val>
                                            <p:strVal val="ppt_y+.1"/>
                                          </p:val>
                                        </p:tav>
                                      </p:tavLst>
                                    </p:anim>
                                    <p:set>
                                      <p:cBhvr>
                                        <p:cTn id="20" dur="1" fill="hold">
                                          <p:stCondLst>
                                            <p:cond delay="999"/>
                                          </p:stCondLst>
                                        </p:cTn>
                                        <p:tgtEl>
                                          <p:spTgt spid="23"/>
                                        </p:tgtEl>
                                        <p:attrNameLst>
                                          <p:attrName>style.visibility</p:attrName>
                                        </p:attrNameLst>
                                      </p:cBhvr>
                                      <p:to>
                                        <p:strVal val="hidden"/>
                                      </p:to>
                                    </p:set>
                                  </p:childTnLst>
                                </p:cTn>
                              </p:par>
                              <p:par>
                                <p:cTn id="21" presetID="42" presetClass="exit" presetSubtype="0" fill="hold" grpId="1" nodeType="withEffect">
                                  <p:stCondLst>
                                    <p:cond delay="0"/>
                                  </p:stCondLst>
                                  <p:childTnLst>
                                    <p:animEffect transition="out" filter="fade">
                                      <p:cBhvr>
                                        <p:cTn id="22" dur="1000"/>
                                        <p:tgtEl>
                                          <p:spTgt spid="24"/>
                                        </p:tgtEl>
                                      </p:cBhvr>
                                    </p:animEffect>
                                    <p:anim calcmode="lin" valueType="num">
                                      <p:cBhvr>
                                        <p:cTn id="23" dur="1000"/>
                                        <p:tgtEl>
                                          <p:spTgt spid="24"/>
                                        </p:tgtEl>
                                        <p:attrNameLst>
                                          <p:attrName>ppt_x</p:attrName>
                                        </p:attrNameLst>
                                      </p:cBhvr>
                                      <p:tavLst>
                                        <p:tav tm="0">
                                          <p:val>
                                            <p:strVal val="ppt_x"/>
                                          </p:val>
                                        </p:tav>
                                        <p:tav tm="100000">
                                          <p:val>
                                            <p:strVal val="ppt_x"/>
                                          </p:val>
                                        </p:tav>
                                      </p:tavLst>
                                    </p:anim>
                                    <p:anim calcmode="lin" valueType="num">
                                      <p:cBhvr>
                                        <p:cTn id="24" dur="1000"/>
                                        <p:tgtEl>
                                          <p:spTgt spid="24"/>
                                        </p:tgtEl>
                                        <p:attrNameLst>
                                          <p:attrName>ppt_y</p:attrName>
                                        </p:attrNameLst>
                                      </p:cBhvr>
                                      <p:tavLst>
                                        <p:tav tm="0">
                                          <p:val>
                                            <p:strVal val="ppt_y"/>
                                          </p:val>
                                        </p:tav>
                                        <p:tav tm="100000">
                                          <p:val>
                                            <p:strVal val="ppt_y+.1"/>
                                          </p:val>
                                        </p:tav>
                                      </p:tavLst>
                                    </p:anim>
                                    <p:set>
                                      <p:cBhvr>
                                        <p:cTn id="25" dur="1" fill="hold">
                                          <p:stCondLst>
                                            <p:cond delay="999"/>
                                          </p:stCondLst>
                                        </p:cTn>
                                        <p:tgtEl>
                                          <p:spTgt spid="24"/>
                                        </p:tgtEl>
                                        <p:attrNameLst>
                                          <p:attrName>style.visibility</p:attrName>
                                        </p:attrNameLst>
                                      </p:cBhvr>
                                      <p:to>
                                        <p:strVal val="hidden"/>
                                      </p:to>
                                    </p:set>
                                  </p:childTnLst>
                                </p:cTn>
                              </p:par>
                              <p:par>
                                <p:cTn id="26" presetID="42" presetClass="exit" presetSubtype="0" fill="hold" grpId="1" nodeType="withEffect">
                                  <p:stCondLst>
                                    <p:cond delay="0"/>
                                  </p:stCondLst>
                                  <p:childTnLst>
                                    <p:animEffect transition="out" filter="fade">
                                      <p:cBhvr>
                                        <p:cTn id="27" dur="1000"/>
                                        <p:tgtEl>
                                          <p:spTgt spid="25"/>
                                        </p:tgtEl>
                                      </p:cBhvr>
                                    </p:animEffect>
                                    <p:anim calcmode="lin" valueType="num">
                                      <p:cBhvr>
                                        <p:cTn id="28" dur="1000"/>
                                        <p:tgtEl>
                                          <p:spTgt spid="25"/>
                                        </p:tgtEl>
                                        <p:attrNameLst>
                                          <p:attrName>ppt_x</p:attrName>
                                        </p:attrNameLst>
                                      </p:cBhvr>
                                      <p:tavLst>
                                        <p:tav tm="0">
                                          <p:val>
                                            <p:strVal val="ppt_x"/>
                                          </p:val>
                                        </p:tav>
                                        <p:tav tm="100000">
                                          <p:val>
                                            <p:strVal val="ppt_x"/>
                                          </p:val>
                                        </p:tav>
                                      </p:tavLst>
                                    </p:anim>
                                    <p:anim calcmode="lin" valueType="num">
                                      <p:cBhvr>
                                        <p:cTn id="29" dur="1000"/>
                                        <p:tgtEl>
                                          <p:spTgt spid="25"/>
                                        </p:tgtEl>
                                        <p:attrNameLst>
                                          <p:attrName>ppt_y</p:attrName>
                                        </p:attrNameLst>
                                      </p:cBhvr>
                                      <p:tavLst>
                                        <p:tav tm="0">
                                          <p:val>
                                            <p:strVal val="ppt_y"/>
                                          </p:val>
                                        </p:tav>
                                        <p:tav tm="100000">
                                          <p:val>
                                            <p:strVal val="ppt_y+.1"/>
                                          </p:val>
                                        </p:tav>
                                      </p:tavLst>
                                    </p:anim>
                                    <p:set>
                                      <p:cBhvr>
                                        <p:cTn id="30" dur="1" fill="hold">
                                          <p:stCondLst>
                                            <p:cond delay="999"/>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p:bldP spid="25" grpId="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0"/>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7342"/>
            <a:ext cx="16482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76982" y="436988"/>
            <a:ext cx="850981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sym typeface="Arial"/>
              </a:rPr>
              <a:t>Thầy giáo nói: “Chúng ta cần học cách giao tiếp tự tin. Vì thế hôm nay chúng ta sẽ tập nói trước lớp về bất cứ điều gì mình thích.”.</a:t>
            </a:r>
          </a:p>
          <a:p>
            <a:pPr lvl="0" algn="just">
              <a:buClrTx/>
            </a:pP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Quang được mời lên nói đầu tiên. Cậu lúng túng, đỏ mặt. Quang cảm thấy nói với bạn bên cạnh thì dễ, nhưng nói trước cả lớp thì sao mà khó thế. Thầy bảo: “</a:t>
            </a:r>
            <a:r>
              <a:rPr lang="en-US" sz="1800" b="1">
                <a:solidFill>
                  <a:srgbClr val="002060"/>
                </a:solidFill>
                <a:latin typeface="Arial-SGK-TV" pitchFamily="2" charset="0"/>
                <a:cs typeface="Arial-SGK-TV" pitchFamily="2" charset="0"/>
              </a:rPr>
              <a:t>S</a:t>
            </a:r>
            <a:r>
              <a:rPr lang="vi-VN" sz="1800" b="1">
                <a:solidFill>
                  <a:srgbClr val="002060"/>
                </a:solidFill>
                <a:latin typeface="Arial-SGK-TV" pitchFamily="2" charset="0"/>
                <a:cs typeface="Arial-SGK-TV" pitchFamily="2" charset="0"/>
              </a:rPr>
              <a:t>áng nay ngủ dậy, em đã làm gì?</a:t>
            </a: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Em cố nhớ xem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Quang ngập ngừng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vừa nói vừa gãi đầu</a:t>
            </a:r>
            <a:r>
              <a:rPr lang="en-US" sz="1800" b="1">
                <a:solidFill>
                  <a:srgbClr val="002060"/>
                </a:solidFill>
                <a:latin typeface="Arial-SGK-TV" pitchFamily="2" charset="0"/>
                <a:cs typeface="Arial-SGK-TV" pitchFamily="2" charset="0"/>
              </a:rPr>
              <a:t>: “ E</a:t>
            </a:r>
            <a:r>
              <a:rPr lang="vi-VN" sz="1800" b="1">
                <a:solidFill>
                  <a:srgbClr val="002060"/>
                </a:solidFill>
                <a:latin typeface="Arial-SGK-TV" pitchFamily="2" charset="0"/>
                <a:cs typeface="Arial-SGK-TV" pitchFamily="2" charset="0"/>
              </a:rPr>
              <a:t>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Thầy giáo nhắc: “ Rồi gì nữa?</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Quang lại gã</a:t>
            </a:r>
            <a:r>
              <a:rPr lang="en-US" sz="1800" b="1">
                <a:solidFill>
                  <a:srgbClr val="002060"/>
                </a:solidFill>
                <a:latin typeface="Arial-SGK-TV" pitchFamily="2" charset="0"/>
                <a:cs typeface="Arial-SGK-TV" pitchFamily="2" charset="0"/>
              </a:rPr>
              <a:t>i</a:t>
            </a:r>
            <a:r>
              <a:rPr lang="vi-VN" sz="1800" b="1">
                <a:solidFill>
                  <a:srgbClr val="002060"/>
                </a:solidFill>
                <a:latin typeface="Arial-SGK-TV" pitchFamily="2" charset="0"/>
                <a:cs typeface="Arial-SGK-TV" pitchFamily="2" charset="0"/>
              </a:rPr>
              <a:t> đầu: “ À… ờ… Em ngủ dậy.”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Và cậu nói tiếp: “ Rồi… ờ…”</a:t>
            </a:r>
          </a:p>
          <a:p>
            <a:pPr lvl="0" algn="just">
              <a:buClrTx/>
              <a:defRPr/>
            </a:pPr>
            <a:r>
              <a:rPr lang="vi-VN" sz="1800" b="1">
                <a:solidFill>
                  <a:srgbClr val="002060"/>
                </a:solidFill>
                <a:latin typeface="Arial-SGK-TV" pitchFamily="2" charset="0"/>
                <a:cs typeface="Arial-SGK-TV" pitchFamily="2" charset="0"/>
              </a:rPr>
              <a:t>    Thầy giáo mỉm cười, kiên nhẫn nghe Quang nói. Thầy bảo: “Thế là được rồi đấy!”</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Nhưng Quang chưa chịu về chỗ</a:t>
            </a:r>
            <a:r>
              <a:rPr lang="en-US" sz="1800" b="1">
                <a:solidFill>
                  <a:srgbClr val="002060"/>
                </a:solidFill>
                <a:latin typeface="Arial-SGK-TV" pitchFamily="2" charset="0"/>
                <a:cs typeface="Arial-SGK-TV" pitchFamily="2" charset="0"/>
              </a:rPr>
              <a:t>. B</a:t>
            </a:r>
            <a:r>
              <a:rPr lang="vi-VN" sz="1800" b="1">
                <a:solidFill>
                  <a:srgbClr val="002060"/>
                </a:solidFill>
                <a:latin typeface="Arial-SGK-TV" pitchFamily="2" charset="0"/>
                <a:cs typeface="Arial-SGK-TV" pitchFamily="2" charset="0"/>
              </a:rPr>
              <a:t>ỗng cậu nói to: “ Rồi sau đó… ờ… à…”. Quang thở mạnh một hơi rồi nói tiếp: “ Mẹ… ờ… bảo: Con đánh răng đi</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T</a:t>
            </a:r>
            <a:r>
              <a:rPr lang="vi-VN" sz="1800" b="1">
                <a:solidFill>
                  <a:srgbClr val="002060"/>
                </a:solidFill>
                <a:latin typeface="Arial-SGK-TV" pitchFamily="2" charset="0"/>
                <a:cs typeface="Arial-SGK-TV" pitchFamily="2" charset="0"/>
              </a:rPr>
              <a:t>hế là em đánh răng.”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Thầy giáo vỗ tay. Cả lớp vỗ tay theo. Cuối cùng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nói với giọng rất tự tin: “ Sau đó, bố đưa em đi học.”</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endParaRPr lang="en-US"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Thầy giáo vỗ tay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ác bạn vỗ tay theo</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cũng vỗ tay.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ả lớp tràn ngập tiếng vỗ tay.</a:t>
            </a:r>
            <a:endParaRPr lang="vi-VN" sz="1800" b="1" dirty="0">
              <a:solidFill>
                <a:srgbClr val="002060"/>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18925C54-48C7-42F5-9A4E-499C9C595F5B}"/>
              </a:ext>
            </a:extLst>
          </p:cNvPr>
          <p:cNvSpPr txBox="1"/>
          <p:nvPr/>
        </p:nvSpPr>
        <p:spPr>
          <a:xfrm>
            <a:off x="6446293" y="58162"/>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2, 3</a:t>
            </a:r>
          </a:p>
        </p:txBody>
      </p:sp>
    </p:spTree>
    <p:extLst>
      <p:ext uri="{BB962C8B-B14F-4D97-AF65-F5344CB8AC3E}">
        <p14:creationId xmlns:p14="http://schemas.microsoft.com/office/powerpoint/2010/main" val="44799448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0337"/>
            <a:ext cx="9144000" cy="5132868"/>
            <a:chOff x="0" y="-138500"/>
            <a:chExt cx="9144000" cy="52713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all" spc="0" normalizeH="0" baseline="0" noProof="0">
                  <a:ln>
                    <a:solidFill>
                      <a:srgbClr val="FFFF00"/>
                    </a:solidFill>
                  </a:ln>
                  <a:solidFill>
                    <a:srgbClr val="F446B6"/>
                  </a:solidFill>
                  <a:effectLst>
                    <a:outerShdw blurRad="19685" dist="12700" dir="5400000" algn="tl" rotWithShape="0">
                      <a:srgbClr val="5B9BD5">
                        <a:satMod val="130000"/>
                        <a:alpha val="60000"/>
                      </a:srgbClr>
                    </a:outerShdw>
                    <a:reflection blurRad="10000" stA="55000" endPos="48000" dist="500" dir="5400000" sy="-100000" algn="bl" rotWithShape="0"/>
                  </a:effectLst>
                  <a:uLnTx/>
                  <a:uFillTx/>
                  <a:latin typeface="Arial"/>
                  <a:cs typeface="Arial"/>
                  <a:sym typeface="Arial"/>
                </a:rPr>
                <a:t>Quynh miss</a:t>
              </a:r>
            </a:p>
          </p:txBody>
        </p:sp>
      </p:gr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t="668"/>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759" y="436817"/>
            <a:ext cx="22509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Khởi</a:t>
            </a:r>
            <a:r>
              <a:rPr kumimoji="0" lang="en-US" sz="32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32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động</a:t>
            </a:r>
            <a:endParaRPr kumimoji="0" lang="en-US" sz="3200" b="1" i="0" u="none" strike="noStrike" kern="0" cap="none" spc="0" normalizeH="0" baseline="0" noProof="0" dirty="0">
              <a:ln>
                <a:noFill/>
              </a:ln>
              <a:solidFill>
                <a:srgbClr val="E80888"/>
              </a:solidFill>
              <a:effectLst/>
              <a:uLnTx/>
              <a:uFillTx/>
              <a:latin typeface="Arial-SGK-TV" pitchFamily="2" charset="0"/>
              <a:cs typeface="Arial-SGK-TV" pitchFamily="2" charset="0"/>
              <a:sym typeface="Arial"/>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2425" y="1659392"/>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8947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11A7FD1-1CE3-4789-A483-33304C351C5C}"/>
              </a:ext>
            </a:extLst>
          </p:cNvPr>
          <p:cNvGrpSpPr/>
          <p:nvPr/>
        </p:nvGrpSpPr>
        <p:grpSpPr>
          <a:xfrm>
            <a:off x="43413" y="135602"/>
            <a:ext cx="826089" cy="809063"/>
            <a:chOff x="2210284" y="3447251"/>
            <a:chExt cx="826089" cy="809063"/>
          </a:xfrm>
        </p:grpSpPr>
        <p:sp>
          <p:nvSpPr>
            <p:cNvPr id="5" name="Oval 4">
              <a:extLst>
                <a:ext uri="{FF2B5EF4-FFF2-40B4-BE49-F238E27FC236}">
                  <a16:creationId xmlns:a16="http://schemas.microsoft.com/office/drawing/2014/main" id="{FE410608-66F9-41C8-97A2-0A685320D39F}"/>
                </a:ext>
              </a:extLst>
            </p:cNvPr>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5B9BD5">
                  <a:satMod val="175000"/>
                  <a:alpha val="40000"/>
                </a:srgbClr>
              </a:glow>
              <a:innerShdw blurRad="63500" dist="50800" dir="27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2">
              <a:extLst>
                <a:ext uri="{FF2B5EF4-FFF2-40B4-BE49-F238E27FC236}">
                  <a16:creationId xmlns:a16="http://schemas.microsoft.com/office/drawing/2014/main" id="{5EE5E768-0CEE-4452-9C5C-9CDBF9637C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68B3AD07-D743-4CE7-BDDA-132708B79E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ounded Rectangle 16">
            <a:extLst>
              <a:ext uri="{FF2B5EF4-FFF2-40B4-BE49-F238E27FC236}">
                <a16:creationId xmlns:a16="http://schemas.microsoft.com/office/drawing/2014/main" id="{9063C7BB-5769-43D0-8A24-857471922FD0}"/>
              </a:ext>
            </a:extLst>
          </p:cNvPr>
          <p:cNvSpPr/>
          <p:nvPr/>
        </p:nvSpPr>
        <p:spPr>
          <a:xfrm>
            <a:off x="705321" y="2345909"/>
            <a:ext cx="7276854" cy="563443"/>
          </a:xfrm>
          <a:prstGeom prst="roundRect">
            <a:avLst/>
          </a:prstGeom>
          <a:solidFill>
            <a:srgbClr val="0418A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2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Câu 3.</a:t>
            </a:r>
            <a:r>
              <a:rPr kumimoji="0" lang="nl-NL" sz="2200" b="0"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 Theo em, điều gì khiến Quang trở nên tự tin?. </a:t>
            </a:r>
            <a:endParaRPr kumimoji="0" lang="vi-VN" sz="2200" b="0" i="0" u="none" strike="noStrike" kern="0" cap="none" spc="0" normalizeH="0" baseline="0" noProof="0" dirty="0">
              <a:ln>
                <a:noFill/>
              </a:ln>
              <a:solidFill>
                <a:prstClr val="white"/>
              </a:solidFill>
              <a:effectLst/>
              <a:uLnTx/>
              <a:uFillTx/>
              <a:latin typeface="Arial-SGK-TV" pitchFamily="2" charset="0"/>
              <a:ea typeface="+mn-ea"/>
              <a:cs typeface="Arial-SGK-TV" pitchFamily="2" charset="0"/>
            </a:endParaRPr>
          </a:p>
        </p:txBody>
      </p:sp>
      <p:sp>
        <p:nvSpPr>
          <p:cNvPr id="9" name="Rectangle 8">
            <a:extLst>
              <a:ext uri="{FF2B5EF4-FFF2-40B4-BE49-F238E27FC236}">
                <a16:creationId xmlns:a16="http://schemas.microsoft.com/office/drawing/2014/main" id="{CEE700D3-2875-40B0-AA09-F319F4C53E9D}"/>
              </a:ext>
            </a:extLst>
          </p:cNvPr>
          <p:cNvSpPr/>
          <p:nvPr/>
        </p:nvSpPr>
        <p:spPr>
          <a:xfrm>
            <a:off x="1000426" y="1522304"/>
            <a:ext cx="6183522" cy="769441"/>
          </a:xfrm>
          <a:prstGeom prst="rect">
            <a:avLst/>
          </a:prstGeom>
        </p:spPr>
        <p:txBody>
          <a:bodyPr wrap="square">
            <a:spAutoFit/>
          </a:bodyPr>
          <a:lstStyle/>
          <a:p>
            <a:r>
              <a:rPr lang="vi-VN" sz="2000" i="1" dirty="0">
                <a:solidFill>
                  <a:srgbClr val="C00000"/>
                </a:solidFill>
                <a:latin typeface="Arial-SGK-TV" pitchFamily="2" charset="0"/>
                <a:cs typeface="Arial-SGK-TV" pitchFamily="2" charset="0"/>
              </a:rPr>
              <a:t>Bạn cảm thấy nói với bạn bên cạnh thì dễ nhưng đứng trước cả lớp mà nói thì sao mà khó thế.</a:t>
            </a:r>
            <a:r>
              <a:rPr lang="vi-VN" sz="2400" i="1" dirty="0">
                <a:solidFill>
                  <a:srgbClr val="C00000"/>
                </a:solidFill>
                <a:latin typeface="Arial-SGK-TV" pitchFamily="2" charset="0"/>
                <a:cs typeface="Arial-SGK-TV" pitchFamily="2" charset="0"/>
              </a:rPr>
              <a:t> </a:t>
            </a:r>
            <a:endParaRPr lang="vi-VN" sz="2400" dirty="0">
              <a:solidFill>
                <a:srgbClr val="C00000"/>
              </a:solidFill>
              <a:latin typeface="Arial-SGK-TV" pitchFamily="2" charset="0"/>
              <a:cs typeface="Arial-SGK-TV" pitchFamily="2" charset="0"/>
            </a:endParaRPr>
          </a:p>
        </p:txBody>
      </p:sp>
      <p:sp>
        <p:nvSpPr>
          <p:cNvPr id="11" name="Rectangle 10">
            <a:extLst>
              <a:ext uri="{FF2B5EF4-FFF2-40B4-BE49-F238E27FC236}">
                <a16:creationId xmlns:a16="http://schemas.microsoft.com/office/drawing/2014/main" id="{5474F16E-3E47-4C3A-A45F-9033165F7F11}"/>
              </a:ext>
            </a:extLst>
          </p:cNvPr>
          <p:cNvSpPr/>
          <p:nvPr/>
        </p:nvSpPr>
        <p:spPr>
          <a:xfrm>
            <a:off x="1168951" y="327900"/>
            <a:ext cx="6329130" cy="400110"/>
          </a:xfrm>
          <a:prstGeom prst="rect">
            <a:avLst/>
          </a:prstGeom>
          <a:solidFill>
            <a:srgbClr val="0418AC"/>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ysClr val="windowText" lastClr="000000"/>
                </a:solidFill>
                <a:effectLst/>
                <a:uLnTx/>
                <a:uFillTx/>
              </a:rPr>
              <a:t> </a:t>
            </a:r>
            <a:r>
              <a:rPr kumimoji="0" lang="vi-VN" sz="2000" b="0" i="1" u="none" strike="noStrike" kern="0" cap="none" spc="0" normalizeH="0" baseline="0" noProof="0" dirty="0">
                <a:ln>
                  <a:noFill/>
                </a:ln>
                <a:solidFill>
                  <a:srgbClr val="FFFF00"/>
                </a:solidFill>
                <a:effectLst/>
                <a:uLnTx/>
                <a:uFillTx/>
                <a:latin typeface="Arial-SGK-TV" pitchFamily="2" charset="0"/>
                <a:cs typeface="Arial-SGK-TV" pitchFamily="2" charset="0"/>
              </a:rPr>
              <a:t>Ai là người được thầy giáo mời lên nói đầu tiên?. </a:t>
            </a:r>
          </a:p>
        </p:txBody>
      </p:sp>
      <p:sp>
        <p:nvSpPr>
          <p:cNvPr id="12" name="Rectangle 11">
            <a:extLst>
              <a:ext uri="{FF2B5EF4-FFF2-40B4-BE49-F238E27FC236}">
                <a16:creationId xmlns:a16="http://schemas.microsoft.com/office/drawing/2014/main" id="{F68CAB0C-7B31-4658-85B0-CA6DC13B2443}"/>
              </a:ext>
            </a:extLst>
          </p:cNvPr>
          <p:cNvSpPr/>
          <p:nvPr/>
        </p:nvSpPr>
        <p:spPr>
          <a:xfrm>
            <a:off x="1493281" y="923094"/>
            <a:ext cx="5197811" cy="400110"/>
          </a:xfrm>
          <a:prstGeom prst="rect">
            <a:avLst/>
          </a:prstGeom>
          <a:solidFill>
            <a:srgbClr val="0418AC"/>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0" i="1" u="none" strike="noStrike" kern="0" cap="none" spc="0" normalizeH="0" baseline="0" noProof="0" dirty="0">
                <a:ln>
                  <a:noFill/>
                </a:ln>
                <a:solidFill>
                  <a:srgbClr val="FFFF00"/>
                </a:solidFill>
                <a:effectLst/>
                <a:uLnTx/>
                <a:uFillTx/>
              </a:rPr>
              <a:t> </a:t>
            </a:r>
            <a:r>
              <a:rPr kumimoji="0" lang="vi-VN" sz="2000" b="1" i="0" u="none" strike="noStrike" kern="0" cap="none" spc="0" normalizeH="0" baseline="0" noProof="0" dirty="0">
                <a:ln>
                  <a:noFill/>
                </a:ln>
                <a:solidFill>
                  <a:prstClr val="white"/>
                </a:solidFill>
                <a:effectLst/>
                <a:uLnTx/>
                <a:uFillTx/>
                <a:latin typeface="Arial-SGK-TV" pitchFamily="2" charset="0"/>
                <a:cs typeface="Arial-SGK-TV" pitchFamily="2" charset="0"/>
              </a:rPr>
              <a:t>Câu 2</a:t>
            </a:r>
            <a:r>
              <a:rPr kumimoji="0" lang="vi-VN" sz="2000" b="0" i="0" u="none" strike="noStrike" kern="0" cap="none" spc="0" normalizeH="0" baseline="0" noProof="0" dirty="0">
                <a:ln>
                  <a:noFill/>
                </a:ln>
                <a:solidFill>
                  <a:prstClr val="white"/>
                </a:solidFill>
                <a:effectLst/>
                <a:uLnTx/>
                <a:uFillTx/>
                <a:latin typeface="Arial-SGK-TV" pitchFamily="2" charset="0"/>
                <a:cs typeface="Arial-SGK-TV" pitchFamily="2" charset="0"/>
              </a:rPr>
              <a:t>. Vì sao lúc đầu Quang lúng túng?</a:t>
            </a:r>
            <a:endParaRPr kumimoji="0" lang="vi-VN" sz="2000" b="0" i="1" u="none" strike="noStrike" kern="0" cap="none" spc="0" normalizeH="0" baseline="0" noProof="0" dirty="0">
              <a:ln>
                <a:noFill/>
              </a:ln>
              <a:solidFill>
                <a:srgbClr val="FFFF00"/>
              </a:solidFill>
              <a:effectLst/>
              <a:uLnTx/>
              <a:uFillTx/>
              <a:latin typeface="Arial-SGK-TV" pitchFamily="2" charset="0"/>
              <a:cs typeface="Arial-SGK-TV" pitchFamily="2" charset="0"/>
            </a:endParaRPr>
          </a:p>
        </p:txBody>
      </p:sp>
      <p:sp>
        <p:nvSpPr>
          <p:cNvPr id="13" name="Rectangle 12">
            <a:extLst>
              <a:ext uri="{FF2B5EF4-FFF2-40B4-BE49-F238E27FC236}">
                <a16:creationId xmlns:a16="http://schemas.microsoft.com/office/drawing/2014/main" id="{B7647CB6-4CA4-44CD-9A5B-238EC2F06A2A}"/>
              </a:ext>
            </a:extLst>
          </p:cNvPr>
          <p:cNvSpPr/>
          <p:nvPr/>
        </p:nvSpPr>
        <p:spPr>
          <a:xfrm>
            <a:off x="705320" y="2985103"/>
            <a:ext cx="6908307" cy="707886"/>
          </a:xfrm>
          <a:prstGeom prst="rect">
            <a:avLst/>
          </a:prstGeom>
        </p:spPr>
        <p:txBody>
          <a:bodyPr wrap="square">
            <a:spAutoFit/>
          </a:bodyPr>
          <a:lstStyle/>
          <a:p>
            <a:r>
              <a:rPr lang="en-US" sz="2000" i="1">
                <a:solidFill>
                  <a:srgbClr val="C00000"/>
                </a:solidFill>
                <a:latin typeface="Arial-SGK-TV" pitchFamily="2" charset="0"/>
                <a:cs typeface="Arial-SGK-TV" pitchFamily="2" charset="0"/>
              </a:rPr>
              <a:t>Thái độ kiên nhẫn của t</a:t>
            </a:r>
            <a:r>
              <a:rPr lang="vi-VN" sz="2000" i="1">
                <a:solidFill>
                  <a:srgbClr val="C00000"/>
                </a:solidFill>
                <a:latin typeface="Arial-SGK-TV" pitchFamily="2" charset="0"/>
                <a:cs typeface="Arial-SGK-TV" pitchFamily="2" charset="0"/>
              </a:rPr>
              <a:t>hầy </a:t>
            </a:r>
            <a:r>
              <a:rPr lang="vi-VN" sz="2000" i="1" dirty="0">
                <a:solidFill>
                  <a:srgbClr val="C00000"/>
                </a:solidFill>
                <a:latin typeface="Arial-SGK-TV" pitchFamily="2" charset="0"/>
                <a:cs typeface="Arial-SGK-TV" pitchFamily="2" charset="0"/>
              </a:rPr>
              <a:t>giáo và các bạn động viên, cổ vũ Quang; Quang rất cố gắng</a:t>
            </a:r>
            <a:r>
              <a:rPr lang="vi-VN" sz="2000" dirty="0">
                <a:solidFill>
                  <a:srgbClr val="C00000"/>
                </a:solidFill>
                <a:latin typeface="Arial-SGK-TV" pitchFamily="2" charset="0"/>
                <a:cs typeface="Arial-SGK-TV" pitchFamily="2" charset="0"/>
              </a:rPr>
              <a:t>. </a:t>
            </a:r>
          </a:p>
        </p:txBody>
      </p:sp>
      <p:pic>
        <p:nvPicPr>
          <p:cNvPr id="14" name="Picture 2">
            <a:extLst>
              <a:ext uri="{FF2B5EF4-FFF2-40B4-BE49-F238E27FC236}">
                <a16:creationId xmlns:a16="http://schemas.microsoft.com/office/drawing/2014/main" id="{DF1953B9-0111-4641-A500-BB8CDDC3AC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8413955" y="0"/>
            <a:ext cx="730045" cy="79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928CD357-0AC5-40DA-B9AB-D5C26C081CBB}"/>
              </a:ext>
            </a:extLst>
          </p:cNvPr>
          <p:cNvSpPr txBox="1"/>
          <p:nvPr/>
        </p:nvSpPr>
        <p:spPr>
          <a:xfrm>
            <a:off x="869502" y="3910486"/>
            <a:ext cx="7712851" cy="400110"/>
          </a:xfrm>
          <a:prstGeom prst="rect">
            <a:avLst/>
          </a:prstGeom>
          <a:noFill/>
        </p:spPr>
        <p:txBody>
          <a:bodyPr wrap="square" rtlCol="0">
            <a:spAutoFit/>
          </a:bodyPr>
          <a:lstStyle/>
          <a:p>
            <a:r>
              <a:rPr lang="vi-VN" sz="2000" b="1" i="1" dirty="0">
                <a:solidFill>
                  <a:srgbClr val="FF0000"/>
                </a:solidFill>
                <a:latin typeface="Arial-SGK-TV" pitchFamily="2" charset="0"/>
                <a:cs typeface="Arial-SGK-TV" pitchFamily="2" charset="0"/>
              </a:rPr>
              <a:t>kiên nhẫn</a:t>
            </a:r>
            <a:r>
              <a:rPr lang="vi-VN" sz="2000" b="1" i="1" dirty="0">
                <a:latin typeface="Arial-SGK-TV" pitchFamily="2" charset="0"/>
                <a:cs typeface="Arial-SGK-TV" pitchFamily="2" charset="0"/>
              </a:rPr>
              <a:t>: Tiếp tục làm việc đã định mà không nản lòng</a:t>
            </a:r>
            <a:r>
              <a:rPr lang="en-US" sz="2000" b="1" i="1" dirty="0">
                <a:latin typeface="Arial-SGK-TV" pitchFamily="2" charset="0"/>
                <a:cs typeface="Arial-SGK-TV" pitchFamily="2" charset="0"/>
              </a:rPr>
              <a:t>.</a:t>
            </a:r>
            <a:endParaRPr lang="en-US" sz="2000" b="1" dirty="0">
              <a:latin typeface="Arial-SGK-TV" pitchFamily="2" charset="0"/>
              <a:cs typeface="Arial-SGK-TV" pitchFamily="2" charset="0"/>
            </a:endParaRPr>
          </a:p>
        </p:txBody>
      </p:sp>
      <p:sp>
        <p:nvSpPr>
          <p:cNvPr id="2" name="TextBox 1"/>
          <p:cNvSpPr txBox="1"/>
          <p:nvPr/>
        </p:nvSpPr>
        <p:spPr>
          <a:xfrm>
            <a:off x="1678028" y="2983552"/>
            <a:ext cx="1484720" cy="400110"/>
          </a:xfrm>
          <a:prstGeom prst="rect">
            <a:avLst/>
          </a:prstGeom>
          <a:noFill/>
        </p:spPr>
        <p:txBody>
          <a:bodyPr wrap="square" rtlCol="0">
            <a:spAutoFit/>
          </a:bodyPr>
          <a:lstStyle/>
          <a:p>
            <a:r>
              <a:rPr lang="en-US" sz="2000" i="1">
                <a:solidFill>
                  <a:srgbClr val="0418AC"/>
                </a:solidFill>
                <a:latin typeface="Arial-SGK-TV" pitchFamily="2" charset="0"/>
                <a:cs typeface="Arial-SGK-TV" pitchFamily="2" charset="0"/>
              </a:rPr>
              <a:t>kiên nhẫn</a:t>
            </a:r>
            <a:endParaRPr lang="en-US" sz="2000">
              <a:solidFill>
                <a:srgbClr val="0418AC"/>
              </a:solidFill>
            </a:endParaRPr>
          </a:p>
        </p:txBody>
      </p:sp>
    </p:spTree>
    <p:extLst>
      <p:ext uri="{BB962C8B-B14F-4D97-AF65-F5344CB8AC3E}">
        <p14:creationId xmlns:p14="http://schemas.microsoft.com/office/powerpoint/2010/main" val="6091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6" presetClass="exit" presetSubtype="21" fill="hold" grpId="1" nodeType="withEffect">
                                  <p:stCondLst>
                                    <p:cond delay="0"/>
                                  </p:stCondLst>
                                  <p:childTnLst>
                                    <p:animEffect transition="out" filter="barn(inVertical)">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1" grpId="0" animBg="1"/>
      <p:bldP spid="11" grpId="1" animBg="1"/>
      <p:bldP spid="12" grpId="0" animBg="1"/>
      <p:bldP spid="12" grpId="1" animBg="1"/>
      <p:bldP spid="13" grpId="0"/>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0">
            <a:extLst>
              <a:ext uri="{FF2B5EF4-FFF2-40B4-BE49-F238E27FC236}">
                <a16:creationId xmlns:a16="http://schemas.microsoft.com/office/drawing/2014/main" id="{13C0D8DD-7768-4B58-818E-A5A6FC3AA39A}"/>
              </a:ext>
            </a:extLst>
          </p:cNvPr>
          <p:cNvSpPr/>
          <p:nvPr/>
        </p:nvSpPr>
        <p:spPr>
          <a:xfrm>
            <a:off x="711039" y="527124"/>
            <a:ext cx="7708634" cy="543359"/>
          </a:xfrm>
          <a:prstGeom prst="roundRect">
            <a:avLst/>
          </a:prstGeom>
          <a:solidFill>
            <a:srgbClr val="0418AC"/>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prstClr val="white"/>
                </a:solidFill>
                <a:effectLst/>
                <a:uLnTx/>
                <a:uFillTx/>
                <a:latin typeface="Arial-SGK-TV" pitchFamily="2" charset="0"/>
                <a:ea typeface="+mn-ea"/>
                <a:cs typeface="Arial-SGK-TV" pitchFamily="2" charset="0"/>
              </a:rPr>
              <a:t>Câu</a:t>
            </a:r>
            <a:r>
              <a:rPr kumimoji="0" lang="en-US" sz="2200" b="1"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 4</a:t>
            </a:r>
            <a:r>
              <a:rPr kumimoji="0" lang="en-US" sz="2200" b="0"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 </a:t>
            </a:r>
            <a:r>
              <a:rPr kumimoji="0" lang="nl-NL" sz="2200" b="0" i="0" u="none" strike="noStrike" kern="0" cap="none" spc="0" normalizeH="0" baseline="0" noProof="0" dirty="0">
                <a:ln>
                  <a:noFill/>
                </a:ln>
                <a:solidFill>
                  <a:prstClr val="white"/>
                </a:solidFill>
                <a:effectLst/>
                <a:uLnTx/>
                <a:uFillTx/>
                <a:latin typeface="Arial-SGK-TV" pitchFamily="2" charset="0"/>
                <a:ea typeface="+mn-ea"/>
                <a:cs typeface="Arial-SGK-TV" pitchFamily="2" charset="0"/>
              </a:rPr>
              <a:t>Khi nói trước lớp, em cảm thấy thế nào? </a:t>
            </a:r>
            <a:endParaRPr kumimoji="0" lang="vi-VN" sz="2200" b="0" i="0" u="none" strike="noStrike" kern="0" cap="none" spc="0" normalizeH="0" baseline="0" noProof="0" dirty="0">
              <a:ln>
                <a:noFill/>
              </a:ln>
              <a:solidFill>
                <a:prstClr val="white"/>
              </a:solidFill>
              <a:effectLst/>
              <a:uLnTx/>
              <a:uFillTx/>
              <a:latin typeface="Arial-SGK-TV" pitchFamily="2" charset="0"/>
              <a:ea typeface="+mn-ea"/>
              <a:cs typeface="Arial-SGK-TV" pitchFamily="2" charset="0"/>
            </a:endParaRPr>
          </a:p>
        </p:txBody>
      </p:sp>
      <p:sp>
        <p:nvSpPr>
          <p:cNvPr id="5" name="Rounded Rectangle 20">
            <a:extLst>
              <a:ext uri="{FF2B5EF4-FFF2-40B4-BE49-F238E27FC236}">
                <a16:creationId xmlns:a16="http://schemas.microsoft.com/office/drawing/2014/main" id="{13C0D8DD-7768-4B58-818E-A5A6FC3AA39A}"/>
              </a:ext>
            </a:extLst>
          </p:cNvPr>
          <p:cNvSpPr/>
          <p:nvPr/>
        </p:nvSpPr>
        <p:spPr>
          <a:xfrm>
            <a:off x="711039" y="1550894"/>
            <a:ext cx="7708634" cy="1719431"/>
          </a:xfrm>
          <a:prstGeom prst="roundRect">
            <a:avLst/>
          </a:prstGeom>
          <a:solidFill>
            <a:schemeClr val="accent6"/>
          </a:solidFill>
          <a:ln w="12700" cap="flat" cmpd="sng" algn="ctr">
            <a:solidFill>
              <a:srgbClr val="FEE7E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err="1">
                <a:ln>
                  <a:noFill/>
                </a:ln>
                <a:solidFill>
                  <a:prstClr val="white"/>
                </a:solidFill>
                <a:effectLst/>
                <a:uLnTx/>
                <a:uFillTx/>
                <a:latin typeface="Arial-SGK-TV" pitchFamily="2" charset="0"/>
                <a:ea typeface="+mn-ea"/>
                <a:cs typeface="Arial-SGK-TV" pitchFamily="2" charset="0"/>
              </a:rPr>
              <a:t>Cần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rèn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luyện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để</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mình</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tự</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tin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hơn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Học</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sinh</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cần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giúp</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bạn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khi</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bạn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gặp</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khó</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khăn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động</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viên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khen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ngợi</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khi</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bạn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tiến</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bộ</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Tự</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tin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giúp</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con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làm</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được</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nhiều</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 </a:t>
            </a:r>
            <a:r>
              <a:rPr kumimoji="0" lang="en-US" sz="2200" b="1" i="0" u="none" strike="noStrike" kern="0" cap="none" spc="0" normalizeH="0" noProof="0" dirty="0" err="1">
                <a:ln>
                  <a:noFill/>
                </a:ln>
                <a:solidFill>
                  <a:prstClr val="white"/>
                </a:solidFill>
                <a:effectLst/>
                <a:uLnTx/>
                <a:uFillTx/>
                <a:latin typeface="Arial-SGK-TV" pitchFamily="2" charset="0"/>
                <a:ea typeface="+mn-ea"/>
                <a:cs typeface="Arial-SGK-TV" pitchFamily="2" charset="0"/>
              </a:rPr>
              <a:t>việc</a:t>
            </a:r>
            <a:r>
              <a:rPr kumimoji="0" lang="en-US" sz="2200" b="1" i="0" u="none" strike="noStrike" kern="0" cap="none" spc="0" normalizeH="0" noProof="0" dirty="0">
                <a:ln>
                  <a:noFill/>
                </a:ln>
                <a:solidFill>
                  <a:prstClr val="white"/>
                </a:solidFill>
                <a:effectLst/>
                <a:uLnTx/>
                <a:uFillTx/>
                <a:latin typeface="Arial-SGK-TV" pitchFamily="2" charset="0"/>
                <a:ea typeface="+mn-ea"/>
                <a:cs typeface="Arial-SGK-TV" pitchFamily="2" charset="0"/>
              </a:rPr>
              <a:t>.</a:t>
            </a:r>
            <a:endParaRPr kumimoji="0" lang="vi-VN" sz="2200" b="0" i="0" u="none" strike="noStrike" kern="0" cap="none" spc="0" normalizeH="0" baseline="0" noProof="0" dirty="0">
              <a:ln>
                <a:noFill/>
              </a:ln>
              <a:solidFill>
                <a:prstClr val="white"/>
              </a:solidFill>
              <a:effectLst/>
              <a:uLnTx/>
              <a:uFillTx/>
              <a:latin typeface="Arial-SGK-TV" pitchFamily="2" charset="0"/>
              <a:ea typeface="+mn-ea"/>
              <a:cs typeface="Arial-SGK-TV" pitchFamily="2" charset="0"/>
            </a:endParaRPr>
          </a:p>
        </p:txBody>
      </p:sp>
    </p:spTree>
    <p:extLst>
      <p:ext uri="{BB962C8B-B14F-4D97-AF65-F5344CB8AC3E}">
        <p14:creationId xmlns:p14="http://schemas.microsoft.com/office/powerpoint/2010/main" val="150696173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7342"/>
            <a:ext cx="16482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459110"/>
            <a:ext cx="850981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sym typeface="Arial"/>
              </a:rPr>
              <a:t>Thầy giáo nói: “Chúng ta cần học cách giao tiếp tự tin. Vì thế hôm nay chúng ta sẽ tập nói trước lớp về bất cứ điều gì mình thích.”.</a:t>
            </a:r>
          </a:p>
          <a:p>
            <a:pPr lvl="0" algn="just">
              <a:buClrTx/>
            </a:pP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Quang được mời lên nói đầu tiên. Cậu lúng túng, đỏ mặt. Quang cảm thấy nói với bạn bên cạnh thì dễ, nhưng nói trước cả lớp thì sao mà khó thế. Thầy bảo: “</a:t>
            </a:r>
            <a:r>
              <a:rPr lang="en-US" sz="1800" b="1">
                <a:solidFill>
                  <a:srgbClr val="002060"/>
                </a:solidFill>
                <a:latin typeface="Arial-SGK-TV" pitchFamily="2" charset="0"/>
                <a:cs typeface="Arial-SGK-TV" pitchFamily="2" charset="0"/>
              </a:rPr>
              <a:t>S</a:t>
            </a:r>
            <a:r>
              <a:rPr lang="vi-VN" sz="1800" b="1">
                <a:solidFill>
                  <a:srgbClr val="002060"/>
                </a:solidFill>
                <a:latin typeface="Arial-SGK-TV" pitchFamily="2" charset="0"/>
                <a:cs typeface="Arial-SGK-TV" pitchFamily="2" charset="0"/>
              </a:rPr>
              <a:t>áng nay ngủ dậy, em đã làm gì?</a:t>
            </a: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Em cố nhớ xem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Quang ngập ngừng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vừa nói vừa gãi đầu</a:t>
            </a:r>
            <a:r>
              <a:rPr lang="en-US" sz="1800" b="1">
                <a:solidFill>
                  <a:srgbClr val="002060"/>
                </a:solidFill>
                <a:latin typeface="Arial-SGK-TV" pitchFamily="2" charset="0"/>
                <a:cs typeface="Arial-SGK-TV" pitchFamily="2" charset="0"/>
              </a:rPr>
              <a:t>: “ E</a:t>
            </a:r>
            <a:r>
              <a:rPr lang="vi-VN" sz="1800" b="1">
                <a:solidFill>
                  <a:srgbClr val="002060"/>
                </a:solidFill>
                <a:latin typeface="Arial-SGK-TV" pitchFamily="2" charset="0"/>
                <a:cs typeface="Arial-SGK-TV" pitchFamily="2" charset="0"/>
              </a:rPr>
              <a:t>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Thầy giáo nhắc: “ Rồi gì nữa?</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Quang lại gã</a:t>
            </a:r>
            <a:r>
              <a:rPr lang="en-US" sz="1800" b="1">
                <a:solidFill>
                  <a:srgbClr val="002060"/>
                </a:solidFill>
                <a:latin typeface="Arial-SGK-TV" pitchFamily="2" charset="0"/>
                <a:cs typeface="Arial-SGK-TV" pitchFamily="2" charset="0"/>
              </a:rPr>
              <a:t>i</a:t>
            </a:r>
            <a:r>
              <a:rPr lang="vi-VN" sz="1800" b="1">
                <a:solidFill>
                  <a:srgbClr val="002060"/>
                </a:solidFill>
                <a:latin typeface="Arial-SGK-TV" pitchFamily="2" charset="0"/>
                <a:cs typeface="Arial-SGK-TV" pitchFamily="2" charset="0"/>
              </a:rPr>
              <a:t> đầu: “ À… ờ… Em ngủ dậy.”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Và cậu nói tiếp: “ Rồi… ờ…”</a:t>
            </a:r>
          </a:p>
          <a:p>
            <a:pPr lvl="0" algn="just">
              <a:buClrTx/>
              <a:defRPr/>
            </a:pPr>
            <a:r>
              <a:rPr lang="vi-VN" sz="1800" b="1">
                <a:solidFill>
                  <a:srgbClr val="002060"/>
                </a:solidFill>
                <a:latin typeface="Arial-SGK-TV" pitchFamily="2" charset="0"/>
                <a:cs typeface="Arial-SGK-TV" pitchFamily="2" charset="0"/>
              </a:rPr>
              <a:t>    Thầy giáo mỉm cười, kiên nhẫn nghe Quang nói. Thầy bảo: “Thế là được rồi đấy!”</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Nhưng Quang chưa chịu về chỗ</a:t>
            </a:r>
            <a:r>
              <a:rPr lang="en-US" sz="1800" b="1">
                <a:solidFill>
                  <a:srgbClr val="002060"/>
                </a:solidFill>
                <a:latin typeface="Arial-SGK-TV" pitchFamily="2" charset="0"/>
                <a:cs typeface="Arial-SGK-TV" pitchFamily="2" charset="0"/>
              </a:rPr>
              <a:t>. B</a:t>
            </a:r>
            <a:r>
              <a:rPr lang="vi-VN" sz="1800" b="1">
                <a:solidFill>
                  <a:srgbClr val="002060"/>
                </a:solidFill>
                <a:latin typeface="Arial-SGK-TV" pitchFamily="2" charset="0"/>
                <a:cs typeface="Arial-SGK-TV" pitchFamily="2" charset="0"/>
              </a:rPr>
              <a:t>ỗng cậu nói to: “ Rồi sau đó… ờ… à…”. Quang thở mạnh một hơi rồi nói tiếp: “ Mẹ… ờ… bảo: Con đánh răng đi</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T</a:t>
            </a:r>
            <a:r>
              <a:rPr lang="vi-VN" sz="1800" b="1">
                <a:solidFill>
                  <a:srgbClr val="002060"/>
                </a:solidFill>
                <a:latin typeface="Arial-SGK-TV" pitchFamily="2" charset="0"/>
                <a:cs typeface="Arial-SGK-TV" pitchFamily="2" charset="0"/>
              </a:rPr>
              <a:t>hế là em đánh răng.”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Thầy giáo vỗ tay. Cả lớp vỗ tay theo. Cuối cùng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nói với giọng rất tự tin: “ Sau đó, bố đưa em đi học.”</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endParaRPr lang="en-US"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Thầy giáo vỗ tay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ác bạn vỗ tay theo</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cũng vỗ tay.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ả lớp tràn ngập tiếng vỗ tay.</a:t>
            </a:r>
            <a:endParaRPr lang="vi-VN" sz="1800" b="1" dirty="0">
              <a:solidFill>
                <a:srgbClr val="002060"/>
              </a:solidFill>
              <a:latin typeface="Arial-SGK-TV" pitchFamily="2" charset="0"/>
              <a:cs typeface="Arial-SGK-TV" pitchFamily="2" charset="0"/>
            </a:endParaRPr>
          </a:p>
        </p:txBody>
      </p:sp>
      <p:sp>
        <p:nvSpPr>
          <p:cNvPr id="13" name="TextBox 12">
            <a:extLst>
              <a:ext uri="{FF2B5EF4-FFF2-40B4-BE49-F238E27FC236}">
                <a16:creationId xmlns:a16="http://schemas.microsoft.com/office/drawing/2014/main" id="{3AA83AD5-C84F-4067-97AC-8022A10B4F92}"/>
              </a:ext>
            </a:extLst>
          </p:cNvPr>
          <p:cNvSpPr txBox="1"/>
          <p:nvPr/>
        </p:nvSpPr>
        <p:spPr>
          <a:xfrm>
            <a:off x="180096" y="52906"/>
            <a:ext cx="2057495" cy="400110"/>
          </a:xfrm>
          <a:prstGeom prst="rect">
            <a:avLst/>
          </a:prstGeom>
          <a:solidFill>
            <a:srgbClr val="00B0F0"/>
          </a:solidFill>
        </p:spPr>
        <p:txBody>
          <a:bodyPr wrap="square" rtlCol="0">
            <a:spAutoFit/>
          </a:bodyPr>
          <a:lstStyle/>
          <a:p>
            <a:pPr algn="ctr"/>
            <a:r>
              <a:rPr lang="en-US" sz="2000" b="1" dirty="0" err="1"/>
              <a:t>Luyện</a:t>
            </a:r>
            <a:r>
              <a:rPr lang="en-US" sz="2000" b="1" dirty="0"/>
              <a:t> </a:t>
            </a:r>
            <a:r>
              <a:rPr lang="en-US" sz="2000" b="1" dirty="0" err="1"/>
              <a:t>đọc</a:t>
            </a:r>
            <a:r>
              <a:rPr lang="en-US" sz="2000" b="1" dirty="0"/>
              <a:t> </a:t>
            </a:r>
            <a:r>
              <a:rPr lang="en-US" sz="2000" b="1" dirty="0" err="1"/>
              <a:t>lại</a:t>
            </a:r>
            <a:endParaRPr lang="en-US" sz="2000" b="1" dirty="0"/>
          </a:p>
        </p:txBody>
      </p:sp>
    </p:spTree>
    <p:extLst>
      <p:ext uri="{BB962C8B-B14F-4D97-AF65-F5344CB8AC3E}">
        <p14:creationId xmlns:p14="http://schemas.microsoft.com/office/powerpoint/2010/main" val="379616089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832436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dirty="0">
                <a:solidFill>
                  <a:schemeClr val="bg1"/>
                </a:solidFill>
              </a:rPr>
              <a:t>Câu 1</a:t>
            </a:r>
            <a:r>
              <a:rPr lang="nl-NL" sz="2400" dirty="0">
                <a:solidFill>
                  <a:schemeClr val="bg1"/>
                </a:solidFill>
              </a:rPr>
              <a:t>. Tìm những câu hỏi trong bài đọc</a:t>
            </a:r>
            <a:r>
              <a:rPr lang="vi-VN" sz="2400" dirty="0">
                <a:solidFill>
                  <a:schemeClr val="bg1"/>
                </a:solidFill>
              </a:rPr>
              <a:t>?</a:t>
            </a:r>
          </a:p>
          <a:p>
            <a:r>
              <a:rPr lang="nl-NL" sz="2400" dirty="0">
                <a:solidFill>
                  <a:schemeClr val="bg1"/>
                </a:solidFill>
              </a:rPr>
              <a:t> </a:t>
            </a:r>
            <a:r>
              <a:rPr lang="vi-VN" sz="2400" dirty="0">
                <a:solidFill>
                  <a:schemeClr val="bg1"/>
                </a:solidFill>
              </a:rPr>
              <a:t>Đ</a:t>
            </a:r>
            <a:r>
              <a:rPr lang="nl-NL" sz="2400" dirty="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3"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769441"/>
          </a:xfrm>
          <a:prstGeom prst="rect">
            <a:avLst/>
          </a:prstGeom>
          <a:noFill/>
        </p:spPr>
        <p:txBody>
          <a:bodyPr wrap="square" rtlCol="0">
            <a:spAutoFit/>
          </a:bodyPr>
          <a:lstStyle/>
          <a:p>
            <a:r>
              <a:rPr lang="vi-VN" sz="2200" i="1" dirty="0">
                <a:solidFill>
                  <a:schemeClr val="bg1"/>
                </a:solidFill>
              </a:rPr>
              <a:t>Sáng nay ngủ dậy em làm gì?; Rồi gì nữa?</a:t>
            </a:r>
            <a:endParaRPr lang="en-US" sz="2200" i="1" dirty="0">
              <a:solidFill>
                <a:schemeClr val="bg1"/>
              </a:solidFill>
            </a:endParaRPr>
          </a:p>
          <a:p>
            <a:r>
              <a:rPr lang="vi-VN" sz="2200" i="1" dirty="0">
                <a:solidFill>
                  <a:srgbClr val="FFFF00"/>
                </a:solidFill>
              </a:rPr>
              <a:t>( Đó là câu hỏi của thầy giáo dành cho Quang )</a:t>
            </a:r>
            <a:endParaRPr lang="vi-VN" sz="2200" dirty="0">
              <a:solidFill>
                <a:srgbClr val="FFFF00"/>
              </a:solidFill>
            </a:endParaRPr>
          </a:p>
        </p:txBody>
      </p:sp>
    </p:spTree>
    <p:extLst>
      <p:ext uri="{BB962C8B-B14F-4D97-AF65-F5344CB8AC3E}">
        <p14:creationId xmlns:p14="http://schemas.microsoft.com/office/powerpoint/2010/main" val="1960481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latin typeface="Arial-SGK-TV" pitchFamily="2" charset="0"/>
                <a:cs typeface="Arial-SGK-TV" pitchFamily="2" charset="0"/>
              </a:rPr>
              <a:t>2-</a:t>
            </a:r>
            <a:r>
              <a:rPr lang="nl-NL" sz="2800" i="1" dirty="0">
                <a:solidFill>
                  <a:schemeClr val="bg1"/>
                </a:solidFill>
                <a:latin typeface="Arial-SGK-TV" pitchFamily="2" charset="0"/>
                <a:cs typeface="Arial-SGK-TV" pitchFamily="2" charset="0"/>
              </a:rPr>
              <a:t> Đóng vai các bạn và Quang nói và đáp lời khi Quang tự tin.</a:t>
            </a:r>
            <a:endParaRPr lang="en-US" sz="2800" dirty="0">
              <a:solidFill>
                <a:schemeClr val="bg1"/>
              </a:solidFill>
              <a:latin typeface="Arial-SGK-TV" pitchFamily="2" charset="0"/>
              <a:cs typeface="Arial-SGK-TV" pitchFamily="2" charset="0"/>
            </a:endParaRPr>
          </a:p>
        </p:txBody>
      </p:sp>
      <p:pic>
        <p:nvPicPr>
          <p:cNvPr id="22" name="Picture 21">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7800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 name="E đc khen la e be ngo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6050"/>
            <a:ext cx="9144000" cy="4449743"/>
          </a:xfrm>
          <a:prstGeom prst="rect">
            <a:avLst/>
          </a:prstGeom>
        </p:spPr>
      </p:pic>
      <p:sp>
        <p:nvSpPr>
          <p:cNvPr id="9" name="TextBox 8"/>
          <p:cNvSpPr txBox="1"/>
          <p:nvPr/>
        </p:nvSpPr>
        <p:spPr>
          <a:xfrm>
            <a:off x="620232" y="4487477"/>
            <a:ext cx="7847020"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khen</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2161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100000">
                <p:cTn id="13" fill="hold" display="0">
                  <p:stCondLst>
                    <p:cond delay="indefinite"/>
                  </p:stCondLst>
                </p:cTn>
                <p:tgtEl>
                  <p:spTgt spid="2"/>
                </p:tgtEl>
              </p:cMediaNode>
            </p:video>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93" y="444949"/>
            <a:ext cx="7883013" cy="449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333327" y="189835"/>
            <a:ext cx="5113900" cy="461665"/>
          </a:xfrm>
          <a:prstGeom prst="rect">
            <a:avLst/>
          </a:prstGeom>
          <a:solidFill>
            <a:schemeClr val="bg1"/>
          </a:solidFill>
        </p:spPr>
        <p:txBody>
          <a:bodyPr wrap="none">
            <a:spAutoFit/>
          </a:bodyPr>
          <a:lstStyle/>
          <a:p>
            <a:r>
              <a:rPr lang="nl-NL" sz="2400" dirty="0">
                <a:solidFill>
                  <a:srgbClr val="0418AC"/>
                </a:solidFill>
                <a:latin typeface="Times New Roman" panose="02020603050405020304" pitchFamily="18" charset="0"/>
                <a:cs typeface="Times New Roman" panose="02020603050405020304" pitchFamily="18" charset="0"/>
              </a:rPr>
              <a:t>1</a:t>
            </a:r>
            <a:r>
              <a:rPr lang="nl-NL" sz="2400">
                <a:solidFill>
                  <a:srgbClr val="0418AC"/>
                </a:solidFill>
                <a:latin typeface="Times New Roman" panose="02020603050405020304" pitchFamily="18" charset="0"/>
                <a:cs typeface="Times New Roman" panose="02020603050405020304" pitchFamily="18" charset="0"/>
              </a:rPr>
              <a:t>.</a:t>
            </a:r>
            <a:r>
              <a:rPr lang="nl-NL" sz="2400" b="1">
                <a:solidFill>
                  <a:srgbClr val="0418AC"/>
                </a:solidFill>
                <a:latin typeface="Times New Roman" panose="02020603050405020304" pitchFamily="18" charset="0"/>
                <a:cs typeface="Times New Roman" panose="02020603050405020304" pitchFamily="18" charset="0"/>
              </a:rPr>
              <a:t> Con </a:t>
            </a:r>
            <a:r>
              <a:rPr lang="nl-NL" sz="2400" b="1" dirty="0">
                <a:solidFill>
                  <a:srgbClr val="0418AC"/>
                </a:solidFill>
                <a:latin typeface="Times New Roman" panose="02020603050405020304" pitchFamily="18" charset="0"/>
                <a:cs typeface="Times New Roman" panose="02020603050405020304" pitchFamily="18" charset="0"/>
              </a:rPr>
              <a:t>được thầy </a:t>
            </a:r>
            <a:r>
              <a:rPr lang="nl-NL" sz="2400" b="1">
                <a:solidFill>
                  <a:srgbClr val="0418AC"/>
                </a:solidFill>
                <a:latin typeface="Times New Roman" panose="02020603050405020304" pitchFamily="18" charset="0"/>
                <a:cs typeface="Times New Roman" panose="02020603050405020304" pitchFamily="18" charset="0"/>
              </a:rPr>
              <a:t>cô khen về điều gì?</a:t>
            </a:r>
            <a:endParaRPr lang="en-US" sz="2400" b="1" dirty="0">
              <a:solidFill>
                <a:srgbClr val="0418AC"/>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BBA0C41-F275-434A-8C61-153E46814B4D}"/>
              </a:ext>
            </a:extLst>
          </p:cNvPr>
          <p:cNvSpPr/>
          <p:nvPr/>
        </p:nvSpPr>
        <p:spPr>
          <a:xfrm>
            <a:off x="1333327" y="727117"/>
            <a:ext cx="6595075" cy="461665"/>
          </a:xfrm>
          <a:prstGeom prst="rect">
            <a:avLst/>
          </a:prstGeom>
          <a:solidFill>
            <a:schemeClr val="bg1"/>
          </a:solidFill>
        </p:spPr>
        <p:txBody>
          <a:bodyPr wrap="none">
            <a:spAutoFit/>
          </a:bodyPr>
          <a:lstStyle/>
          <a:p>
            <a:r>
              <a:rPr lang="nl-NL" sz="2400" b="1" dirty="0">
                <a:solidFill>
                  <a:srgbClr val="0418AC"/>
                </a:solidFill>
                <a:latin typeface="Times New Roman" panose="02020603050405020304" pitchFamily="18" charset="0"/>
                <a:cs typeface="Times New Roman" panose="02020603050405020304" pitchFamily="18" charset="0"/>
              </a:rPr>
              <a:t>2</a:t>
            </a:r>
            <a:r>
              <a:rPr lang="nl-NL" sz="2400" b="1">
                <a:solidFill>
                  <a:srgbClr val="0418AC"/>
                </a:solidFill>
                <a:latin typeface="Times New Roman" panose="02020603050405020304" pitchFamily="18" charset="0"/>
                <a:cs typeface="Times New Roman" panose="02020603050405020304" pitchFamily="18" charset="0"/>
              </a:rPr>
              <a:t>. Con cảm </a:t>
            </a:r>
            <a:r>
              <a:rPr lang="nl-NL" sz="2400" b="1" dirty="0">
                <a:solidFill>
                  <a:srgbClr val="0418AC"/>
                </a:solidFill>
                <a:latin typeface="Times New Roman" panose="02020603050405020304" pitchFamily="18" charset="0"/>
                <a:cs typeface="Times New Roman" panose="02020603050405020304" pitchFamily="18" charset="0"/>
              </a:rPr>
              <a:t>thấy thế nào khi được thầy cô khen?</a:t>
            </a:r>
            <a:endParaRPr lang="en-US" sz="2400" b="1" dirty="0">
              <a:solidFill>
                <a:srgbClr val="0418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0046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itchFamily="34" charset="0"/>
              <a:ea typeface="Arial-Rounded" pitchFamily="34" charset="0"/>
              <a:cs typeface="Arial"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itchFamily="34" charset="0"/>
                <a:ea typeface="Arial-Rounded" pitchFamily="34" charset="0"/>
                <a:cs typeface="Arial" pitchFamily="34" charset="0"/>
              </a:rPr>
              <a:t>Bài</a:t>
            </a:r>
            <a:endParaRPr lang="en-US" sz="2400" b="1" dirty="0">
              <a:solidFill>
                <a:schemeClr val="bg1"/>
              </a:solidFill>
              <a:latin typeface="Arial" pitchFamily="34" charset="0"/>
              <a:ea typeface="Arial-Rounded" pitchFamily="34" charset="0"/>
              <a:cs typeface="Arial" pitchFamily="34" charset="0"/>
            </a:endParaRPr>
          </a:p>
          <a:p>
            <a:pPr algn="ctr"/>
            <a:r>
              <a:rPr lang="vi-VN" sz="3600" b="1" dirty="0">
                <a:solidFill>
                  <a:schemeClr val="bg1"/>
                </a:solidFill>
                <a:latin typeface="Arial" pitchFamily="34" charset="0"/>
                <a:ea typeface="Arial-Rounded" pitchFamily="34" charset="0"/>
                <a:cs typeface="Arial" pitchFamily="34" charset="0"/>
              </a:rPr>
              <a:t>6</a:t>
            </a:r>
            <a:endParaRPr lang="en-US" sz="3600" b="1" dirty="0">
              <a:solidFill>
                <a:schemeClr val="bg1"/>
              </a:solidFill>
              <a:latin typeface="Arial" pitchFamily="34" charset="0"/>
              <a:ea typeface="Arial-Rounded" pitchFamily="34" charset="0"/>
              <a:cs typeface="Arial"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EM LỚN LÊN TỪNG NGÀY</a:t>
            </a:r>
          </a:p>
        </p:txBody>
      </p:sp>
      <p:pic>
        <p:nvPicPr>
          <p:cNvPr id="23" name="Picture 22">
            <a:extLst>
              <a:ext uri="{FF2B5EF4-FFF2-40B4-BE49-F238E27FC236}">
                <a16:creationId xmlns:a16="http://schemas.microsoft.com/office/drawing/2014/main" id="{50AF093B-0823-42E9-99FC-2AB0093227DF}"/>
              </a:ext>
            </a:extLst>
          </p:cNvPr>
          <p:cNvPicPr>
            <a:picLocks noChangeAspect="1"/>
          </p:cNvPicPr>
          <p:nvPr/>
        </p:nvPicPr>
        <p:blipFill>
          <a:blip r:embed="rId2"/>
          <a:stretch>
            <a:fillRect/>
          </a:stretch>
        </p:blipFill>
        <p:spPr>
          <a:xfrm>
            <a:off x="174527" y="2097058"/>
            <a:ext cx="1256264" cy="3033689"/>
          </a:xfrm>
          <a:prstGeom prst="rect">
            <a:avLst/>
          </a:prstGeom>
        </p:spPr>
      </p:pic>
    </p:spTree>
    <p:extLst>
      <p:ext uri="{BB962C8B-B14F-4D97-AF65-F5344CB8AC3E}">
        <p14:creationId xmlns:p14="http://schemas.microsoft.com/office/powerpoint/2010/main" val="3788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29518"/>
            <a:ext cx="1164302" cy="369332"/>
            <a:chOff x="2470108" y="1864944"/>
            <a:chExt cx="2704644" cy="1110046"/>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500" kern="1200">
                <a:solidFill>
                  <a:prstClr val="black">
                    <a:lumMod val="75000"/>
                    <a:lumOff val="25000"/>
                  </a:prstClr>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52009" cy="1110046"/>
            </a:xfrm>
            <a:prstGeom prst="rect">
              <a:avLst/>
            </a:prstGeom>
            <a:noFill/>
          </p:spPr>
          <p:txBody>
            <a:bodyPr wrap="square" rtlCol="0">
              <a:spAutoFit/>
            </a:bodyPr>
            <a:lstStyle/>
            <a:p>
              <a:pPr defTabSz="685800">
                <a:buClrTx/>
                <a:defRPr/>
              </a:pPr>
              <a:r>
                <a:rPr lang="en-US" altLang="zh-CN" sz="1800" b="1" kern="1200" dirty="0">
                  <a:solidFill>
                    <a:prstClr val="black"/>
                  </a:solidFill>
                  <a:latin typeface="Arial-Rounded" panose="020B0604020202020204" pitchFamily="34" charset="0"/>
                  <a:ea typeface="Arial-Rounded" panose="020B0604020202020204" pitchFamily="34" charset="0"/>
                  <a:cs typeface="Arial-Rounded" panose="020B0604020202020204" pitchFamily="34" charset="0"/>
                </a:rPr>
                <a:t>ĐỌC</a:t>
              </a:r>
              <a:endParaRPr lang="zh-CN" altLang="en-US" sz="1800" b="1" kern="1200" dirty="0">
                <a:solidFill>
                  <a:prstClr val="black"/>
                </a:solidFill>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500" kern="120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b="1" kern="1200" dirty="0">
                  <a:solidFill>
                    <a:srgbClr val="ED2F6A"/>
                  </a:solidFill>
                  <a:latin typeface="Arial-Rounded" panose="020B0604020202020204" pitchFamily="34" charset="0"/>
                  <a:ea typeface="Arial-Rounded" panose="020B0604020202020204" pitchFamily="34" charset="0"/>
                  <a:cs typeface="Arial-Rounded" panose="020B0604020202020204" pitchFamily="34" charset="0"/>
                  <a:sym typeface="+mn-lt"/>
                </a:rPr>
                <a:t>2</a:t>
              </a:r>
              <a:endParaRPr lang="zh-CN" altLang="en-US" sz="3300" b="1" kern="1200" dirty="0">
                <a:solidFill>
                  <a:srgbClr val="ED2F6A"/>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500" kern="1200">
                <a:solidFill>
                  <a:prstClr val="black"/>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7342"/>
            <a:ext cx="1648208" cy="400110"/>
          </a:xfrm>
          <a:prstGeom prst="rect">
            <a:avLst/>
          </a:prstGeom>
          <a:noFill/>
        </p:spPr>
        <p:txBody>
          <a:bodyPr wrap="none" rtlCol="0">
            <a:spAutoFit/>
          </a:bodyPr>
          <a:lstStyle/>
          <a:p>
            <a:r>
              <a:rPr lang="en-US" sz="2000" b="1" dirty="0" err="1">
                <a:solidFill>
                  <a:srgbClr val="FF0000"/>
                </a:solidFill>
                <a:latin typeface="Arial-SGK-TV" pitchFamily="2" charset="0"/>
                <a:cs typeface="Arial-SGK-TV" pitchFamily="2" charset="0"/>
              </a:rPr>
              <a:t>Một</a:t>
            </a:r>
            <a:r>
              <a:rPr lang="en-US" sz="2000" b="1" dirty="0">
                <a:solidFill>
                  <a:srgbClr val="FF0000"/>
                </a:solidFill>
                <a:latin typeface="Arial-SGK-TV" pitchFamily="2" charset="0"/>
                <a:cs typeface="Arial-SGK-TV" pitchFamily="2" charset="0"/>
              </a:rPr>
              <a:t> </a:t>
            </a:r>
            <a:r>
              <a:rPr lang="en-US" sz="2000" b="1" dirty="0" err="1">
                <a:solidFill>
                  <a:srgbClr val="FF0000"/>
                </a:solidFill>
                <a:latin typeface="Arial-SGK-TV" pitchFamily="2" charset="0"/>
                <a:cs typeface="Arial-SGK-TV" pitchFamily="2" charset="0"/>
              </a:rPr>
              <a:t>giờ</a:t>
            </a:r>
            <a:r>
              <a:rPr lang="en-US" sz="2000" b="1" dirty="0">
                <a:solidFill>
                  <a:srgbClr val="FF0000"/>
                </a:solidFill>
                <a:latin typeface="Arial-SGK-TV" pitchFamily="2" charset="0"/>
                <a:cs typeface="Arial-SGK-TV" pitchFamily="2" charset="0"/>
              </a:rPr>
              <a:t> </a:t>
            </a:r>
            <a:r>
              <a:rPr lang="en-US" sz="2000" b="1" dirty="0" err="1">
                <a:solidFill>
                  <a:srgbClr val="FF0000"/>
                </a:solidFill>
                <a:latin typeface="Arial-SGK-TV" pitchFamily="2" charset="0"/>
                <a:cs typeface="Arial-SGK-TV" pitchFamily="2" charset="0"/>
              </a:rPr>
              <a:t>học</a:t>
            </a:r>
            <a:endParaRPr lang="en-US" sz="2000" b="1" dirty="0">
              <a:solidFill>
                <a:srgbClr val="FF0000"/>
              </a:solidFill>
              <a:latin typeface="Arial-SGK-TV" pitchFamily="2" charset="0"/>
              <a:cs typeface="Arial-SGK-TV" pitchFamily="2" charset="0"/>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459110"/>
            <a:ext cx="8509819" cy="452431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rPr>
              <a:t> </a:t>
            </a:r>
            <a:r>
              <a:rPr kumimoji="0" lang="vi-VN" sz="1800" b="1" i="0" u="none" strike="noStrike" kern="0" cap="none" spc="0" normalizeH="0" baseline="0" noProof="0" dirty="0">
                <a:ln>
                  <a:noFill/>
                </a:ln>
                <a:solidFill>
                  <a:sysClr val="windowText" lastClr="000000"/>
                </a:solidFill>
                <a:effectLst/>
                <a:uLnTx/>
                <a:uFillTx/>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Thầy giáo nói: “Chúng ta cần học cách giao tiếp tự tin. Vì thế hôm nay chúng ta sẽ tập nói trước lớp về bất cứ điều gì mình thích.”.</a:t>
            </a:r>
          </a:p>
          <a:p>
            <a:pPr lvl="0" algn="just">
              <a:buClrTx/>
            </a:pP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Quang được mời lên nói đầu tiên. Cậu lúng túng, đỏ mặt. Quang cảm thấy nói với bạn bên cạnh thì dễ, nhưng nói trước cả lớp thì sao mà khó thế. Thầy bảo</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S</a:t>
            </a:r>
            <a:r>
              <a:rPr lang="vi-VN" sz="1800" b="1">
                <a:solidFill>
                  <a:srgbClr val="002060"/>
                </a:solidFill>
                <a:latin typeface="Arial-SGK-TV" pitchFamily="2" charset="0"/>
                <a:cs typeface="Arial-SGK-TV" pitchFamily="2" charset="0"/>
              </a:rPr>
              <a:t>áng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nay ngủ dậy, em đã làm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gì?</a:t>
            </a:r>
            <a:r>
              <a:rPr kumimoji="0" lang="en-US" sz="1800" b="1" i="0" u="none" strike="noStrike" kern="0" cap="none" spc="0" normalizeH="0" noProof="0">
                <a:ln>
                  <a:noFill/>
                </a:ln>
                <a:solidFill>
                  <a:srgbClr val="002060"/>
                </a:solidFill>
                <a:effectLst/>
                <a:uLnTx/>
                <a:uFillTx/>
                <a:latin typeface="Arial-SGK-TV" pitchFamily="2" charset="0"/>
                <a:cs typeface="Arial-SGK-TV" pitchFamily="2" charset="0"/>
              </a:rPr>
              <a:t> </a:t>
            </a:r>
            <a:r>
              <a:rPr lang="vi-VN" sz="1800" b="1">
                <a:solidFill>
                  <a:srgbClr val="002060"/>
                </a:solidFill>
                <a:latin typeface="Arial-SGK-TV" pitchFamily="2" charset="0"/>
                <a:cs typeface="Arial-SGK-TV" pitchFamily="2" charset="0"/>
              </a:rPr>
              <a:t>Em cố nhớ xem</a:t>
            </a:r>
            <a:r>
              <a:rPr lang="en-US" sz="1800" b="1">
                <a:solidFill>
                  <a:srgbClr val="002060"/>
                </a:solidFill>
                <a:latin typeface="Arial-SGK-TV" pitchFamily="2" charset="0"/>
                <a:cs typeface="Arial-SGK-TV" pitchFamily="2" charset="0"/>
              </a:rPr>
              <a:t>.".</a:t>
            </a:r>
            <a:endPar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Quang ngập ngừng</a:t>
            </a: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vừa nói vừa gãi đầu</a:t>
            </a: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 “ E</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m</a:t>
            </a: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a:t>
            </a:r>
            <a:endPar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Thầy giáo nhắc: “ Rồi gì nữa?</a:t>
            </a: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a:t>
            </a:r>
            <a:endPar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Quang lại gã</a:t>
            </a:r>
            <a:r>
              <a:rPr lang="en-US" sz="1800" b="1" dirty="0" err="1">
                <a:solidFill>
                  <a:srgbClr val="002060"/>
                </a:solidFill>
                <a:latin typeface="Arial-SGK-TV" pitchFamily="2" charset="0"/>
                <a:cs typeface="Arial-SGK-TV" pitchFamily="2" charset="0"/>
              </a:rPr>
              <a:t>i</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đầu: “ À… ờ… Em ngủ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dậy.”</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Và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cậu nói tiếp: “ Rồi… ờ…”</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Thầy giáo mỉm cười, kiên nhẫn nghe Quang nói. Thầy bảo: “Thế là được rồi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đấy!”</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endPar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   Nhưng Quang chưa chịu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về chỗ</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en-US" sz="1800" b="1" i="0" u="none" strike="noStrike" kern="0" cap="none" spc="0" normalizeH="0" noProof="0">
                <a:ln>
                  <a:noFill/>
                </a:ln>
                <a:solidFill>
                  <a:srgbClr val="002060"/>
                </a:solidFill>
                <a:effectLst/>
                <a:uLnTx/>
                <a:uFillTx/>
                <a:latin typeface="Arial-SGK-TV" pitchFamily="2" charset="0"/>
                <a:cs typeface="Arial-SGK-TV" pitchFamily="2" charset="0"/>
              </a:rPr>
              <a:t> </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B</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ỗng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cậu nói to: “ Rồi sau đó… ờ… à…”. Quang thở mạnh một hơi rồi nói tiếp: “ Mẹ… ờ… bảo: Con đánh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răng đi</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 </a:t>
            </a:r>
            <a:r>
              <a:rPr lang="en-US" sz="1800" b="1" dirty="0">
                <a:solidFill>
                  <a:srgbClr val="002060"/>
                </a:solidFill>
                <a:latin typeface="Arial-SGK-TV" pitchFamily="2" charset="0"/>
                <a:cs typeface="Arial-SGK-TV" pitchFamily="2" charset="0"/>
              </a:rPr>
              <a:t>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hế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là em đánh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răng.”</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Thầy giáo vỗ tay. Cả lớp vỗ tay theo.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Cuối cùng</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Quang nói với giọng rất tự tin: “ Sau đó, bố đưa em đi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học.”</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 </a:t>
            </a:r>
            <a:endPar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Thầy giáo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vỗ tay</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 </a:t>
            </a:r>
            <a:r>
              <a:rPr lang="en-US" sz="1800" b="1" dirty="0">
                <a:solidFill>
                  <a:srgbClr val="002060"/>
                </a:solidFill>
                <a:latin typeface="Arial-SGK-TV" pitchFamily="2" charset="0"/>
                <a:cs typeface="Arial-SGK-TV" pitchFamily="2" charset="0"/>
              </a:rPr>
              <a:t>C</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ác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bạn vỗ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tay theo</a:t>
            </a: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rPr>
              <a:t>.</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Quang cũng vỗ tay. </a:t>
            </a:r>
            <a:r>
              <a:rPr kumimoji="0" lang="en-US" sz="1800" b="1" i="0" u="none" strike="noStrike" kern="0" cap="none" spc="0" normalizeH="0" baseline="0" noProof="0" dirty="0">
                <a:ln>
                  <a:noFill/>
                </a:ln>
                <a:solidFill>
                  <a:srgbClr val="002060"/>
                </a:solidFill>
                <a:effectLst/>
                <a:uLnTx/>
                <a:uFillTx/>
                <a:latin typeface="Arial-SGK-TV" pitchFamily="2" charset="0"/>
                <a:cs typeface="Arial-SGK-TV" pitchFamily="2" charset="0"/>
              </a:rPr>
              <a:t>C</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rPr>
              <a:t>ả lớp tràn ngập tiếng vỗ tay.</a:t>
            </a:r>
          </a:p>
        </p:txBody>
      </p:sp>
    </p:spTree>
    <p:extLst>
      <p:ext uri="{BB962C8B-B14F-4D97-AF65-F5344CB8AC3E}">
        <p14:creationId xmlns:p14="http://schemas.microsoft.com/office/powerpoint/2010/main" val="407666800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29518"/>
            <a:ext cx="1164302" cy="369332"/>
            <a:chOff x="2470108" y="1864944"/>
            <a:chExt cx="2704644" cy="1110046"/>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500" kern="1200">
                <a:solidFill>
                  <a:prstClr val="black">
                    <a:lumMod val="75000"/>
                    <a:lumOff val="25000"/>
                  </a:prstClr>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52009" cy="1110046"/>
            </a:xfrm>
            <a:prstGeom prst="rect">
              <a:avLst/>
            </a:prstGeom>
            <a:noFill/>
          </p:spPr>
          <p:txBody>
            <a:bodyPr wrap="square" rtlCol="0">
              <a:spAutoFit/>
            </a:bodyPr>
            <a:lstStyle/>
            <a:p>
              <a:pPr defTabSz="685800">
                <a:buClrTx/>
                <a:defRPr/>
              </a:pPr>
              <a:r>
                <a:rPr lang="en-US" altLang="zh-CN" sz="1800" b="1" kern="1200" dirty="0">
                  <a:solidFill>
                    <a:prstClr val="black"/>
                  </a:solidFill>
                  <a:latin typeface="Arial-Rounded" panose="020B0604020202020204" pitchFamily="34" charset="0"/>
                  <a:ea typeface="Arial-Rounded" panose="020B0604020202020204" pitchFamily="34" charset="0"/>
                  <a:cs typeface="Arial-Rounded" panose="020B0604020202020204" pitchFamily="34" charset="0"/>
                </a:rPr>
                <a:t>ĐỌC</a:t>
              </a:r>
              <a:endParaRPr lang="zh-CN" altLang="en-US" sz="1800" b="1" kern="1200" dirty="0">
                <a:solidFill>
                  <a:prstClr val="black"/>
                </a:solidFill>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670224" cy="586266"/>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500" kern="1200">
                <a:solidFill>
                  <a:prstClr val="white"/>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3300" b="1" kern="1200" dirty="0">
                  <a:solidFill>
                    <a:srgbClr val="ED2F6A"/>
                  </a:solidFill>
                  <a:latin typeface="Arial-Rounded" panose="020B0604020202020204" pitchFamily="34" charset="0"/>
                  <a:ea typeface="Arial-Rounded" panose="020B0604020202020204" pitchFamily="34" charset="0"/>
                  <a:cs typeface="Arial-Rounded" panose="020B0604020202020204" pitchFamily="34" charset="0"/>
                  <a:sym typeface="+mn-lt"/>
                </a:rPr>
                <a:t>2</a:t>
              </a:r>
              <a:endParaRPr lang="zh-CN" altLang="en-US" sz="3300" b="1" kern="1200" dirty="0">
                <a:solidFill>
                  <a:srgbClr val="ED2F6A"/>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500" kern="1200">
                <a:solidFill>
                  <a:prstClr val="black"/>
                </a:solidFill>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215312" y="1"/>
            <a:ext cx="928688" cy="621506"/>
          </a:xfrm>
          <a:prstGeom prst="rect">
            <a:avLst/>
          </a:prstGeom>
        </p:spPr>
      </p:pic>
      <p:sp>
        <p:nvSpPr>
          <p:cNvPr id="15" name="TextBox 14">
            <a:extLst>
              <a:ext uri="{FF2B5EF4-FFF2-40B4-BE49-F238E27FC236}">
                <a16:creationId xmlns:a16="http://schemas.microsoft.com/office/drawing/2014/main" id="{E0543C24-1A60-4EC7-8372-5A2CBCF74F62}"/>
              </a:ext>
            </a:extLst>
          </p:cNvPr>
          <p:cNvSpPr txBox="1"/>
          <p:nvPr/>
        </p:nvSpPr>
        <p:spPr>
          <a:xfrm>
            <a:off x="760266" y="1623984"/>
            <a:ext cx="3200400" cy="2169825"/>
          </a:xfrm>
          <a:prstGeom prst="rect">
            <a:avLst/>
          </a:prstGeom>
          <a:solidFill>
            <a:schemeClr val="bg1"/>
          </a:solidFill>
        </p:spPr>
        <p:txBody>
          <a:bodyPr wrap="square" rtlCol="0">
            <a:spAutoFit/>
          </a:bodyPr>
          <a:lstStyle/>
          <a:p>
            <a:pPr algn="ctr" defTabSz="685800">
              <a:lnSpc>
                <a:spcPct val="150000"/>
              </a:lnSpc>
              <a:buClrTx/>
            </a:pP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trước</a:t>
            </a: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lớp</a:t>
            </a:r>
            <a:endParaRPr lang="en-US" sz="3000" kern="1200" dirty="0">
              <a:solidFill>
                <a:prstClr val="black"/>
              </a:solidFill>
              <a:latin typeface="Arial-SGK-TV" pitchFamily="2" charset="0"/>
              <a:ea typeface="+mn-ea"/>
              <a:cs typeface="Arial-SGK-TV" pitchFamily="2" charset="0"/>
            </a:endParaRPr>
          </a:p>
          <a:p>
            <a:pPr algn="ctr" defTabSz="685800">
              <a:lnSpc>
                <a:spcPct val="150000"/>
              </a:lnSpc>
              <a:buClrTx/>
            </a:pP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lên</a:t>
            </a: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nói</a:t>
            </a:r>
            <a:endParaRPr lang="en-US" sz="3000" kern="1200" dirty="0">
              <a:solidFill>
                <a:prstClr val="black"/>
              </a:solidFill>
              <a:latin typeface="Arial-SGK-TV" pitchFamily="2" charset="0"/>
              <a:ea typeface="+mn-ea"/>
              <a:cs typeface="Arial-SGK-TV" pitchFamily="2" charset="0"/>
            </a:endParaRPr>
          </a:p>
          <a:p>
            <a:pPr algn="ctr" defTabSz="685800">
              <a:lnSpc>
                <a:spcPct val="150000"/>
              </a:lnSpc>
              <a:buClrTx/>
            </a:pP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lúng</a:t>
            </a: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túng</a:t>
            </a:r>
            <a:r>
              <a:rPr lang="en-US" sz="3000" kern="1200" dirty="0">
                <a:solidFill>
                  <a:prstClr val="black"/>
                </a:solidFill>
                <a:latin typeface="Arial-SGK-TV" pitchFamily="2" charset="0"/>
                <a:ea typeface="+mn-ea"/>
                <a:cs typeface="Arial-SGK-TV" pitchFamily="2" charset="0"/>
              </a:rPr>
              <a:t>   </a:t>
            </a:r>
            <a:endParaRPr lang="en-US" sz="1350" kern="1200" dirty="0">
              <a:solidFill>
                <a:prstClr val="black"/>
              </a:solidFill>
              <a:latin typeface="Calibri"/>
              <a:ea typeface="+mn-ea"/>
              <a:cs typeface="+mn-cs"/>
            </a:endParaRPr>
          </a:p>
        </p:txBody>
      </p:sp>
      <p:sp>
        <p:nvSpPr>
          <p:cNvPr id="13" name="TextBox 12">
            <a:extLst>
              <a:ext uri="{FF2B5EF4-FFF2-40B4-BE49-F238E27FC236}">
                <a16:creationId xmlns:a16="http://schemas.microsoft.com/office/drawing/2014/main" id="{5236EFBE-9A27-4426-9A5D-5A057B370EDE}"/>
              </a:ext>
            </a:extLst>
          </p:cNvPr>
          <p:cNvSpPr txBox="1"/>
          <p:nvPr/>
        </p:nvSpPr>
        <p:spPr>
          <a:xfrm>
            <a:off x="5081917" y="1623982"/>
            <a:ext cx="3179192" cy="2169825"/>
          </a:xfrm>
          <a:prstGeom prst="rect">
            <a:avLst/>
          </a:prstGeom>
          <a:solidFill>
            <a:schemeClr val="bg1"/>
          </a:solidFill>
        </p:spPr>
        <p:txBody>
          <a:bodyPr wrap="square" rtlCol="0">
            <a:spAutoFit/>
          </a:bodyPr>
          <a:lstStyle/>
          <a:p>
            <a:pPr algn="ctr" defTabSz="685800">
              <a:lnSpc>
                <a:spcPct val="150000"/>
              </a:lnSpc>
              <a:buClrTx/>
            </a:pP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gãi</a:t>
            </a: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đầu</a:t>
            </a:r>
            <a:endParaRPr lang="en-US" sz="3000" kern="1200" dirty="0">
              <a:solidFill>
                <a:prstClr val="black"/>
              </a:solidFill>
              <a:latin typeface="Arial-SGK-TV" pitchFamily="2" charset="0"/>
              <a:ea typeface="+mn-ea"/>
              <a:cs typeface="Arial-SGK-TV" pitchFamily="2" charset="0"/>
            </a:endParaRPr>
          </a:p>
          <a:p>
            <a:pPr algn="ctr" defTabSz="685800">
              <a:lnSpc>
                <a:spcPct val="150000"/>
              </a:lnSpc>
              <a:buClrTx/>
            </a:pP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kiên</a:t>
            </a:r>
            <a:r>
              <a:rPr lang="en-US" sz="3000" kern="1200" dirty="0">
                <a:solidFill>
                  <a:prstClr val="black"/>
                </a:solidFill>
                <a:latin typeface="Arial-SGK-TV" pitchFamily="2" charset="0"/>
                <a:ea typeface="+mn-ea"/>
                <a:cs typeface="Arial-SGK-TV" pitchFamily="2" charset="0"/>
              </a:rPr>
              <a:t> </a:t>
            </a:r>
            <a:r>
              <a:rPr lang="en-US" sz="3000" kern="1200" dirty="0" err="1">
                <a:solidFill>
                  <a:prstClr val="black"/>
                </a:solidFill>
                <a:latin typeface="Arial-SGK-TV" pitchFamily="2" charset="0"/>
                <a:ea typeface="+mn-ea"/>
                <a:cs typeface="Arial-SGK-TV" pitchFamily="2" charset="0"/>
              </a:rPr>
              <a:t>nhẫn</a:t>
            </a:r>
            <a:endParaRPr lang="en-US" sz="3000" kern="1200" dirty="0">
              <a:solidFill>
                <a:prstClr val="black"/>
              </a:solidFill>
              <a:latin typeface="Arial-SGK-TV" pitchFamily="2" charset="0"/>
              <a:ea typeface="+mn-ea"/>
              <a:cs typeface="Arial-SGK-TV" pitchFamily="2" charset="0"/>
            </a:endParaRPr>
          </a:p>
          <a:p>
            <a:pPr algn="ctr" defTabSz="685800">
              <a:lnSpc>
                <a:spcPct val="150000"/>
              </a:lnSpc>
              <a:buClrTx/>
            </a:pPr>
            <a:r>
              <a:rPr lang="en-US" sz="3000" kern="1200" dirty="0">
                <a:solidFill>
                  <a:prstClr val="black"/>
                </a:solidFill>
                <a:latin typeface="Arial-SGK-TV" pitchFamily="2" charset="0"/>
                <a:cs typeface="Arial-SGK-TV" pitchFamily="2" charset="0"/>
              </a:rPr>
              <a:t>   </a:t>
            </a:r>
            <a:r>
              <a:rPr lang="en-US" sz="3000" kern="1200" dirty="0" err="1">
                <a:solidFill>
                  <a:prstClr val="black"/>
                </a:solidFill>
                <a:latin typeface="Arial-SGK-TV" pitchFamily="2" charset="0"/>
                <a:cs typeface="Arial-SGK-TV" pitchFamily="2" charset="0"/>
              </a:rPr>
              <a:t>sáng</a:t>
            </a:r>
            <a:r>
              <a:rPr lang="en-US" sz="3000" kern="1200" dirty="0">
                <a:solidFill>
                  <a:prstClr val="black"/>
                </a:solidFill>
                <a:latin typeface="Arial-SGK-TV" pitchFamily="2" charset="0"/>
                <a:cs typeface="Arial-SGK-TV" pitchFamily="2" charset="0"/>
              </a:rPr>
              <a:t> nay</a:t>
            </a:r>
            <a:endParaRPr lang="en-US" sz="3000" kern="1200" dirty="0">
              <a:solidFill>
                <a:prstClr val="black"/>
              </a:solidFill>
              <a:latin typeface="Arial-SGK-TV" pitchFamily="2" charset="0"/>
              <a:ea typeface="+mn-ea"/>
              <a:cs typeface="Arial-SGK-TV" pitchFamily="2" charset="0"/>
            </a:endParaRPr>
          </a:p>
        </p:txBody>
      </p:sp>
      <p:sp>
        <p:nvSpPr>
          <p:cNvPr id="14" name="TextBox 13">
            <a:extLst>
              <a:ext uri="{FF2B5EF4-FFF2-40B4-BE49-F238E27FC236}">
                <a16:creationId xmlns:a16="http://schemas.microsoft.com/office/drawing/2014/main" id="{31B72D14-DBDD-4E96-BAE5-4673D7460621}"/>
              </a:ext>
            </a:extLst>
          </p:cNvPr>
          <p:cNvSpPr txBox="1"/>
          <p:nvPr/>
        </p:nvSpPr>
        <p:spPr>
          <a:xfrm>
            <a:off x="2104857" y="94401"/>
            <a:ext cx="5114479" cy="692461"/>
          </a:xfrm>
          <a:prstGeom prst="rect">
            <a:avLst/>
          </a:prstGeom>
          <a:noFill/>
        </p:spPr>
        <p:txBody>
          <a:bodyPr wrap="square" lIns="68543" tIns="34272" rIns="68543" bIns="34272" rtlCol="0">
            <a:spAutoFit/>
          </a:bodyPr>
          <a:lstStyle/>
          <a:p>
            <a:pPr algn="ctr" defTabSz="685800">
              <a:buClrTx/>
              <a:defRPr/>
            </a:pPr>
            <a:r>
              <a:rPr lang="en-US" sz="4050" kern="1200" dirty="0" err="1">
                <a:solidFill>
                  <a:prstClr val="black"/>
                </a:solidFill>
                <a:latin typeface="Arial-Rounded" pitchFamily="34" charset="0"/>
                <a:ea typeface="Arial-Rounded" pitchFamily="34" charset="0"/>
                <a:cs typeface="Arial-Rounded" pitchFamily="34" charset="0"/>
              </a:rPr>
              <a:t>Luyện</a:t>
            </a:r>
            <a:r>
              <a:rPr lang="en-US" sz="4050" kern="1200" dirty="0">
                <a:solidFill>
                  <a:prstClr val="black"/>
                </a:solidFill>
                <a:latin typeface="Arial-Rounded" pitchFamily="34" charset="0"/>
                <a:ea typeface="Arial-Rounded" pitchFamily="34" charset="0"/>
                <a:cs typeface="Arial-Rounded" pitchFamily="34" charset="0"/>
              </a:rPr>
              <a:t> đ</a:t>
            </a:r>
            <a:r>
              <a:rPr lang="en-US" sz="4050" kern="1200" dirty="0" err="1">
                <a:solidFill>
                  <a:prstClr val="black"/>
                </a:solidFill>
                <a:latin typeface="Arial-Rounded" pitchFamily="34" charset="0"/>
                <a:ea typeface="Arial-Rounded" pitchFamily="34" charset="0"/>
                <a:cs typeface="Arial-Rounded" pitchFamily="34" charset="0"/>
              </a:rPr>
              <a:t>ọc</a:t>
            </a:r>
            <a:r>
              <a:rPr lang="en-US" sz="4050" kern="1200" dirty="0">
                <a:solidFill>
                  <a:prstClr val="black"/>
                </a:solidFill>
                <a:latin typeface="Arial-Rounded" pitchFamily="34" charset="0"/>
                <a:ea typeface="Arial-Rounded" pitchFamily="34" charset="0"/>
                <a:cs typeface="Arial-Rounded" pitchFamily="34" charset="0"/>
              </a:rPr>
              <a:t> </a:t>
            </a:r>
            <a:r>
              <a:rPr lang="en-US" sz="4050" kern="1200" dirty="0" err="1">
                <a:solidFill>
                  <a:prstClr val="black"/>
                </a:solidFill>
                <a:latin typeface="Arial-Rounded" pitchFamily="34" charset="0"/>
                <a:ea typeface="Arial-Rounded" pitchFamily="34" charset="0"/>
                <a:cs typeface="Arial-Rounded" pitchFamily="34" charset="0"/>
              </a:rPr>
              <a:t>từ</a:t>
            </a:r>
            <a:endParaRPr lang="en-US" sz="4050" kern="1200"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64181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29518"/>
            <a:ext cx="1164302" cy="369332"/>
            <a:chOff x="2470108" y="1864944"/>
            <a:chExt cx="2704644" cy="1110046"/>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52009" cy="111004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670224" cy="586266"/>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215312" y="1"/>
            <a:ext cx="928688" cy="621506"/>
          </a:xfrm>
          <a:prstGeom prst="rect">
            <a:avLst/>
          </a:prstGeom>
        </p:spPr>
      </p:pic>
      <p:sp>
        <p:nvSpPr>
          <p:cNvPr id="14" name="TextBox 13">
            <a:extLst>
              <a:ext uri="{FF2B5EF4-FFF2-40B4-BE49-F238E27FC236}">
                <a16:creationId xmlns:a16="http://schemas.microsoft.com/office/drawing/2014/main" id="{31B72D14-DBDD-4E96-BAE5-4673D7460621}"/>
              </a:ext>
            </a:extLst>
          </p:cNvPr>
          <p:cNvSpPr txBox="1"/>
          <p:nvPr/>
        </p:nvSpPr>
        <p:spPr>
          <a:xfrm>
            <a:off x="2104857" y="94401"/>
            <a:ext cx="5114479" cy="692461"/>
          </a:xfrm>
          <a:prstGeom prst="rect">
            <a:avLst/>
          </a:prstGeom>
          <a:noFill/>
        </p:spPr>
        <p:txBody>
          <a:bodyPr wrap="square" lIns="68543" tIns="34272" rIns="68543" bIns="34272"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050" b="0" i="0" u="none" strike="noStrike" kern="1200" cap="none" spc="0" normalizeH="0" baseline="0" noProof="0" dirty="0" err="1">
                <a:ln>
                  <a:noFill/>
                </a:ln>
                <a:solidFill>
                  <a:prstClr val="black"/>
                </a:solidFill>
                <a:effectLst/>
                <a:uLnTx/>
                <a:uFillTx/>
                <a:latin typeface="Arial-SGK-TV" pitchFamily="2" charset="0"/>
                <a:ea typeface="Arial-Rounded" pitchFamily="34" charset="0"/>
                <a:cs typeface="Arial-SGK-TV" pitchFamily="2" charset="0"/>
                <a:sym typeface="Arial"/>
              </a:rPr>
              <a:t>Luyện</a:t>
            </a:r>
            <a:r>
              <a:rPr kumimoji="0" lang="en-US" sz="4050" b="0" i="0" u="none" strike="noStrike" kern="1200" cap="none" spc="0" normalizeH="0" baseline="0" noProof="0" dirty="0">
                <a:ln>
                  <a:noFill/>
                </a:ln>
                <a:solidFill>
                  <a:prstClr val="black"/>
                </a:solidFill>
                <a:effectLst/>
                <a:uLnTx/>
                <a:uFillTx/>
                <a:latin typeface="Arial-SGK-TV" pitchFamily="2" charset="0"/>
                <a:ea typeface="Arial-Rounded" pitchFamily="34" charset="0"/>
                <a:cs typeface="Arial-SGK-TV" pitchFamily="2" charset="0"/>
                <a:sym typeface="Arial"/>
              </a:rPr>
              <a:t> </a:t>
            </a:r>
            <a:r>
              <a:rPr kumimoji="0" lang="en-US" sz="4050" b="0" i="0" u="none" strike="noStrike" kern="1200" cap="none" spc="0" normalizeH="0" baseline="0" noProof="0" dirty="0" err="1">
                <a:ln>
                  <a:noFill/>
                </a:ln>
                <a:solidFill>
                  <a:prstClr val="black"/>
                </a:solidFill>
                <a:effectLst/>
                <a:uLnTx/>
                <a:uFillTx/>
                <a:latin typeface="Arial-SGK-TV" pitchFamily="2" charset="0"/>
                <a:ea typeface="Arial-Rounded" pitchFamily="34" charset="0"/>
                <a:cs typeface="Arial-SGK-TV" pitchFamily="2" charset="0"/>
                <a:sym typeface="Arial"/>
              </a:rPr>
              <a:t>đọc</a:t>
            </a:r>
            <a:r>
              <a:rPr kumimoji="0" lang="en-US" sz="4050" b="0" i="0" u="none" strike="noStrike" kern="1200" cap="none" spc="0" normalizeH="0" baseline="0" noProof="0" dirty="0">
                <a:ln>
                  <a:noFill/>
                </a:ln>
                <a:solidFill>
                  <a:prstClr val="black"/>
                </a:solidFill>
                <a:effectLst/>
                <a:uLnTx/>
                <a:uFillTx/>
                <a:latin typeface="Arial-SGK-TV" pitchFamily="2" charset="0"/>
                <a:ea typeface="Arial-Rounded" pitchFamily="34" charset="0"/>
                <a:cs typeface="Arial-SGK-TV" pitchFamily="2" charset="0"/>
                <a:sym typeface="Arial"/>
              </a:rPr>
              <a:t> </a:t>
            </a:r>
            <a:r>
              <a:rPr lang="en-US" sz="4050" kern="1200" dirty="0" err="1">
                <a:solidFill>
                  <a:prstClr val="black"/>
                </a:solidFill>
                <a:latin typeface="Arial-SGK-TV" pitchFamily="2" charset="0"/>
                <a:ea typeface="Arial-Rounded" pitchFamily="34" charset="0"/>
                <a:cs typeface="Arial-SGK-TV" pitchFamily="2" charset="0"/>
              </a:rPr>
              <a:t>câu</a:t>
            </a:r>
            <a:r>
              <a:rPr lang="en-US" sz="4050" kern="1200" dirty="0">
                <a:solidFill>
                  <a:prstClr val="black"/>
                </a:solidFill>
                <a:latin typeface="Arial-SGK-TV" pitchFamily="2" charset="0"/>
                <a:ea typeface="Arial-Rounded" pitchFamily="34" charset="0"/>
                <a:cs typeface="Arial-SGK-TV" pitchFamily="2" charset="0"/>
              </a:rPr>
              <a:t> </a:t>
            </a:r>
            <a:r>
              <a:rPr lang="en-US" sz="4050" kern="1200" dirty="0" err="1">
                <a:solidFill>
                  <a:prstClr val="black"/>
                </a:solidFill>
                <a:latin typeface="Arial-SGK-TV" pitchFamily="2" charset="0"/>
                <a:ea typeface="Arial-Rounded" pitchFamily="34" charset="0"/>
                <a:cs typeface="Arial-SGK-TV" pitchFamily="2" charset="0"/>
              </a:rPr>
              <a:t>dài</a:t>
            </a:r>
            <a:endParaRPr kumimoji="0" lang="en-US" sz="4050" b="0" i="0" u="none" strike="noStrike" kern="1200" cap="none" spc="0" normalizeH="0" baseline="0" noProof="0" dirty="0">
              <a:ln>
                <a:noFill/>
              </a:ln>
              <a:solidFill>
                <a:prstClr val="black"/>
              </a:solidFill>
              <a:effectLst/>
              <a:uLnTx/>
              <a:uFillTx/>
              <a:latin typeface="Arial-SGK-TV" pitchFamily="2" charset="0"/>
              <a:ea typeface="Arial-Rounded" pitchFamily="34" charset="0"/>
              <a:cs typeface="Arial-SGK-TV" pitchFamily="2" charset="0"/>
              <a:sym typeface="Arial"/>
            </a:endParaRPr>
          </a:p>
        </p:txBody>
      </p:sp>
      <p:sp>
        <p:nvSpPr>
          <p:cNvPr id="16" name="Rectangle 15">
            <a:extLst>
              <a:ext uri="{FF2B5EF4-FFF2-40B4-BE49-F238E27FC236}">
                <a16:creationId xmlns:a16="http://schemas.microsoft.com/office/drawing/2014/main" id="{4B65A8E9-5904-4B78-A4AD-D96E79123564}"/>
              </a:ext>
            </a:extLst>
          </p:cNvPr>
          <p:cNvSpPr/>
          <p:nvPr/>
        </p:nvSpPr>
        <p:spPr>
          <a:xfrm>
            <a:off x="228600" y="1283182"/>
            <a:ext cx="8678732" cy="1384995"/>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u="none" strike="noStrike" kern="0" cap="none" spc="0" normalizeH="0" baseline="0" noProof="0" dirty="0" err="1">
                <a:ln>
                  <a:noFill/>
                </a:ln>
                <a:solidFill>
                  <a:srgbClr val="4472C4"/>
                </a:solidFill>
                <a:effectLst/>
                <a:uLnTx/>
                <a:uFillTx/>
                <a:latin typeface="Arial-SGK-TV" pitchFamily="2" charset="0"/>
                <a:cs typeface="Arial-SGK-TV" pitchFamily="2" charset="0"/>
              </a:rPr>
              <a:t>Thầy</a:t>
            </a:r>
            <a:r>
              <a:rPr kumimoji="0" lang="en-US" sz="2800" b="0" u="none" strike="noStrike" kern="0" cap="none" spc="0" normalizeH="0" noProof="0" dirty="0">
                <a:ln>
                  <a:noFill/>
                </a:ln>
                <a:solidFill>
                  <a:srgbClr val="4472C4"/>
                </a:solidFill>
                <a:effectLst/>
                <a:uLnTx/>
                <a:uFillTx/>
                <a:latin typeface="Arial-SGK-TV" pitchFamily="2" charset="0"/>
                <a:cs typeface="Arial-SGK-TV" pitchFamily="2" charset="0"/>
              </a:rPr>
              <a:t> </a:t>
            </a:r>
            <a:r>
              <a:rPr kumimoji="0" lang="en-US" sz="2800" b="0" u="none" strike="noStrike" kern="0" cap="none" spc="0" normalizeH="0" noProof="0" dirty="0" err="1">
                <a:ln>
                  <a:noFill/>
                </a:ln>
                <a:solidFill>
                  <a:srgbClr val="4472C4"/>
                </a:solidFill>
                <a:effectLst/>
                <a:uLnTx/>
                <a:uFillTx/>
                <a:latin typeface="Arial-SGK-TV" pitchFamily="2" charset="0"/>
                <a:cs typeface="Arial-SGK-TV" pitchFamily="2" charset="0"/>
              </a:rPr>
              <a:t>giáo</a:t>
            </a:r>
            <a:r>
              <a:rPr kumimoji="0" lang="en-US" sz="2800" b="0" u="none" strike="noStrike" kern="0" cap="none" spc="0" normalizeH="0" noProof="0" dirty="0">
                <a:ln>
                  <a:noFill/>
                </a:ln>
                <a:solidFill>
                  <a:srgbClr val="4472C4"/>
                </a:solidFill>
                <a:effectLst/>
                <a:uLnTx/>
                <a:uFillTx/>
                <a:latin typeface="Arial-SGK-TV" pitchFamily="2" charset="0"/>
                <a:cs typeface="Arial-SGK-TV" pitchFamily="2" charset="0"/>
              </a:rPr>
              <a:t> </a:t>
            </a:r>
            <a:r>
              <a:rPr kumimoji="0" lang="en-US" sz="2800" b="0" u="none" strike="noStrike" kern="0" cap="none" spc="0" normalizeH="0" noProof="0" dirty="0" err="1">
                <a:ln>
                  <a:noFill/>
                </a:ln>
                <a:solidFill>
                  <a:srgbClr val="4472C4"/>
                </a:solidFill>
                <a:effectLst/>
                <a:uLnTx/>
                <a:uFillTx/>
                <a:latin typeface="Arial-SGK-TV" pitchFamily="2" charset="0"/>
                <a:cs typeface="Arial-SGK-TV" pitchFamily="2" charset="0"/>
              </a:rPr>
              <a:t>nói</a:t>
            </a:r>
            <a:r>
              <a:rPr kumimoji="0" lang="en-US" sz="2800" b="0" u="none" strike="noStrike" kern="0" cap="none" spc="0" normalizeH="0" noProof="0" dirty="0">
                <a:ln>
                  <a:noFill/>
                </a:ln>
                <a:solidFill>
                  <a:srgbClr val="4472C4"/>
                </a:solidFill>
                <a:effectLst/>
                <a:uLnTx/>
                <a:uFillTx/>
                <a:latin typeface="Arial-SGK-TV" pitchFamily="2" charset="0"/>
                <a:cs typeface="Arial-SGK-TV" pitchFamily="2" charset="0"/>
              </a:rPr>
              <a:t>: "</a:t>
            </a:r>
            <a:r>
              <a:rPr kumimoji="0" lang="vi-VN" sz="2800" b="0" u="none" strike="noStrike" kern="0" cap="none" spc="0" normalizeH="0" baseline="0" noProof="0" dirty="0">
                <a:ln>
                  <a:noFill/>
                </a:ln>
                <a:solidFill>
                  <a:srgbClr val="4472C4"/>
                </a:solidFill>
                <a:effectLst/>
                <a:uLnTx/>
                <a:uFillTx/>
                <a:latin typeface="Arial-SGK-TV" pitchFamily="2" charset="0"/>
                <a:cs typeface="Arial-SGK-TV" pitchFamily="2" charset="0"/>
              </a:rPr>
              <a:t>Chúng ta cần học cách giao tiếp tự tin. Vì thế hôm nay chúng ta sẽ tập nói trước lớp về bất cứ điều gì mình thích.”</a:t>
            </a:r>
            <a:r>
              <a:rPr lang="en-US" sz="2800" dirty="0">
                <a:solidFill>
                  <a:srgbClr val="4472C4"/>
                </a:solidFill>
                <a:latin typeface="Arial-SGK-TV" pitchFamily="2" charset="0"/>
                <a:cs typeface="Arial-SGK-TV" pitchFamily="2" charset="0"/>
              </a:rPr>
              <a:t>.</a:t>
            </a:r>
            <a:endParaRPr kumimoji="0" lang="en-US" sz="2800" b="0" u="none" strike="noStrike" kern="0" cap="none" spc="0" normalizeH="0" baseline="0" noProof="0" dirty="0">
              <a:ln>
                <a:noFill/>
              </a:ln>
              <a:solidFill>
                <a:srgbClr val="4472C4"/>
              </a:solidFill>
              <a:effectLst/>
              <a:uLnTx/>
              <a:uFillTx/>
              <a:latin typeface="Arial-SGK-TV" pitchFamily="2" charset="0"/>
              <a:cs typeface="Arial-SGK-TV" pitchFamily="2" charset="0"/>
            </a:endParaRPr>
          </a:p>
        </p:txBody>
      </p:sp>
      <p:cxnSp>
        <p:nvCxnSpPr>
          <p:cNvPr id="18" name="Straight Connector 17">
            <a:extLst>
              <a:ext uri="{FF2B5EF4-FFF2-40B4-BE49-F238E27FC236}">
                <a16:creationId xmlns:a16="http://schemas.microsoft.com/office/drawing/2014/main" id="{E76F5607-9B39-4089-A9E2-DC43C994ABF9}"/>
              </a:ext>
            </a:extLst>
          </p:cNvPr>
          <p:cNvCxnSpPr/>
          <p:nvPr/>
        </p:nvCxnSpPr>
        <p:spPr>
          <a:xfrm flipH="1">
            <a:off x="1318408" y="1678566"/>
            <a:ext cx="100483" cy="458079"/>
          </a:xfrm>
          <a:prstGeom prst="line">
            <a:avLst/>
          </a:prstGeom>
          <a:noFill/>
          <a:ln w="19050" cap="flat" cmpd="sng" algn="ctr">
            <a:solidFill>
              <a:srgbClr val="FF0000"/>
            </a:solidFill>
            <a:prstDash val="solid"/>
            <a:miter lim="800000"/>
          </a:ln>
          <a:effectLst/>
        </p:spPr>
      </p:cxnSp>
      <p:cxnSp>
        <p:nvCxnSpPr>
          <p:cNvPr id="19" name="Straight Connector 18">
            <a:extLst>
              <a:ext uri="{FF2B5EF4-FFF2-40B4-BE49-F238E27FC236}">
                <a16:creationId xmlns:a16="http://schemas.microsoft.com/office/drawing/2014/main" id="{4E83F201-3C15-43BA-AFD5-95559BD1C959}"/>
              </a:ext>
            </a:extLst>
          </p:cNvPr>
          <p:cNvCxnSpPr/>
          <p:nvPr/>
        </p:nvCxnSpPr>
        <p:spPr>
          <a:xfrm flipH="1">
            <a:off x="2690038" y="1263519"/>
            <a:ext cx="100483" cy="458079"/>
          </a:xfrm>
          <a:prstGeom prst="line">
            <a:avLst/>
          </a:prstGeom>
          <a:noFill/>
          <a:ln w="19050" cap="flat" cmpd="sng" algn="ctr">
            <a:solidFill>
              <a:srgbClr val="FF0000"/>
            </a:solidFill>
            <a:prstDash val="solid"/>
            <a:miter lim="800000"/>
          </a:ln>
          <a:effectLst/>
        </p:spPr>
      </p:cxnSp>
      <p:cxnSp>
        <p:nvCxnSpPr>
          <p:cNvPr id="26" name="Straight Connector 25">
            <a:extLst>
              <a:ext uri="{FF2B5EF4-FFF2-40B4-BE49-F238E27FC236}">
                <a16:creationId xmlns:a16="http://schemas.microsoft.com/office/drawing/2014/main" id="{607854D2-A1DD-47BC-961E-5F15EE862CB7}"/>
              </a:ext>
            </a:extLst>
          </p:cNvPr>
          <p:cNvCxnSpPr/>
          <p:nvPr/>
        </p:nvCxnSpPr>
        <p:spPr>
          <a:xfrm flipH="1">
            <a:off x="2790521" y="1246794"/>
            <a:ext cx="100483" cy="458079"/>
          </a:xfrm>
          <a:prstGeom prst="line">
            <a:avLst/>
          </a:prstGeom>
          <a:noFill/>
          <a:ln w="190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E76F5607-9B39-4089-A9E2-DC43C994ABF9}"/>
              </a:ext>
            </a:extLst>
          </p:cNvPr>
          <p:cNvCxnSpPr/>
          <p:nvPr/>
        </p:nvCxnSpPr>
        <p:spPr>
          <a:xfrm flipH="1">
            <a:off x="1263386" y="1683357"/>
            <a:ext cx="100483" cy="458079"/>
          </a:xfrm>
          <a:prstGeom prst="line">
            <a:avLst/>
          </a:prstGeom>
          <a:noFill/>
          <a:ln w="19050" cap="flat" cmpd="sng" algn="ctr">
            <a:solidFill>
              <a:srgbClr val="FF0000"/>
            </a:solidFill>
            <a:prstDash val="solid"/>
            <a:miter lim="800000"/>
          </a:ln>
          <a:effectLst/>
        </p:spPr>
      </p:cxnSp>
      <p:cxnSp>
        <p:nvCxnSpPr>
          <p:cNvPr id="20" name="Straight Connector 19">
            <a:extLst>
              <a:ext uri="{FF2B5EF4-FFF2-40B4-BE49-F238E27FC236}">
                <a16:creationId xmlns:a16="http://schemas.microsoft.com/office/drawing/2014/main" id="{E76F5607-9B39-4089-A9E2-DC43C994ABF9}"/>
              </a:ext>
            </a:extLst>
          </p:cNvPr>
          <p:cNvCxnSpPr/>
          <p:nvPr/>
        </p:nvCxnSpPr>
        <p:spPr>
          <a:xfrm flipH="1">
            <a:off x="897285" y="2173652"/>
            <a:ext cx="100483" cy="458079"/>
          </a:xfrm>
          <a:prstGeom prst="line">
            <a:avLst/>
          </a:prstGeom>
          <a:noFill/>
          <a:ln w="19050" cap="flat" cmpd="sng" algn="ctr">
            <a:solidFill>
              <a:srgbClr val="FF0000"/>
            </a:solidFill>
            <a:prstDash val="solid"/>
            <a:miter lim="800000"/>
          </a:ln>
          <a:effectLst/>
        </p:spPr>
      </p:cxnSp>
      <p:cxnSp>
        <p:nvCxnSpPr>
          <p:cNvPr id="23" name="Straight Connector 22">
            <a:extLst>
              <a:ext uri="{FF2B5EF4-FFF2-40B4-BE49-F238E27FC236}">
                <a16:creationId xmlns:a16="http://schemas.microsoft.com/office/drawing/2014/main" id="{E76F5607-9B39-4089-A9E2-DC43C994ABF9}"/>
              </a:ext>
            </a:extLst>
          </p:cNvPr>
          <p:cNvCxnSpPr/>
          <p:nvPr/>
        </p:nvCxnSpPr>
        <p:spPr>
          <a:xfrm flipH="1">
            <a:off x="3928445" y="1746639"/>
            <a:ext cx="100483" cy="458079"/>
          </a:xfrm>
          <a:prstGeom prst="line">
            <a:avLst/>
          </a:prstGeom>
          <a:noFill/>
          <a:ln w="19050" cap="flat" cmpd="sng" algn="ctr">
            <a:solidFill>
              <a:srgbClr val="FF0000"/>
            </a:solidFill>
            <a:prstDash val="solid"/>
            <a:miter lim="800000"/>
          </a:ln>
          <a:effectLst/>
        </p:spPr>
      </p:cxnSp>
      <p:cxnSp>
        <p:nvCxnSpPr>
          <p:cNvPr id="24" name="Straight Connector 23">
            <a:extLst>
              <a:ext uri="{FF2B5EF4-FFF2-40B4-BE49-F238E27FC236}">
                <a16:creationId xmlns:a16="http://schemas.microsoft.com/office/drawing/2014/main" id="{E76F5607-9B39-4089-A9E2-DC43C994ABF9}"/>
              </a:ext>
            </a:extLst>
          </p:cNvPr>
          <p:cNvCxnSpPr/>
          <p:nvPr/>
        </p:nvCxnSpPr>
        <p:spPr>
          <a:xfrm flipH="1">
            <a:off x="6000229" y="2186542"/>
            <a:ext cx="100483" cy="458079"/>
          </a:xfrm>
          <a:prstGeom prst="line">
            <a:avLst/>
          </a:prstGeom>
          <a:noFill/>
          <a:ln w="19050" cap="flat" cmpd="sng" algn="ctr">
            <a:solidFill>
              <a:srgbClr val="FF0000"/>
            </a:solidFill>
            <a:prstDash val="solid"/>
            <a:miter lim="800000"/>
          </a:ln>
          <a:effectLst/>
        </p:spPr>
      </p:cxnSp>
      <p:cxnSp>
        <p:nvCxnSpPr>
          <p:cNvPr id="25" name="Straight Connector 24">
            <a:extLst>
              <a:ext uri="{FF2B5EF4-FFF2-40B4-BE49-F238E27FC236}">
                <a16:creationId xmlns:a16="http://schemas.microsoft.com/office/drawing/2014/main" id="{E76F5607-9B39-4089-A9E2-DC43C994ABF9}"/>
              </a:ext>
            </a:extLst>
          </p:cNvPr>
          <p:cNvCxnSpPr/>
          <p:nvPr/>
        </p:nvCxnSpPr>
        <p:spPr>
          <a:xfrm flipH="1">
            <a:off x="6089954" y="2198320"/>
            <a:ext cx="100483" cy="458079"/>
          </a:xfrm>
          <a:prstGeom prst="line">
            <a:avLst/>
          </a:prstGeom>
          <a:noFill/>
          <a:ln w="19050" cap="flat" cmpd="sng" algn="ctr">
            <a:solidFill>
              <a:srgbClr val="FF0000"/>
            </a:solidFill>
            <a:prstDash val="solid"/>
            <a:miter lim="800000"/>
          </a:ln>
          <a:effectLst/>
        </p:spPr>
      </p:cxnSp>
      <p:pic>
        <p:nvPicPr>
          <p:cNvPr id="2" name="Picture 1"/>
          <p:cNvPicPr>
            <a:picLocks noChangeAspect="1"/>
          </p:cNvPicPr>
          <p:nvPr/>
        </p:nvPicPr>
        <p:blipFill>
          <a:blip r:embed="rId4"/>
          <a:stretch>
            <a:fillRect/>
          </a:stretch>
        </p:blipFill>
        <p:spPr>
          <a:xfrm>
            <a:off x="-30078" y="957441"/>
            <a:ext cx="670224" cy="651481"/>
          </a:xfrm>
          <a:prstGeom prst="rect">
            <a:avLst/>
          </a:prstGeom>
        </p:spPr>
      </p:pic>
    </p:spTree>
    <p:extLst>
      <p:ext uri="{BB962C8B-B14F-4D97-AF65-F5344CB8AC3E}">
        <p14:creationId xmlns:p14="http://schemas.microsoft.com/office/powerpoint/2010/main" val="3999498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651511" y="29518"/>
            <a:ext cx="1164302" cy="369332"/>
            <a:chOff x="2470108" y="1864944"/>
            <a:chExt cx="2704644" cy="1110046"/>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3" y="1864944"/>
              <a:ext cx="2452009" cy="111004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rPr>
                <a:t>ĐỌC</a:t>
              </a:r>
              <a:endParaRPr kumimoji="0" lang="zh-CN" altLang="en-US" sz="18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Arial"/>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65067" y="38300"/>
            <a:ext cx="524868" cy="455771"/>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646156" y="2242754"/>
              <a:ext cx="779087" cy="348104"/>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zh-CN"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33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8436077" y="95865"/>
            <a:ext cx="707923" cy="512935"/>
          </a:xfrm>
          <a:prstGeom prst="rect">
            <a:avLst/>
          </a:prstGeom>
        </p:spPr>
      </p:pic>
      <p:sp>
        <p:nvSpPr>
          <p:cNvPr id="16" name="TextBox 15">
            <a:extLst>
              <a:ext uri="{FF2B5EF4-FFF2-40B4-BE49-F238E27FC236}">
                <a16:creationId xmlns:a16="http://schemas.microsoft.com/office/drawing/2014/main" id="{9677DBBB-2E18-4C67-8F3C-C80DBDDB3780}"/>
              </a:ext>
            </a:extLst>
          </p:cNvPr>
          <p:cNvSpPr txBox="1"/>
          <p:nvPr/>
        </p:nvSpPr>
        <p:spPr>
          <a:xfrm>
            <a:off x="3286378" y="87342"/>
            <a:ext cx="16482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Một</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giờ</a:t>
            </a:r>
            <a:r>
              <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rPr>
              <a:t> </a:t>
            </a:r>
            <a:r>
              <a:rPr kumimoji="0" lang="en-US" sz="2000" b="1" i="0" u="none" strike="noStrike" kern="0" cap="none" spc="0" normalizeH="0" baseline="0" noProof="0" dirty="0" err="1">
                <a:ln>
                  <a:noFill/>
                </a:ln>
                <a:solidFill>
                  <a:srgbClr val="FF0000"/>
                </a:solidFill>
                <a:effectLst/>
                <a:uLnTx/>
                <a:uFillTx/>
                <a:latin typeface="Arial-SGK-TV" pitchFamily="2" charset="0"/>
                <a:cs typeface="Arial-SGK-TV" pitchFamily="2" charset="0"/>
                <a:sym typeface="Arial"/>
              </a:rPr>
              <a:t>học</a:t>
            </a:r>
            <a:endParaRPr kumimoji="0" lang="en-US" sz="2000" b="1" i="0" u="none" strike="noStrike" kern="0" cap="none" spc="0" normalizeH="0" baseline="0" noProof="0" dirty="0">
              <a:ln>
                <a:noFill/>
              </a:ln>
              <a:solidFill>
                <a:srgbClr val="FF0000"/>
              </a:solidFill>
              <a:effectLst/>
              <a:uLnTx/>
              <a:uFillTx/>
              <a:latin typeface="Arial-SGK-TV" pitchFamily="2" charset="0"/>
              <a:cs typeface="Arial-SGK-TV" pitchFamily="2" charset="0"/>
              <a:sym typeface="Arial"/>
            </a:endParaRPr>
          </a:p>
        </p:txBody>
      </p:sp>
      <p:sp>
        <p:nvSpPr>
          <p:cNvPr id="18" name="TextBox 17">
            <a:extLst>
              <a:ext uri="{FF2B5EF4-FFF2-40B4-BE49-F238E27FC236}">
                <a16:creationId xmlns:a16="http://schemas.microsoft.com/office/drawing/2014/main" id="{C9C242FD-8599-4F29-A2F1-5454760B2B50}"/>
              </a:ext>
            </a:extLst>
          </p:cNvPr>
          <p:cNvSpPr txBox="1"/>
          <p:nvPr/>
        </p:nvSpPr>
        <p:spPr>
          <a:xfrm>
            <a:off x="154859" y="459110"/>
            <a:ext cx="850981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ysClr val="windowText" lastClr="000000"/>
                </a:solidFill>
                <a:effectLst/>
                <a:uLnTx/>
                <a:uFillTx/>
                <a:latin typeface="Arial"/>
                <a:cs typeface="Arial"/>
                <a:sym typeface="Arial"/>
              </a:rPr>
              <a:t>   </a:t>
            </a:r>
            <a:r>
              <a:rPr kumimoji="0" lang="vi-VN" sz="1800" b="1" i="0" u="none" strike="noStrike" kern="0" cap="none" spc="0" normalizeH="0" baseline="0" noProof="0" dirty="0">
                <a:ln>
                  <a:noFill/>
                </a:ln>
                <a:solidFill>
                  <a:srgbClr val="002060"/>
                </a:solidFill>
                <a:effectLst/>
                <a:uLnTx/>
                <a:uFillTx/>
                <a:latin typeface="Arial-SGK-TV" pitchFamily="2" charset="0"/>
                <a:cs typeface="Arial-SGK-TV" pitchFamily="2" charset="0"/>
                <a:sym typeface="Arial"/>
              </a:rPr>
              <a:t>Thầy giáo nói: “Chúng ta cần học cách giao tiếp tự tin. Vì thế hôm nay chúng ta sẽ tập nói trước lớp về bất cứ điều gì mình thích.”.</a:t>
            </a:r>
          </a:p>
          <a:p>
            <a:pPr lvl="0" algn="just">
              <a:buClrTx/>
            </a:pP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Quang được mời lên nói đầu tiên. Cậu lúng túng, đỏ mặt. Quang cảm thấy nói với bạn bên cạnh thì dễ, nhưng nói trước cả lớp thì sao mà khó thế. Thầy bảo: “</a:t>
            </a:r>
            <a:r>
              <a:rPr lang="en-US" sz="1800" b="1">
                <a:solidFill>
                  <a:srgbClr val="002060"/>
                </a:solidFill>
                <a:latin typeface="Arial-SGK-TV" pitchFamily="2" charset="0"/>
                <a:cs typeface="Arial-SGK-TV" pitchFamily="2" charset="0"/>
              </a:rPr>
              <a:t>S</a:t>
            </a:r>
            <a:r>
              <a:rPr lang="vi-VN" sz="1800" b="1">
                <a:solidFill>
                  <a:srgbClr val="002060"/>
                </a:solidFill>
                <a:latin typeface="Arial-SGK-TV" pitchFamily="2" charset="0"/>
                <a:cs typeface="Arial-SGK-TV" pitchFamily="2" charset="0"/>
              </a:rPr>
              <a:t>áng nay ngủ dậy, em đã làm gì?</a:t>
            </a: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Em cố nhớ xem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Quang ngập ngừng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vừa nói vừa gãi đầu</a:t>
            </a:r>
            <a:r>
              <a:rPr lang="en-US" sz="1800" b="1">
                <a:solidFill>
                  <a:srgbClr val="002060"/>
                </a:solidFill>
                <a:latin typeface="Arial-SGK-TV" pitchFamily="2" charset="0"/>
                <a:cs typeface="Arial-SGK-TV" pitchFamily="2" charset="0"/>
              </a:rPr>
              <a:t>: “ E</a:t>
            </a:r>
            <a:r>
              <a:rPr lang="vi-VN" sz="1800" b="1">
                <a:solidFill>
                  <a:srgbClr val="002060"/>
                </a:solidFill>
                <a:latin typeface="Arial-SGK-TV" pitchFamily="2" charset="0"/>
                <a:cs typeface="Arial-SGK-TV" pitchFamily="2" charset="0"/>
              </a:rPr>
              <a:t>m</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Thầy giáo nhắc: “ Rồi gì nữa?</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   Quang lại gã</a:t>
            </a:r>
            <a:r>
              <a:rPr lang="en-US" sz="1800" b="1">
                <a:solidFill>
                  <a:srgbClr val="002060"/>
                </a:solidFill>
                <a:latin typeface="Arial-SGK-TV" pitchFamily="2" charset="0"/>
                <a:cs typeface="Arial-SGK-TV" pitchFamily="2" charset="0"/>
              </a:rPr>
              <a:t>i</a:t>
            </a:r>
            <a:r>
              <a:rPr lang="vi-VN" sz="1800" b="1">
                <a:solidFill>
                  <a:srgbClr val="002060"/>
                </a:solidFill>
                <a:latin typeface="Arial-SGK-TV" pitchFamily="2" charset="0"/>
                <a:cs typeface="Arial-SGK-TV" pitchFamily="2" charset="0"/>
              </a:rPr>
              <a:t> đầu: “ À… ờ… Em ngủ dậy.”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Và cậu nói tiếp: “ Rồi… ờ…”</a:t>
            </a:r>
          </a:p>
          <a:p>
            <a:pPr lvl="0" algn="just">
              <a:buClrTx/>
              <a:defRPr/>
            </a:pPr>
            <a:r>
              <a:rPr lang="vi-VN" sz="1800" b="1">
                <a:solidFill>
                  <a:srgbClr val="002060"/>
                </a:solidFill>
                <a:latin typeface="Arial-SGK-TV" pitchFamily="2" charset="0"/>
                <a:cs typeface="Arial-SGK-TV" pitchFamily="2" charset="0"/>
              </a:rPr>
              <a:t>    Thầy giáo mỉm cười, kiên nhẫn nghe Quang nói. Thầy bảo: “Thế là được rồi đấy!”</a:t>
            </a:r>
            <a:r>
              <a:rPr lang="en-US" sz="1800" b="1">
                <a:solidFill>
                  <a:srgbClr val="002060"/>
                </a:solidFill>
                <a:latin typeface="Arial-SGK-TV" pitchFamily="2" charset="0"/>
                <a:cs typeface="Arial-SGK-TV" pitchFamily="2" charset="0"/>
              </a:rPr>
              <a:t>.</a:t>
            </a:r>
            <a:endParaRPr lang="vi-VN" sz="1800" b="1">
              <a:solidFill>
                <a:srgbClr val="002060"/>
              </a:solidFill>
              <a:latin typeface="Arial-SGK-TV" pitchFamily="2" charset="0"/>
              <a:cs typeface="Arial-SGK-TV" pitchFamily="2" charset="0"/>
            </a:endParaRPr>
          </a:p>
          <a:p>
            <a:pPr lvl="0" algn="just">
              <a:buClrTx/>
              <a:defRPr/>
            </a:pPr>
            <a:r>
              <a:rPr kumimoji="0" lang="en-US"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kumimoji="0" lang="vi-VN" sz="1800" b="1" i="0" u="none" strike="noStrike" kern="0" cap="none" spc="0" normalizeH="0" baseline="0" noProof="0">
                <a:ln>
                  <a:noFill/>
                </a:ln>
                <a:solidFill>
                  <a:srgbClr val="002060"/>
                </a:solidFill>
                <a:effectLst/>
                <a:uLnTx/>
                <a:uFillTx/>
                <a:latin typeface="Arial-SGK-TV" pitchFamily="2" charset="0"/>
                <a:cs typeface="Arial-SGK-TV" pitchFamily="2" charset="0"/>
                <a:sym typeface="Arial"/>
              </a:rPr>
              <a:t>   </a:t>
            </a:r>
            <a:r>
              <a:rPr lang="vi-VN" sz="1800" b="1">
                <a:solidFill>
                  <a:srgbClr val="002060"/>
                </a:solidFill>
                <a:latin typeface="Arial-SGK-TV" pitchFamily="2" charset="0"/>
                <a:cs typeface="Arial-SGK-TV" pitchFamily="2" charset="0"/>
              </a:rPr>
              <a:t>Nhưng Quang chưa chịu về chỗ</a:t>
            </a:r>
            <a:r>
              <a:rPr lang="en-US" sz="1800" b="1">
                <a:solidFill>
                  <a:srgbClr val="002060"/>
                </a:solidFill>
                <a:latin typeface="Arial-SGK-TV" pitchFamily="2" charset="0"/>
                <a:cs typeface="Arial-SGK-TV" pitchFamily="2" charset="0"/>
              </a:rPr>
              <a:t>. B</a:t>
            </a:r>
            <a:r>
              <a:rPr lang="vi-VN" sz="1800" b="1">
                <a:solidFill>
                  <a:srgbClr val="002060"/>
                </a:solidFill>
                <a:latin typeface="Arial-SGK-TV" pitchFamily="2" charset="0"/>
                <a:cs typeface="Arial-SGK-TV" pitchFamily="2" charset="0"/>
              </a:rPr>
              <a:t>ỗng cậu nói to: “ Rồi sau đó… ờ… à…”. Quang thở mạnh một hơi rồi nói tiếp: “ Mẹ… ờ… bảo: Con đánh răng đi</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T</a:t>
            </a:r>
            <a:r>
              <a:rPr lang="vi-VN" sz="1800" b="1">
                <a:solidFill>
                  <a:srgbClr val="002060"/>
                </a:solidFill>
                <a:latin typeface="Arial-SGK-TV" pitchFamily="2" charset="0"/>
                <a:cs typeface="Arial-SGK-TV" pitchFamily="2" charset="0"/>
              </a:rPr>
              <a:t>hế là em đánh răng.”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Thầy giáo vỗ tay. Cả lớp vỗ tay theo. Cuối cùng</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nói với giọng rất tự tin: “ Sau đó, bố đưa em đi học.”</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endParaRPr lang="en-US" sz="1800" b="1">
              <a:solidFill>
                <a:srgbClr val="002060"/>
              </a:solidFill>
              <a:latin typeface="Arial-SGK-TV" pitchFamily="2" charset="0"/>
              <a:cs typeface="Arial-SGK-TV" pitchFamily="2" charset="0"/>
            </a:endParaRPr>
          </a:p>
          <a:p>
            <a:pPr lvl="0" algn="just">
              <a:buClrTx/>
              <a:defRPr/>
            </a:pPr>
            <a:r>
              <a:rPr lang="en-US" sz="1800" b="1">
                <a:solidFill>
                  <a:srgbClr val="002060"/>
                </a:solidFill>
                <a:latin typeface="Arial-SGK-TV" pitchFamily="2" charset="0"/>
                <a:cs typeface="Arial-SGK-TV" pitchFamily="2" charset="0"/>
              </a:rPr>
              <a:t>    </a:t>
            </a:r>
            <a:r>
              <a:rPr lang="vi-VN" sz="1800" b="1">
                <a:solidFill>
                  <a:srgbClr val="002060"/>
                </a:solidFill>
                <a:latin typeface="Arial-SGK-TV" pitchFamily="2" charset="0"/>
                <a:cs typeface="Arial-SGK-TV" pitchFamily="2" charset="0"/>
              </a:rPr>
              <a:t>Thầy giáo vỗ tay</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ác bạn vỗ tay theo</a:t>
            </a:r>
            <a:r>
              <a:rPr lang="en-US" sz="1800" b="1">
                <a:solidFill>
                  <a:srgbClr val="002060"/>
                </a:solidFill>
                <a:latin typeface="Arial-SGK-TV" pitchFamily="2" charset="0"/>
                <a:cs typeface="Arial-SGK-TV" pitchFamily="2" charset="0"/>
              </a:rPr>
              <a:t>.</a:t>
            </a:r>
            <a:r>
              <a:rPr lang="vi-VN" sz="1800" b="1">
                <a:solidFill>
                  <a:srgbClr val="002060"/>
                </a:solidFill>
                <a:latin typeface="Arial-SGK-TV" pitchFamily="2" charset="0"/>
                <a:cs typeface="Arial-SGK-TV" pitchFamily="2" charset="0"/>
              </a:rPr>
              <a:t> Quang cũng vỗ tay. </a:t>
            </a:r>
            <a:r>
              <a:rPr lang="en-US" sz="1800" b="1">
                <a:solidFill>
                  <a:srgbClr val="002060"/>
                </a:solidFill>
                <a:latin typeface="Arial-SGK-TV" pitchFamily="2" charset="0"/>
                <a:cs typeface="Arial-SGK-TV" pitchFamily="2" charset="0"/>
              </a:rPr>
              <a:t>C</a:t>
            </a:r>
            <a:r>
              <a:rPr lang="vi-VN" sz="1800" b="1">
                <a:solidFill>
                  <a:srgbClr val="002060"/>
                </a:solidFill>
                <a:latin typeface="Arial-SGK-TV" pitchFamily="2" charset="0"/>
                <a:cs typeface="Arial-SGK-TV" pitchFamily="2" charset="0"/>
              </a:rPr>
              <a:t>ả lớp tràn ngập tiếng vỗ tay.</a:t>
            </a:r>
            <a:endParaRPr lang="vi-VN" sz="1800" b="1" dirty="0">
              <a:solidFill>
                <a:srgbClr val="002060"/>
              </a:solidFill>
              <a:latin typeface="Arial-SGK-TV" pitchFamily="2" charset="0"/>
              <a:cs typeface="Arial-SGK-TV" pitchFamily="2" charset="0"/>
            </a:endParaRPr>
          </a:p>
        </p:txBody>
      </p:sp>
      <p:sp>
        <p:nvSpPr>
          <p:cNvPr id="13" name="Oval 12">
            <a:extLst>
              <a:ext uri="{FF2B5EF4-FFF2-40B4-BE49-F238E27FC236}">
                <a16:creationId xmlns:a16="http://schemas.microsoft.com/office/drawing/2014/main" id="{686BAFC4-2D19-4BE8-9DA1-61D9DE78DBD7}"/>
              </a:ext>
            </a:extLst>
          </p:cNvPr>
          <p:cNvSpPr/>
          <p:nvPr/>
        </p:nvSpPr>
        <p:spPr>
          <a:xfrm>
            <a:off x="174705" y="498273"/>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4" name="Oval 13">
            <a:extLst>
              <a:ext uri="{FF2B5EF4-FFF2-40B4-BE49-F238E27FC236}">
                <a16:creationId xmlns:a16="http://schemas.microsoft.com/office/drawing/2014/main" id="{6A2E157E-11C8-46DF-A950-20471E8F31FA}"/>
              </a:ext>
            </a:extLst>
          </p:cNvPr>
          <p:cNvSpPr/>
          <p:nvPr/>
        </p:nvSpPr>
        <p:spPr>
          <a:xfrm>
            <a:off x="126733" y="1067233"/>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5" name="Oval 14">
            <a:extLst>
              <a:ext uri="{FF2B5EF4-FFF2-40B4-BE49-F238E27FC236}">
                <a16:creationId xmlns:a16="http://schemas.microsoft.com/office/drawing/2014/main" id="{0FBB2EFC-14A8-41D9-A3C5-4BAEC384A4E9}"/>
              </a:ext>
            </a:extLst>
          </p:cNvPr>
          <p:cNvSpPr/>
          <p:nvPr/>
        </p:nvSpPr>
        <p:spPr>
          <a:xfrm>
            <a:off x="95016" y="3226724"/>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Tree>
    <p:extLst>
      <p:ext uri="{BB962C8B-B14F-4D97-AF65-F5344CB8AC3E}">
        <p14:creationId xmlns:p14="http://schemas.microsoft.com/office/powerpoint/2010/main" val="2502613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14927677"/>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6862</TotalTime>
  <Words>2550</Words>
  <Application>Microsoft Office PowerPoint</Application>
  <PresentationFormat>On-screen Show (16:9)</PresentationFormat>
  <Paragraphs>169</Paragraphs>
  <Slides>26</Slides>
  <Notes>15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Arial</vt:lpstr>
      <vt:lpstr>Times New Roman</vt:lpstr>
      <vt:lpstr>Quicksand Medium</vt:lpstr>
      <vt:lpstr>Calibri Light</vt:lpstr>
      <vt:lpstr>Calibri</vt:lpstr>
      <vt:lpstr>Arial-SGK-TV</vt:lpstr>
      <vt:lpstr>等线</vt:lpstr>
      <vt:lpstr>Lato</vt:lpstr>
      <vt:lpstr>Arial-Rounded</vt:lpstr>
      <vt:lpstr>Simple Light</vt:lpstr>
      <vt:lpstr>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subject>9Slide.vn</dc:subject>
  <dc:creator>Administrator</dc:creator>
  <dc:description>9Slide.vn</dc:description>
  <cp:lastModifiedBy>Bùi Bích Phương</cp:lastModifiedBy>
  <cp:revision>884</cp:revision>
  <dcterms:modified xsi:type="dcterms:W3CDTF">2023-10-11T16:39:17Z</dcterms:modified>
  <cp:category>9Slide.vn</cp:category>
</cp:coreProperties>
</file>