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  <p:sldMasterId id="2147483673" r:id="rId2"/>
  </p:sldMasterIdLst>
  <p:notesMasterIdLst>
    <p:notesMasterId r:id="rId31"/>
  </p:notesMasterIdLst>
  <p:handoutMasterIdLst>
    <p:handoutMasterId r:id="rId32"/>
  </p:handoutMasterIdLst>
  <p:sldIdLst>
    <p:sldId id="258" r:id="rId3"/>
    <p:sldId id="358" r:id="rId4"/>
    <p:sldId id="321" r:id="rId5"/>
    <p:sldId id="350" r:id="rId6"/>
    <p:sldId id="389" r:id="rId7"/>
    <p:sldId id="390" r:id="rId8"/>
    <p:sldId id="391" r:id="rId9"/>
    <p:sldId id="373" r:id="rId10"/>
    <p:sldId id="392" r:id="rId11"/>
    <p:sldId id="393" r:id="rId12"/>
    <p:sldId id="374" r:id="rId13"/>
    <p:sldId id="394" r:id="rId14"/>
    <p:sldId id="395" r:id="rId15"/>
    <p:sldId id="398" r:id="rId16"/>
    <p:sldId id="396" r:id="rId17"/>
    <p:sldId id="399" r:id="rId18"/>
    <p:sldId id="406" r:id="rId19"/>
    <p:sldId id="376" r:id="rId20"/>
    <p:sldId id="400" r:id="rId21"/>
    <p:sldId id="407" r:id="rId22"/>
    <p:sldId id="372" r:id="rId23"/>
    <p:sldId id="401" r:id="rId24"/>
    <p:sldId id="402" r:id="rId25"/>
    <p:sldId id="403" r:id="rId26"/>
    <p:sldId id="405" r:id="rId27"/>
    <p:sldId id="404" r:id="rId28"/>
    <p:sldId id="356" r:id="rId29"/>
    <p:sldId id="285" r:id="rId30"/>
  </p:sldIdLst>
  <p:sldSz cx="9144000" cy="5143500" type="screen16x9"/>
  <p:notesSz cx="9926638" cy="6797675"/>
  <p:embeddedFontLst>
    <p:embeddedFont>
      <p:font typeface="等线" panose="02010600030101010101" pitchFamily="2" charset="-122"/>
      <p:regular r:id="rId33"/>
      <p:bold r:id="rId34"/>
    </p:embeddedFont>
    <p:embeddedFont>
      <p:font typeface="等线 Light" panose="02010600030101010101" pitchFamily="2" charset="-122"/>
      <p:regular r:id="rId35"/>
    </p:embeddedFont>
    <p:embeddedFont>
      <p:font typeface="微软雅黑" panose="020B0503020204020204" pitchFamily="34" charset="-122"/>
      <p:regular r:id="rId36"/>
      <p:bold r:id="rId37"/>
    </p:embeddedFont>
    <p:embeddedFont>
      <p:font typeface=".VnAvant" panose="020B7200000000000000" pitchFamily="3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Tahoma" panose="020B0604030504040204" pitchFamily="34" charset="0"/>
      <p:regular r:id="rId48"/>
      <p:bold r:id="rId49"/>
    </p:embeddedFont>
  </p:embeddedFontLst>
  <p:custDataLst>
    <p:tags r:id="rId50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D60093"/>
    <a:srgbClr val="FFFFFF"/>
    <a:srgbClr val="000099"/>
    <a:srgbClr val="0000FF"/>
    <a:srgbClr val="E94744"/>
    <a:srgbClr val="EF9322"/>
    <a:srgbClr val="FDE03B"/>
    <a:srgbClr val="4AC0DC"/>
    <a:srgbClr val="F174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0" autoAdjust="0"/>
    <p:restoredTop sz="94291" autoAdjust="0"/>
  </p:normalViewPr>
  <p:slideViewPr>
    <p:cSldViewPr snapToGrid="0">
      <p:cViewPr varScale="1">
        <p:scale>
          <a:sx n="135" d="100"/>
          <a:sy n="135" d="100"/>
        </p:scale>
        <p:origin x="88" y="1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D69BC-0303-4CF2-ABED-083EFD319AA9}" type="datetimeFigureOut">
              <a:rPr lang="en-US" smtClean="0"/>
              <a:t>01/04/2022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1696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15EE9-C58F-4BD0-B483-92D3CCAC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68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7B356-44B7-4C91-9F05-1F5067729FA3}" type="datetimeFigureOut">
              <a:rPr lang="zh-CN" altLang="en-US" smtClean="0"/>
              <a:pPr/>
              <a:t>2022/4/1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BF2FF-AB26-42B1-B18B-19F5B70C603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084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641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026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973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543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719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762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905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129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054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3909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932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9277F-8A7F-4040-897D-9158C8906AA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4832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301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623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018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94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857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877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036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400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863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76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54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62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8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"/>
            <a:ext cx="9144000" cy="51407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58447"/>
          <a:stretch/>
        </p:blipFill>
        <p:spPr>
          <a:xfrm flipH="1">
            <a:off x="4238172" y="-1"/>
            <a:ext cx="4905828" cy="1136469"/>
          </a:xfrm>
          <a:prstGeom prst="rect">
            <a:avLst/>
          </a:prstGeom>
        </p:spPr>
      </p:pic>
      <p:sp>
        <p:nvSpPr>
          <p:cNvPr id="7" name="矩形 3"/>
          <p:cNvSpPr>
            <a:spLocks noChangeArrowheads="1"/>
          </p:cNvSpPr>
          <p:nvPr userDrawn="1"/>
        </p:nvSpPr>
        <p:spPr bwMode="auto">
          <a:xfrm>
            <a:off x="1187624" y="612722"/>
            <a:ext cx="1763948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en-US" altLang="zh-CN" sz="105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Click here to text content</a:t>
            </a:r>
            <a:endParaRPr lang="zh-CN" altLang="en-US" sz="1050" b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330448" y="254794"/>
            <a:ext cx="749053" cy="566539"/>
            <a:chOff x="304799" y="673099"/>
            <a:chExt cx="4000501" cy="4000500"/>
          </a:xfr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六边形 9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1" name="六边形 10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2" name="TextBox 1"/>
          <p:cNvSpPr txBox="1"/>
          <p:nvPr userDrawn="1"/>
        </p:nvSpPr>
        <p:spPr>
          <a:xfrm>
            <a:off x="1187625" y="270307"/>
            <a:ext cx="3216269" cy="346253"/>
          </a:xfrm>
          <a:prstGeom prst="rect">
            <a:avLst/>
          </a:prstGeom>
          <a:noFill/>
          <a:ln>
            <a:noFill/>
          </a:ln>
        </p:spPr>
        <p:txBody>
          <a:bodyPr vert="horz" wrap="none" lIns="68582" tIns="34292" rIns="68582" bIns="34292" rtlCol="0" anchor="ctr">
            <a:spAutoFit/>
          </a:bodyPr>
          <a:lstStyle>
            <a:lvl1pPr lvl="0">
              <a:lnSpc>
                <a:spcPct val="90000"/>
              </a:lnSpc>
              <a:spcBef>
                <a:spcPct val="0"/>
              </a:spcBef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sz="2000"/>
              <a:t>单击此处添加文字标题内容</a:t>
            </a:r>
          </a:p>
        </p:txBody>
      </p:sp>
    </p:spTree>
    <p:extLst>
      <p:ext uri="{BB962C8B-B14F-4D97-AF65-F5344CB8AC3E}">
        <p14:creationId xmlns:p14="http://schemas.microsoft.com/office/powerpoint/2010/main" val="508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2" grpId="0"/>
        </p:bldLst>
      </p:timing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15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53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7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5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06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36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09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7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82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17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133664" cy="1218814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219288" y="209612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1" y="732832"/>
            <a:ext cx="9143999" cy="4194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78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48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54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8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27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53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82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9DFC4-FDED-4B41-982D-8052FC63661B}" type="datetimeFigureOut">
              <a:rPr lang="zh-CN" altLang="en-US" smtClean="0"/>
              <a:pPr/>
              <a:t>2022/4/1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8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54" r:id="rId12"/>
    <p:sldLayoutId id="2147483655" r:id="rId13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37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9.png"/><Relationship Id="rId2" Type="http://schemas.microsoft.com/office/2007/relationships/media" Target="../media/media22.m4a"/><Relationship Id="rId1" Type="http://schemas.openxmlformats.org/officeDocument/2006/relationships/tags" Target="../tags/tag17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9.png"/><Relationship Id="rId2" Type="http://schemas.microsoft.com/office/2007/relationships/media" Target="../media/media24.m4a"/><Relationship Id="rId1" Type="http://schemas.openxmlformats.org/officeDocument/2006/relationships/tags" Target="../tags/tag18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9.png"/><Relationship Id="rId2" Type="http://schemas.microsoft.com/office/2007/relationships/media" Target="../media/media25.m4a"/><Relationship Id="rId1" Type="http://schemas.openxmlformats.org/officeDocument/2006/relationships/tags" Target="../tags/tag19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9.png"/><Relationship Id="rId2" Type="http://schemas.microsoft.com/office/2007/relationships/media" Target="../media/media27.m4a"/><Relationship Id="rId1" Type="http://schemas.openxmlformats.org/officeDocument/2006/relationships/tags" Target="../tags/tag20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28.m4a"/><Relationship Id="rId7" Type="http://schemas.openxmlformats.org/officeDocument/2006/relationships/image" Target="../media/image24.svg"/><Relationship Id="rId2" Type="http://schemas.microsoft.com/office/2007/relationships/media" Target="../media/media28.m4a"/><Relationship Id="rId1" Type="http://schemas.openxmlformats.org/officeDocument/2006/relationships/tags" Target="../tags/tag21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9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8.png"/><Relationship Id="rId11" Type="http://schemas.openxmlformats.org/officeDocument/2006/relationships/image" Target="../media/image9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9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1.em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6.m4a"/><Relationship Id="rId7" Type="http://schemas.openxmlformats.org/officeDocument/2006/relationships/image" Target="../media/image13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8.mp4"/><Relationship Id="rId7" Type="http://schemas.openxmlformats.org/officeDocument/2006/relationships/image" Target="../media/image14.png"/><Relationship Id="rId2" Type="http://schemas.microsoft.com/office/2007/relationships/media" Target="../media/media8.mp4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5.xml"/><Relationship Id="rId5" Type="http://schemas.openxmlformats.org/officeDocument/2006/relationships/audio" Target="../media/media9.m4a"/><Relationship Id="rId4" Type="http://schemas.microsoft.com/office/2007/relationships/media" Target="../media/media9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9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86" y="3090225"/>
            <a:ext cx="3840162" cy="20968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3917" y="755868"/>
            <a:ext cx="6876627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 MỪNG 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 EM ĐẾN VỚI </a:t>
            </a:r>
          </a:p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MÔN TIN HỌC LỚP 4 </a:t>
            </a:r>
          </a:p>
          <a:p>
            <a:pPr algn="ctr"/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98439" y="2400318"/>
            <a:ext cx="18602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TUẦN 29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945DA25-AF6B-4271-9744-6A1DE882F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29761"/>
      </p:ext>
    </p:extLst>
  </p:cSld>
  <p:clrMapOvr>
    <a:masterClrMapping/>
  </p:clrMapOvr>
  <p:transition advTm="50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71331" y="0"/>
            <a:ext cx="5589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C</a:t>
            </a:r>
            <a:r>
              <a:rPr lang="vi-V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Ơ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BẢN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23154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Wait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FA7843-5D29-4774-BC15-066F6D34D786}"/>
              </a:ext>
            </a:extLst>
          </p:cNvPr>
          <p:cNvSpPr/>
          <p:nvPr/>
        </p:nvSpPr>
        <p:spPr>
          <a:xfrm>
            <a:off x="3664907" y="1207353"/>
            <a:ext cx="1516890" cy="5539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Wait 60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4722D936-58E2-43BB-8CBA-67DBDE8D7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53" y="1942921"/>
            <a:ext cx="846550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latin typeface="Calibri" pitchFamily="34" charset="0"/>
              </a:rPr>
              <a:t>Rùa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sẽ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tạm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dừng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>
                <a:solidFill>
                  <a:srgbClr val="D60093"/>
                </a:solidFill>
                <a:latin typeface="Calibri" pitchFamily="34" charset="0"/>
              </a:rPr>
              <a:t>60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tíc</a:t>
            </a:r>
            <a:r>
              <a:rPr lang="en-US" altLang="en-US" sz="2400" dirty="0">
                <a:latin typeface="Calibri" pitchFamily="34" charset="0"/>
              </a:rPr>
              <a:t> (1 </a:t>
            </a:r>
            <a:r>
              <a:rPr lang="en-US" altLang="en-US" sz="2400" dirty="0" err="1">
                <a:latin typeface="Calibri" pitchFamily="34" charset="0"/>
              </a:rPr>
              <a:t>giây</a:t>
            </a:r>
            <a:r>
              <a:rPr lang="en-US" altLang="en-US" sz="2400" dirty="0">
                <a:latin typeface="Calibri" pitchFamily="34" charset="0"/>
              </a:rPr>
              <a:t>) </a:t>
            </a:r>
            <a:r>
              <a:rPr lang="en-US" altLang="en-US" sz="2400" dirty="0" err="1">
                <a:latin typeface="Calibri" pitchFamily="34" charset="0"/>
              </a:rPr>
              <a:t>trước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khi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thực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hiện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lệnh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tiếp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theo</a:t>
            </a:r>
            <a:endParaRPr lang="en-US" altLang="en-US" sz="2400" dirty="0">
              <a:latin typeface="Calibri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38C998-32EB-4BE2-8027-1522FC347A4D}"/>
              </a:ext>
            </a:extLst>
          </p:cNvPr>
          <p:cNvSpPr/>
          <p:nvPr/>
        </p:nvSpPr>
        <p:spPr>
          <a:xfrm>
            <a:off x="3817307" y="2502753"/>
            <a:ext cx="1552541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Wait n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70EB7C9F-C6C5-4BB4-AB78-31AFC46D8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53" y="4026753"/>
            <a:ext cx="7814154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latin typeface="Calibri" pitchFamily="34" charset="0"/>
              </a:rPr>
              <a:t>Rùa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sẽ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tạm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dừng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>
                <a:solidFill>
                  <a:srgbClr val="D60093"/>
                </a:solidFill>
                <a:latin typeface="Calibri" pitchFamily="34" charset="0"/>
              </a:rPr>
              <a:t>n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tíc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trước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khi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thực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hiện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lệnh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tiếp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theo</a:t>
            </a:r>
            <a:endParaRPr lang="en-US" altLang="en-US" sz="2400" dirty="0">
              <a:latin typeface="Calibri" pitchFamily="34" charset="0"/>
            </a:endParaRPr>
          </a:p>
        </p:txBody>
      </p:sp>
      <p:sp>
        <p:nvSpPr>
          <p:cNvPr id="14" name="Text Box 45">
            <a:extLst>
              <a:ext uri="{FF2B5EF4-FFF2-40B4-BE49-F238E27FC236}">
                <a16:creationId xmlns:a16="http://schemas.microsoft.com/office/drawing/2014/main" id="{07560E76-6677-41AE-BE71-B3D75DCB7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8507" y="3112353"/>
            <a:ext cx="2514600" cy="707886"/>
          </a:xfrm>
          <a:prstGeom prst="rect">
            <a:avLst/>
          </a:prstGeom>
          <a:noFill/>
          <a:ln w="38100" cmpd="dbl">
            <a:solidFill>
              <a:srgbClr val="99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0" i="1">
                <a:solidFill>
                  <a:srgbClr val="0000FF"/>
                </a:solidFill>
                <a:latin typeface="Arial" charset="0"/>
              </a:rPr>
              <a:t>Giữa </a:t>
            </a:r>
            <a:r>
              <a:rPr lang="en-US" sz="2000" b="0" i="1">
                <a:solidFill>
                  <a:srgbClr val="CC3300"/>
                </a:solidFill>
                <a:latin typeface="Arial" charset="0"/>
              </a:rPr>
              <a:t>Wait</a:t>
            </a:r>
            <a:r>
              <a:rPr lang="en-US" sz="2000" b="0" i="1">
                <a:solidFill>
                  <a:srgbClr val="0000FF"/>
                </a:solidFill>
                <a:latin typeface="Arial" charset="0"/>
              </a:rPr>
              <a:t> và </a:t>
            </a:r>
            <a:r>
              <a:rPr lang="en-US" sz="2000" b="0" i="1">
                <a:solidFill>
                  <a:srgbClr val="CC3300"/>
                </a:solidFill>
                <a:latin typeface="Arial" charset="0"/>
              </a:rPr>
              <a:t>n</a:t>
            </a:r>
            <a:r>
              <a:rPr lang="en-US" sz="2000" b="0" i="1">
                <a:solidFill>
                  <a:srgbClr val="0000FF"/>
                </a:solidFill>
                <a:latin typeface="Arial" charset="0"/>
              </a:rPr>
              <a:t> phải có dấu cách.</a:t>
            </a:r>
          </a:p>
        </p:txBody>
      </p:sp>
      <p:sp>
        <p:nvSpPr>
          <p:cNvPr id="15" name="AutoShape 66">
            <a:extLst>
              <a:ext uri="{FF2B5EF4-FFF2-40B4-BE49-F238E27FC236}">
                <a16:creationId xmlns:a16="http://schemas.microsoft.com/office/drawing/2014/main" id="{5F25C690-3D8C-464B-85F0-BD0BCEC3D9DC}"/>
              </a:ext>
            </a:extLst>
          </p:cNvPr>
          <p:cNvSpPr>
            <a:spLocks/>
          </p:cNvSpPr>
          <p:nvPr/>
        </p:nvSpPr>
        <p:spPr bwMode="auto">
          <a:xfrm rot="5400000">
            <a:off x="4903157" y="2979003"/>
            <a:ext cx="114300" cy="304800"/>
          </a:xfrm>
          <a:prstGeom prst="rightBrace">
            <a:avLst>
              <a:gd name="adj1" fmla="val 1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16" name="Line 63">
            <a:extLst>
              <a:ext uri="{FF2B5EF4-FFF2-40B4-BE49-F238E27FC236}">
                <a16:creationId xmlns:a16="http://schemas.microsoft.com/office/drawing/2014/main" id="{28741E5F-1BCD-4EC8-B8EA-94BA07AA1484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6507" y="3188553"/>
            <a:ext cx="685800" cy="304800"/>
          </a:xfrm>
          <a:prstGeom prst="line">
            <a:avLst/>
          </a:prstGeom>
          <a:noFill/>
          <a:ln w="38100">
            <a:solidFill>
              <a:srgbClr val="99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2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511DA9-7654-4326-AAB1-2BB83C205FB8}"/>
              </a:ext>
            </a:extLst>
          </p:cNvPr>
          <p:cNvSpPr/>
          <p:nvPr/>
        </p:nvSpPr>
        <p:spPr>
          <a:xfrm>
            <a:off x="211851" y="1188106"/>
            <a:ext cx="1776448" cy="5539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3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Nhận</a:t>
            </a:r>
            <a:r>
              <a:rPr lang="en-US" sz="3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xét</a:t>
            </a:r>
            <a:endParaRPr lang="en-US" sz="3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53479F2-43C2-4936-9424-99A05C769E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978215"/>
      </p:ext>
    </p:extLst>
  </p:cSld>
  <p:clrMapOvr>
    <a:masterClrMapping/>
  </p:clrMapOvr>
  <p:transition advTm="32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36903" y="738428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quả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ô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trống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1CB2681-5E74-49C1-BA49-8C448400B4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145680"/>
              </p:ext>
            </p:extLst>
          </p:nvPr>
        </p:nvGraphicFramePr>
        <p:xfrm>
          <a:off x="342992" y="1225478"/>
          <a:ext cx="8458015" cy="3867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0834">
                  <a:extLst>
                    <a:ext uri="{9D8B030D-6E8A-4147-A177-3AD203B41FA5}">
                      <a16:colId xmlns:a16="http://schemas.microsoft.com/office/drawing/2014/main" val="2211740142"/>
                    </a:ext>
                  </a:extLst>
                </a:gridCol>
                <a:gridCol w="1590805">
                  <a:extLst>
                    <a:ext uri="{9D8B030D-6E8A-4147-A177-3AD203B41FA5}">
                      <a16:colId xmlns:a16="http://schemas.microsoft.com/office/drawing/2014/main" val="3005216066"/>
                    </a:ext>
                  </a:extLst>
                </a:gridCol>
                <a:gridCol w="1866376">
                  <a:extLst>
                    <a:ext uri="{9D8B030D-6E8A-4147-A177-3AD203B41FA5}">
                      <a16:colId xmlns:a16="http://schemas.microsoft.com/office/drawing/2014/main" val="927135193"/>
                    </a:ext>
                  </a:extLst>
                </a:gridCol>
              </a:tblGrid>
              <a:tr h="64465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Câu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lệnh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Kết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quả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Góc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xoay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704777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200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FD 100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4843124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61361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1874410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100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9012228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3257493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8EB3518-C6FD-44C3-9A08-98E8547976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1897811"/>
      </p:ext>
    </p:extLst>
  </p:cSld>
  <p:clrMapOvr>
    <a:masterClrMapping/>
  </p:clrMapOvr>
  <p:transition advTm="207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0589-EDE9-4179-A544-AA032F2A7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5b1">
            <a:hlinkClick r:id="" action="ppaction://media"/>
            <a:extLst>
              <a:ext uri="{FF2B5EF4-FFF2-40B4-BE49-F238E27FC236}">
                <a16:creationId xmlns:a16="http://schemas.microsoft.com/office/drawing/2014/main" id="{14AA4C03-90BC-4FEB-93FC-415545D8F87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148" b="2911"/>
          <a:stretch/>
        </p:blipFill>
        <p:spPr>
          <a:xfrm>
            <a:off x="243771" y="0"/>
            <a:ext cx="8656457" cy="5143500"/>
          </a:xfrm>
        </p:spPr>
      </p:pic>
    </p:spTree>
    <p:extLst>
      <p:ext uri="{BB962C8B-B14F-4D97-AF65-F5344CB8AC3E}">
        <p14:creationId xmlns:p14="http://schemas.microsoft.com/office/powerpoint/2010/main" val="1124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746"/>
    </mc:Choice>
    <mc:Fallback xmlns="">
      <p:transition advClick="0" advTm="4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36903" y="738428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quả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ô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trống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1CB2681-5E74-49C1-BA49-8C448400B4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623587"/>
              </p:ext>
            </p:extLst>
          </p:nvPr>
        </p:nvGraphicFramePr>
        <p:xfrm>
          <a:off x="342992" y="1225478"/>
          <a:ext cx="8458015" cy="3867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0834">
                  <a:extLst>
                    <a:ext uri="{9D8B030D-6E8A-4147-A177-3AD203B41FA5}">
                      <a16:colId xmlns:a16="http://schemas.microsoft.com/office/drawing/2014/main" val="2211740142"/>
                    </a:ext>
                  </a:extLst>
                </a:gridCol>
                <a:gridCol w="1590805">
                  <a:extLst>
                    <a:ext uri="{9D8B030D-6E8A-4147-A177-3AD203B41FA5}">
                      <a16:colId xmlns:a16="http://schemas.microsoft.com/office/drawing/2014/main" val="3005216066"/>
                    </a:ext>
                  </a:extLst>
                </a:gridCol>
                <a:gridCol w="1866376">
                  <a:extLst>
                    <a:ext uri="{9D8B030D-6E8A-4147-A177-3AD203B41FA5}">
                      <a16:colId xmlns:a16="http://schemas.microsoft.com/office/drawing/2014/main" val="927135193"/>
                    </a:ext>
                  </a:extLst>
                </a:gridCol>
              </a:tblGrid>
              <a:tr h="64465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Câu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lệnh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Kết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quả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Góc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xoay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704777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200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FD 100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4843124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61361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1874410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100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9012228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325749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2A8B8C6-ED05-4168-9909-17096F902D55}"/>
              </a:ext>
            </a:extLst>
          </p:cNvPr>
          <p:cNvSpPr/>
          <p:nvPr/>
        </p:nvSpPr>
        <p:spPr>
          <a:xfrm>
            <a:off x="5949863" y="1941534"/>
            <a:ext cx="325677" cy="5135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A260419C-F2F4-4D4B-9FAA-53D8BA0D9EC9}"/>
              </a:ext>
            </a:extLst>
          </p:cNvPr>
          <p:cNvSpPr/>
          <p:nvPr/>
        </p:nvSpPr>
        <p:spPr>
          <a:xfrm rot="5400000">
            <a:off x="5888941" y="2636589"/>
            <a:ext cx="566516" cy="419622"/>
          </a:xfrm>
          <a:prstGeom prst="triangl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B0661F-CD06-4599-9364-25893DBFDD26}"/>
              </a:ext>
            </a:extLst>
          </p:cNvPr>
          <p:cNvSpPr/>
          <p:nvPr/>
        </p:nvSpPr>
        <p:spPr>
          <a:xfrm>
            <a:off x="5949863" y="3319397"/>
            <a:ext cx="374904" cy="37578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8FB43E86-A93A-433D-BC8D-FFB398558857}"/>
              </a:ext>
            </a:extLst>
          </p:cNvPr>
          <p:cNvSpPr/>
          <p:nvPr/>
        </p:nvSpPr>
        <p:spPr>
          <a:xfrm rot="5400000">
            <a:off x="5888940" y="3901101"/>
            <a:ext cx="566516" cy="534149"/>
          </a:xfrm>
          <a:prstGeom prst="pentagon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DF436198-FF04-44E1-B599-041EA9C65E0B}"/>
              </a:ext>
            </a:extLst>
          </p:cNvPr>
          <p:cNvSpPr/>
          <p:nvPr/>
        </p:nvSpPr>
        <p:spPr>
          <a:xfrm rot="5400000">
            <a:off x="5905123" y="4572000"/>
            <a:ext cx="534150" cy="483818"/>
          </a:xfrm>
          <a:prstGeom prst="hexagon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7B61A4-05B3-4FB1-996B-1548FD02A2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189499"/>
      </p:ext>
    </p:extLst>
  </p:cSld>
  <p:clrMapOvr>
    <a:masterClrMapping/>
  </p:clrMapOvr>
  <p:transition advTm="246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637318" y="726400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Vậy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Góc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quay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đa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giác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đều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bằng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360 chia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20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1CB2681-5E74-49C1-BA49-8C448400B47C}"/>
              </a:ext>
            </a:extLst>
          </p:cNvPr>
          <p:cNvGraphicFramePr>
            <a:graphicFrameLocks noGrp="1"/>
          </p:cNvGraphicFramePr>
          <p:nvPr/>
        </p:nvGraphicFramePr>
        <p:xfrm>
          <a:off x="342992" y="1225478"/>
          <a:ext cx="8458015" cy="3867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0834">
                  <a:extLst>
                    <a:ext uri="{9D8B030D-6E8A-4147-A177-3AD203B41FA5}">
                      <a16:colId xmlns:a16="http://schemas.microsoft.com/office/drawing/2014/main" val="2211740142"/>
                    </a:ext>
                  </a:extLst>
                </a:gridCol>
                <a:gridCol w="1590805">
                  <a:extLst>
                    <a:ext uri="{9D8B030D-6E8A-4147-A177-3AD203B41FA5}">
                      <a16:colId xmlns:a16="http://schemas.microsoft.com/office/drawing/2014/main" val="3005216066"/>
                    </a:ext>
                  </a:extLst>
                </a:gridCol>
                <a:gridCol w="1866376">
                  <a:extLst>
                    <a:ext uri="{9D8B030D-6E8A-4147-A177-3AD203B41FA5}">
                      <a16:colId xmlns:a16="http://schemas.microsoft.com/office/drawing/2014/main" val="927135193"/>
                    </a:ext>
                  </a:extLst>
                </a:gridCol>
              </a:tblGrid>
              <a:tr h="64465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Câu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lệnh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Kết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quả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Góc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xoay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704777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200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FD 100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4843124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61361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1874410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100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9012228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325749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2A8B8C6-ED05-4168-9909-17096F902D55}"/>
              </a:ext>
            </a:extLst>
          </p:cNvPr>
          <p:cNvSpPr/>
          <p:nvPr/>
        </p:nvSpPr>
        <p:spPr>
          <a:xfrm>
            <a:off x="5949863" y="1941534"/>
            <a:ext cx="325677" cy="5135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A260419C-F2F4-4D4B-9FAA-53D8BA0D9EC9}"/>
              </a:ext>
            </a:extLst>
          </p:cNvPr>
          <p:cNvSpPr/>
          <p:nvPr/>
        </p:nvSpPr>
        <p:spPr>
          <a:xfrm rot="5400000">
            <a:off x="5888941" y="2636589"/>
            <a:ext cx="566516" cy="419622"/>
          </a:xfrm>
          <a:prstGeom prst="triangl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B0661F-CD06-4599-9364-25893DBFDD26}"/>
              </a:ext>
            </a:extLst>
          </p:cNvPr>
          <p:cNvSpPr/>
          <p:nvPr/>
        </p:nvSpPr>
        <p:spPr>
          <a:xfrm>
            <a:off x="5949863" y="3319397"/>
            <a:ext cx="374904" cy="37578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8FB43E86-A93A-433D-BC8D-FFB398558857}"/>
              </a:ext>
            </a:extLst>
          </p:cNvPr>
          <p:cNvSpPr/>
          <p:nvPr/>
        </p:nvSpPr>
        <p:spPr>
          <a:xfrm rot="5400000">
            <a:off x="5888940" y="3901101"/>
            <a:ext cx="566516" cy="534149"/>
          </a:xfrm>
          <a:prstGeom prst="pentagon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DF436198-FF04-44E1-B599-041EA9C65E0B}"/>
              </a:ext>
            </a:extLst>
          </p:cNvPr>
          <p:cNvSpPr/>
          <p:nvPr/>
        </p:nvSpPr>
        <p:spPr>
          <a:xfrm rot="5400000">
            <a:off x="5905123" y="4572000"/>
            <a:ext cx="534150" cy="483818"/>
          </a:xfrm>
          <a:prstGeom prst="hexagon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662E66-5F95-49A9-A927-ECA78B965A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3032111"/>
      </p:ext>
    </p:extLst>
  </p:cSld>
  <p:clrMapOvr>
    <a:masterClrMapping/>
  </p:clrMapOvr>
  <p:transition advTm="249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36903" y="738428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Thêm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Wait 60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mẫu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máy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tính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1CB2681-5E74-49C1-BA49-8C448400B4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0816"/>
              </p:ext>
            </p:extLst>
          </p:nvPr>
        </p:nvGraphicFramePr>
        <p:xfrm>
          <a:off x="87682" y="1225478"/>
          <a:ext cx="8830850" cy="3924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4526">
                  <a:extLst>
                    <a:ext uri="{9D8B030D-6E8A-4147-A177-3AD203B41FA5}">
                      <a16:colId xmlns:a16="http://schemas.microsoft.com/office/drawing/2014/main" val="2211740142"/>
                    </a:ext>
                  </a:extLst>
                </a:gridCol>
                <a:gridCol w="4246324">
                  <a:extLst>
                    <a:ext uri="{9D8B030D-6E8A-4147-A177-3AD203B41FA5}">
                      <a16:colId xmlns:a16="http://schemas.microsoft.com/office/drawing/2014/main" val="3005216066"/>
                    </a:ext>
                  </a:extLst>
                </a:gridCol>
              </a:tblGrid>
              <a:tr h="64465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Câu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lệnh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Kết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quả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704777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2[FD 200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FD 100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2[FD 200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FD 100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 WAIT 60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4843124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61361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1874410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9012228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3257493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B331CA2-63F7-4928-888A-91CB7DD684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9905805"/>
      </p:ext>
    </p:extLst>
  </p:cSld>
  <p:clrMapOvr>
    <a:masterClrMapping/>
  </p:clrMapOvr>
  <p:transition advTm="93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09B03-7A3B-4883-8DA9-7052AAB24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55B2">
            <a:hlinkClick r:id="" action="ppaction://media"/>
            <a:extLst>
              <a:ext uri="{FF2B5EF4-FFF2-40B4-BE49-F238E27FC236}">
                <a16:creationId xmlns:a16="http://schemas.microsoft.com/office/drawing/2014/main" id="{B2E6BF54-9126-444D-94D1-5194FF0720A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659" b="4027"/>
          <a:stretch/>
        </p:blipFill>
        <p:spPr>
          <a:xfrm>
            <a:off x="187890" y="0"/>
            <a:ext cx="8768219" cy="5175127"/>
          </a:xfrm>
        </p:spPr>
      </p:pic>
    </p:spTree>
    <p:extLst>
      <p:ext uri="{BB962C8B-B14F-4D97-AF65-F5344CB8AC3E}">
        <p14:creationId xmlns:p14="http://schemas.microsoft.com/office/powerpoint/2010/main" val="272942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883"/>
    </mc:Choice>
    <mc:Fallback xmlns="">
      <p:transition advClick="0" advTm="6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36903" y="738428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Thêm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Wait 60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mẫu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máy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tính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1CB2681-5E74-49C1-BA49-8C448400B4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436470"/>
              </p:ext>
            </p:extLst>
          </p:nvPr>
        </p:nvGraphicFramePr>
        <p:xfrm>
          <a:off x="87682" y="1225478"/>
          <a:ext cx="8830850" cy="5369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4526">
                  <a:extLst>
                    <a:ext uri="{9D8B030D-6E8A-4147-A177-3AD203B41FA5}">
                      <a16:colId xmlns:a16="http://schemas.microsoft.com/office/drawing/2014/main" val="2211740142"/>
                    </a:ext>
                  </a:extLst>
                </a:gridCol>
                <a:gridCol w="4246324">
                  <a:extLst>
                    <a:ext uri="{9D8B030D-6E8A-4147-A177-3AD203B41FA5}">
                      <a16:colId xmlns:a16="http://schemas.microsoft.com/office/drawing/2014/main" val="3005216066"/>
                    </a:ext>
                  </a:extLst>
                </a:gridCol>
              </a:tblGrid>
              <a:tr h="64465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Câu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lệnh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Kết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quả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704777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2[FD 200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FD 100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2[FD 200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FD 100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 WAIT 60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4843124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 WAIT 60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61361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 WAIT 60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1874410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100 RT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 WAIT 60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9012228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 WAIT 60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3257493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CCBADC7-8900-47EC-9FE6-798F8AB66B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8102420"/>
      </p:ext>
    </p:extLst>
  </p:cSld>
  <p:clrMapOvr>
    <a:masterClrMapping/>
  </p:clrMapOvr>
  <p:transition advTm="229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Thay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đổi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trị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Wait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máy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tính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4F46DE-CD18-4FBC-B2C4-9A2C09677FAB}"/>
              </a:ext>
            </a:extLst>
          </p:cNvPr>
          <p:cNvSpPr/>
          <p:nvPr/>
        </p:nvSpPr>
        <p:spPr>
          <a:xfrm>
            <a:off x="2169397" y="1820081"/>
            <a:ext cx="480520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CS Repeat 6[FD 10 RT 60 Wait 60]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7DB1EB-BD2A-4D11-ACC5-E008E79DFE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1117296"/>
      </p:ext>
    </p:extLst>
  </p:cSld>
  <p:clrMapOvr>
    <a:masterClrMapping/>
  </p:clrMapOvr>
  <p:transition advTm="146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85B81-FCD0-41FA-893E-8C5FEC0E9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5b3">
            <a:hlinkClick r:id="" action="ppaction://media"/>
            <a:extLst>
              <a:ext uri="{FF2B5EF4-FFF2-40B4-BE49-F238E27FC236}">
                <a16:creationId xmlns:a16="http://schemas.microsoft.com/office/drawing/2014/main" id="{776E0CDF-6012-4064-8149-BDC9536528B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162" b="3168"/>
          <a:stretch/>
        </p:blipFill>
        <p:spPr>
          <a:xfrm>
            <a:off x="277047" y="0"/>
            <a:ext cx="8589906" cy="5143500"/>
          </a:xfrm>
        </p:spPr>
      </p:pic>
    </p:spTree>
    <p:extLst>
      <p:ext uri="{BB962C8B-B14F-4D97-AF65-F5344CB8AC3E}">
        <p14:creationId xmlns:p14="http://schemas.microsoft.com/office/powerpoint/2010/main" val="341513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7850"/>
    </mc:Choice>
    <mc:Fallback xmlns="">
      <p:transition advClick="0" advTm="57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95" objId="4"/>
        <p14:triggerEvt type="onClick" time="2595" objId="4"/>
        <p14:pauseEvt time="57315" objId="4"/>
        <p14:stopEvt time="57801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1890" y="2711669"/>
            <a:ext cx="9427780" cy="92228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5: SỬ DỤNG CÂU LỆNH LẶP</a:t>
            </a:r>
          </a:p>
        </p:txBody>
      </p:sp>
      <p:pic>
        <p:nvPicPr>
          <p:cNvPr id="4" name="Picture 10" descr="bar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14701" y="4457701"/>
            <a:ext cx="2794397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21"/>
          <p:cNvSpPr>
            <a:spLocks noChangeArrowheads="1" noChangeShapeType="1" noTextEdit="1"/>
          </p:cNvSpPr>
          <p:nvPr/>
        </p:nvSpPr>
        <p:spPr bwMode="auto">
          <a:xfrm>
            <a:off x="874986" y="903560"/>
            <a:ext cx="1736178" cy="92228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vi-VN" sz="2700" b="1" kern="10" dirty="0">
                <a:ln w="9525">
                  <a:noFill/>
                  <a:round/>
                  <a:headEnd/>
                  <a:tailEnd/>
                </a:ln>
                <a:solidFill>
                  <a:srgbClr val="9BBB59">
                    <a:lumMod val="50000"/>
                  </a:srgbClr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/>
                <a:cs typeface="Tahoma"/>
              </a:rPr>
              <a:t>Chủ đề </a:t>
            </a:r>
            <a:r>
              <a:rPr lang="en-US" sz="2700" b="1" kern="10" dirty="0">
                <a:ln w="9525">
                  <a:noFill/>
                  <a:round/>
                  <a:headEnd/>
                  <a:tailEnd/>
                </a:ln>
                <a:solidFill>
                  <a:srgbClr val="9BBB59">
                    <a:lumMod val="50000"/>
                  </a:srgbClr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/>
                <a:cs typeface="Tahoma"/>
              </a:rPr>
              <a:t>5</a:t>
            </a:r>
          </a:p>
        </p:txBody>
      </p:sp>
      <p:sp>
        <p:nvSpPr>
          <p:cNvPr id="6" name="WordArt 26"/>
          <p:cNvSpPr>
            <a:spLocks noChangeArrowheads="1" noChangeShapeType="1" noTextEdit="1"/>
          </p:cNvSpPr>
          <p:nvPr/>
        </p:nvSpPr>
        <p:spPr bwMode="auto">
          <a:xfrm>
            <a:off x="2698839" y="1275034"/>
            <a:ext cx="4301050" cy="12257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2700" kern="10" dirty="0">
                <a:ln w="12700">
                  <a:noFill/>
                  <a:round/>
                  <a:headEnd/>
                  <a:tailEnd/>
                </a:ln>
                <a:solidFill>
                  <a:srgbClr val="9BBB59">
                    <a:lumMod val="5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THẾ GIỚI LOGO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04733F-4A34-4382-A57E-68B0850D097F}"/>
              </a:ext>
            </a:extLst>
          </p:cNvPr>
          <p:cNvSpPr txBox="1"/>
          <p:nvPr/>
        </p:nvSpPr>
        <p:spPr>
          <a:xfrm>
            <a:off x="2245009" y="3580799"/>
            <a:ext cx="47548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(SGK Trang 117)</a:t>
            </a:r>
            <a:endParaRPr lang="en-US" sz="2000" b="1" i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8FF3CC-B8F6-488D-B588-F529861BC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33182"/>
      </p:ext>
    </p:extLst>
  </p:cSld>
  <p:clrMapOvr>
    <a:masterClrMapping/>
  </p:clrMapOvr>
  <p:transition spd="slow" advTm="10157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Thay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đổi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trị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Wait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máy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tính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4F46DE-CD18-4FBC-B2C4-9A2C09677FAB}"/>
              </a:ext>
            </a:extLst>
          </p:cNvPr>
          <p:cNvSpPr/>
          <p:nvPr/>
        </p:nvSpPr>
        <p:spPr>
          <a:xfrm>
            <a:off x="1599076" y="1683393"/>
            <a:ext cx="480520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CS Repeat 6[FD 10 RT 60 Wait 60]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AD3CC4-C5EB-4532-9FD1-EF181847F578}"/>
              </a:ext>
            </a:extLst>
          </p:cNvPr>
          <p:cNvSpPr/>
          <p:nvPr/>
        </p:nvSpPr>
        <p:spPr>
          <a:xfrm>
            <a:off x="1608503" y="2206581"/>
            <a:ext cx="480520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CS Repeat 6[FD 10 RT 60 </a:t>
            </a: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Wait 30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AA8DFB-3F31-4EBA-ABDE-829F569FAE99}"/>
              </a:ext>
            </a:extLst>
          </p:cNvPr>
          <p:cNvSpPr/>
          <p:nvPr/>
        </p:nvSpPr>
        <p:spPr>
          <a:xfrm>
            <a:off x="1636783" y="2828750"/>
            <a:ext cx="480520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CS Repeat 6[FD 10 RT 60 </a:t>
            </a: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Wait 10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3F625F-0738-47AD-BCC3-BF034556D7D1}"/>
              </a:ext>
            </a:extLst>
          </p:cNvPr>
          <p:cNvSpPr/>
          <p:nvPr/>
        </p:nvSpPr>
        <p:spPr>
          <a:xfrm>
            <a:off x="1613216" y="3446205"/>
            <a:ext cx="480520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CS Repeat 6[FD 10 RT 60 </a:t>
            </a: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Wait 80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]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907286B-C81A-477B-80D1-77FDF39316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7126887"/>
      </p:ext>
    </p:extLst>
  </p:cSld>
  <p:clrMapOvr>
    <a:masterClrMapping/>
  </p:clrMapOvr>
  <p:transition advTm="314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4759" y="11022"/>
            <a:ext cx="7855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C. HOẠT ĐỘNG ỨNG DỤNG MỞ RỘNG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67961C-1B88-4F06-9A34-6F22A69BF7FA}"/>
              </a:ext>
            </a:extLst>
          </p:cNvPr>
          <p:cNvSpPr/>
          <p:nvPr/>
        </p:nvSpPr>
        <p:spPr>
          <a:xfrm>
            <a:off x="211851" y="830525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lặp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thị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nội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dung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0586E-11C8-4CB8-A890-47D3A1D86D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943" y="1510311"/>
            <a:ext cx="2737511" cy="268330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C828AB9-B0DC-42CB-9BD6-65AB978839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6594042"/>
      </p:ext>
    </p:extLst>
  </p:cSld>
  <p:clrMapOvr>
    <a:masterClrMapping/>
  </p:clrMapOvr>
  <p:transition advTm="213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4609B-EBAA-4537-8E53-09031D2F8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55c1">
            <a:hlinkClick r:id="" action="ppaction://media"/>
            <a:extLst>
              <a:ext uri="{FF2B5EF4-FFF2-40B4-BE49-F238E27FC236}">
                <a16:creationId xmlns:a16="http://schemas.microsoft.com/office/drawing/2014/main" id="{F82582ED-AC78-4DE9-BFF3-7A81368035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70699" cy="5143500"/>
          </a:xfrm>
        </p:spPr>
      </p:pic>
    </p:spTree>
    <p:extLst>
      <p:ext uri="{BB962C8B-B14F-4D97-AF65-F5344CB8AC3E}">
        <p14:creationId xmlns:p14="http://schemas.microsoft.com/office/powerpoint/2010/main" val="135756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7538"/>
    </mc:Choice>
    <mc:Fallback xmlns="">
      <p:transition advClick="0" advTm="67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5073" objId="7"/>
        <p14:triggerEvt type="onClick" time="5073" objId="7"/>
        <p14:stopEvt time="60815" objId="7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4759" y="11022"/>
            <a:ext cx="7855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C. HOẠT ĐỘNG ỨNG DỤNG MỞ RỘNG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67961C-1B88-4F06-9A34-6F22A69BF7FA}"/>
              </a:ext>
            </a:extLst>
          </p:cNvPr>
          <p:cNvSpPr/>
          <p:nvPr/>
        </p:nvSpPr>
        <p:spPr>
          <a:xfrm>
            <a:off x="211851" y="830525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lặp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thị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nội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dung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0586E-11C8-4CB8-A890-47D3A1D86D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8995" y="1572304"/>
            <a:ext cx="2737511" cy="26833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487AA8-30EF-4A25-B526-FE718B458937}"/>
              </a:ext>
            </a:extLst>
          </p:cNvPr>
          <p:cNvSpPr/>
          <p:nvPr/>
        </p:nvSpPr>
        <p:spPr>
          <a:xfrm>
            <a:off x="327494" y="1572304"/>
            <a:ext cx="6613995" cy="845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CS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repeat 4[label [VIET NAM] PU FD 150 RT 90 FD 30]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53E9FB-1FFF-4E1E-BC41-599932FE41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120322"/>
      </p:ext>
    </p:extLst>
  </p:cSld>
  <p:clrMapOvr>
    <a:masterClrMapping/>
  </p:clrMapOvr>
  <p:transition advTm="447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4759" y="11022"/>
            <a:ext cx="7855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C. HOẠT ĐỘNG ỨNG DỤNG MỞ RỘNG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67961C-1B88-4F06-9A34-6F22A69BF7FA}"/>
              </a:ext>
            </a:extLst>
          </p:cNvPr>
          <p:cNvSpPr/>
          <p:nvPr/>
        </p:nvSpPr>
        <p:spPr>
          <a:xfrm>
            <a:off x="211851" y="830525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lặp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bát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):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74177F-E891-48FA-8197-6E30983DE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5402" y="1667428"/>
            <a:ext cx="2189282" cy="217088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B74B06-2F6A-4743-96D7-E37E62FA98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0104021"/>
      </p:ext>
    </p:extLst>
  </p:cSld>
  <p:clrMapOvr>
    <a:masterClrMapping/>
  </p:clrMapOvr>
  <p:transition advTm="216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4FFE4-D063-4D17-BEE2-12A7B5F4E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5c2">
            <a:hlinkClick r:id="" action="ppaction://media"/>
            <a:extLst>
              <a:ext uri="{FF2B5EF4-FFF2-40B4-BE49-F238E27FC236}">
                <a16:creationId xmlns:a16="http://schemas.microsoft.com/office/drawing/2014/main" id="{3875CE55-40A5-4AD7-AA42-FC544198AA8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70699" cy="5143500"/>
          </a:xfrm>
        </p:spPr>
      </p:pic>
    </p:spTree>
    <p:extLst>
      <p:ext uri="{BB962C8B-B14F-4D97-AF65-F5344CB8AC3E}">
        <p14:creationId xmlns:p14="http://schemas.microsoft.com/office/powerpoint/2010/main" val="67400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768"/>
    </mc:Choice>
    <mc:Fallback xmlns="">
      <p:transition advClick="0" advTm="5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4759" y="11022"/>
            <a:ext cx="7855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C. HOẠT ĐỘNG ỨNG DỤNG MỞ RỘNG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67961C-1B88-4F06-9A34-6F22A69BF7FA}"/>
              </a:ext>
            </a:extLst>
          </p:cNvPr>
          <p:cNvSpPr/>
          <p:nvPr/>
        </p:nvSpPr>
        <p:spPr>
          <a:xfrm>
            <a:off x="211851" y="830525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lặp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bát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):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487AA8-30EF-4A25-B526-FE718B458937}"/>
              </a:ext>
            </a:extLst>
          </p:cNvPr>
          <p:cNvSpPr/>
          <p:nvPr/>
        </p:nvSpPr>
        <p:spPr>
          <a:xfrm>
            <a:off x="1114759" y="1726582"/>
            <a:ext cx="6613995" cy="845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CS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repeat 8[FD 50 RT 360/8]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CB0F5E-AFF1-4598-82D8-1AE7F09C5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9959" y="1486308"/>
            <a:ext cx="2189282" cy="217088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133B44-58A7-4429-8768-405635A9A0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8157647"/>
      </p:ext>
    </p:extLst>
  </p:cSld>
  <p:clrMapOvr>
    <a:masterClrMapping/>
  </p:clrMapOvr>
  <p:transition advTm="173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11207-30BF-4B26-837F-A20A277F0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50" y="1287255"/>
            <a:ext cx="6787612" cy="2641565"/>
          </a:xfrm>
        </p:spPr>
        <p:txBody>
          <a:bodyPr>
            <a:noAutofit/>
          </a:bodyPr>
          <a:lstStyle/>
          <a:p>
            <a:pPr marL="282575" indent="-282575">
              <a:lnSpc>
                <a:spcPct val="150000"/>
              </a:lnSpc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 n [</a:t>
            </a:r>
            <a:r>
              <a:rPr lang="en-US" sz="2000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20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282575" indent="-282575">
              <a:lnSpc>
                <a:spcPct val="150000"/>
              </a:lnSpc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chờ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Wait n</a:t>
            </a:r>
          </a:p>
          <a:p>
            <a:pPr marL="625475" lvl="1" indent="-282575">
              <a:lnSpc>
                <a:spcPct val="150000"/>
              </a:lnSpc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tíc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lvl="1" indent="-282575">
              <a:lnSpc>
                <a:spcPct val="150000"/>
              </a:lnSpc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= 60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tíc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EE5818-AA5B-463B-8EB6-E6558ECA29EC}"/>
              </a:ext>
            </a:extLst>
          </p:cNvPr>
          <p:cNvSpPr/>
          <p:nvPr/>
        </p:nvSpPr>
        <p:spPr>
          <a:xfrm>
            <a:off x="2726160" y="57750"/>
            <a:ext cx="4280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EM CẦN GHI NHỚ</a:t>
            </a:r>
          </a:p>
        </p:txBody>
      </p:sp>
      <p:pic>
        <p:nvPicPr>
          <p:cNvPr id="5" name="图片 10244" descr="23">
            <a:extLst>
              <a:ext uri="{FF2B5EF4-FFF2-40B4-BE49-F238E27FC236}">
                <a16:creationId xmlns:a16="http://schemas.microsoft.com/office/drawing/2014/main" id="{AB2CFA3F-2291-47E5-994B-DCE28B8445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5928" y="517669"/>
            <a:ext cx="2618072" cy="24372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5A3897-C233-4092-936C-0DB51A1F63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576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2355"/>
    </mc:Choice>
    <mc:Fallback xmlns="">
      <p:transition advClick="0" advTm="32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12" name="b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3" name="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1" t="35741" r="76042" b="33519"/>
            <a:stretch/>
          </p:blipFill>
          <p:spPr>
            <a:xfrm>
              <a:off x="1041400" y="2451100"/>
              <a:ext cx="1879600" cy="2108200"/>
            </a:xfrm>
            <a:prstGeom prst="rect">
              <a:avLst/>
            </a:prstGeom>
          </p:spPr>
        </p:pic>
        <p:pic>
          <p:nvPicPr>
            <p:cNvPr id="14" name="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9" t="9259" r="56875" b="50556"/>
            <a:stretch/>
          </p:blipFill>
          <p:spPr>
            <a:xfrm>
              <a:off x="2374900" y="635000"/>
              <a:ext cx="2882900" cy="2755900"/>
            </a:xfrm>
            <a:prstGeom prst="rect">
              <a:avLst/>
            </a:prstGeom>
          </p:spPr>
        </p:pic>
        <p:pic>
          <p:nvPicPr>
            <p:cNvPr id="15" name="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7407" r="44479" b="52037"/>
            <a:stretch/>
          </p:blipFill>
          <p:spPr>
            <a:xfrm>
              <a:off x="4572000" y="508000"/>
              <a:ext cx="2197100" cy="2781300"/>
            </a:xfrm>
            <a:prstGeom prst="rect">
              <a:avLst/>
            </a:prstGeom>
          </p:spPr>
        </p:pic>
        <p:pic>
          <p:nvPicPr>
            <p:cNvPr id="16" name="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6" t="15926" r="33646" b="54630"/>
            <a:stretch/>
          </p:blipFill>
          <p:spPr>
            <a:xfrm>
              <a:off x="6388100" y="1092200"/>
              <a:ext cx="1701800" cy="2019300"/>
            </a:xfrm>
            <a:prstGeom prst="rect">
              <a:avLst/>
            </a:prstGeom>
          </p:spPr>
        </p:pic>
        <p:pic>
          <p:nvPicPr>
            <p:cNvPr id="17" name="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33" t="27408" r="7708" b="42222"/>
            <a:stretch/>
          </p:blipFill>
          <p:spPr>
            <a:xfrm>
              <a:off x="9550400" y="1879600"/>
              <a:ext cx="1701800" cy="2082800"/>
            </a:xfrm>
            <a:prstGeom prst="rect">
              <a:avLst/>
            </a:prstGeom>
          </p:spPr>
        </p:pic>
        <p:pic>
          <p:nvPicPr>
            <p:cNvPr id="18" name="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0" t="14444" r="19688" b="50000"/>
            <a:stretch/>
          </p:blipFill>
          <p:spPr>
            <a:xfrm>
              <a:off x="7772400" y="990600"/>
              <a:ext cx="2019300" cy="243840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1835310" y="2333220"/>
            <a:ext cx="59378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Cảm</a:t>
            </a:r>
            <a:r>
              <a:rPr lang="en-US" sz="5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ơn</a:t>
            </a:r>
            <a:r>
              <a:rPr lang="en-US" sz="5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các em</a:t>
            </a:r>
          </a:p>
          <a:p>
            <a:pPr algn="ctr"/>
            <a:r>
              <a:rPr lang="en-US" sz="54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đã theo dõi bài học</a:t>
            </a:r>
            <a:r>
              <a:rPr lang="en-US" sz="5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87AC5D3-485B-41F4-AC7B-74C723C8D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92016"/>
      </p:ext>
    </p:extLst>
  </p:cSld>
  <p:clrMapOvr>
    <a:masterClrMapping/>
  </p:clrMapOvr>
  <p:transition advTm="90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"/>
          <p:cNvSpPr/>
          <p:nvPr/>
        </p:nvSpPr>
        <p:spPr>
          <a:xfrm>
            <a:off x="393700" y="1128603"/>
            <a:ext cx="4178300" cy="596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圆角矩形 29"/>
          <p:cNvSpPr/>
          <p:nvPr/>
        </p:nvSpPr>
        <p:spPr>
          <a:xfrm>
            <a:off x="282354" y="1957037"/>
            <a:ext cx="8546335" cy="596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圆角矩形 30"/>
          <p:cNvSpPr/>
          <p:nvPr/>
        </p:nvSpPr>
        <p:spPr>
          <a:xfrm>
            <a:off x="282354" y="2663826"/>
            <a:ext cx="8546335" cy="596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grpSp>
        <p:nvGrpSpPr>
          <p:cNvPr id="9" name="组合 6"/>
          <p:cNvGrpSpPr/>
          <p:nvPr/>
        </p:nvGrpSpPr>
        <p:grpSpPr>
          <a:xfrm>
            <a:off x="476715" y="1161716"/>
            <a:ext cx="530674" cy="530674"/>
            <a:chOff x="1330341" y="1191167"/>
            <a:chExt cx="530674" cy="530674"/>
          </a:xfrm>
        </p:grpSpPr>
        <p:sp>
          <p:nvSpPr>
            <p:cNvPr id="10" name="椭圆 4"/>
            <p:cNvSpPr/>
            <p:nvPr/>
          </p:nvSpPr>
          <p:spPr>
            <a:xfrm>
              <a:off x="1330341" y="1191167"/>
              <a:ext cx="530674" cy="53067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11" name="文本框 5"/>
            <p:cNvSpPr txBox="1"/>
            <p:nvPr/>
          </p:nvSpPr>
          <p:spPr>
            <a:xfrm>
              <a:off x="1406541" y="1210867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grpSp>
        <p:nvGrpSpPr>
          <p:cNvPr id="12" name="组合 7"/>
          <p:cNvGrpSpPr/>
          <p:nvPr/>
        </p:nvGrpSpPr>
        <p:grpSpPr>
          <a:xfrm>
            <a:off x="513002" y="1972427"/>
            <a:ext cx="530674" cy="530674"/>
            <a:chOff x="1330341" y="1880233"/>
            <a:chExt cx="530674" cy="530674"/>
          </a:xfrm>
        </p:grpSpPr>
        <p:sp>
          <p:nvSpPr>
            <p:cNvPr id="13" name="椭圆 33"/>
            <p:cNvSpPr/>
            <p:nvPr/>
          </p:nvSpPr>
          <p:spPr>
            <a:xfrm>
              <a:off x="1330341" y="1880233"/>
              <a:ext cx="530674" cy="53067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14" name="文本框 37"/>
            <p:cNvSpPr txBox="1"/>
            <p:nvPr/>
          </p:nvSpPr>
          <p:spPr>
            <a:xfrm>
              <a:off x="1330341" y="1909161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>
                  <a:solidFill>
                    <a:prstClr val="white"/>
                  </a:solidFill>
                  <a:latin typeface="等线"/>
                  <a:ea typeface="微软雅黑"/>
                </a:rPr>
                <a:t>01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grpSp>
        <p:nvGrpSpPr>
          <p:cNvPr id="15" name="组合 8"/>
          <p:cNvGrpSpPr/>
          <p:nvPr/>
        </p:nvGrpSpPr>
        <p:grpSpPr>
          <a:xfrm>
            <a:off x="513002" y="2669255"/>
            <a:ext cx="530674" cy="530674"/>
            <a:chOff x="1330341" y="2577061"/>
            <a:chExt cx="530674" cy="530674"/>
          </a:xfrm>
        </p:grpSpPr>
        <p:sp>
          <p:nvSpPr>
            <p:cNvPr id="16" name="椭圆 34"/>
            <p:cNvSpPr/>
            <p:nvPr/>
          </p:nvSpPr>
          <p:spPr>
            <a:xfrm>
              <a:off x="1330341" y="2577061"/>
              <a:ext cx="530674" cy="53067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17" name="文本框 38"/>
            <p:cNvSpPr txBox="1"/>
            <p:nvPr/>
          </p:nvSpPr>
          <p:spPr>
            <a:xfrm>
              <a:off x="1330341" y="2608531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>
                  <a:solidFill>
                    <a:prstClr val="white"/>
                  </a:solidFill>
                  <a:latin typeface="等线"/>
                  <a:ea typeface="微软雅黑"/>
                </a:rPr>
                <a:t>02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sp>
        <p:nvSpPr>
          <p:cNvPr id="21" name="文本框 10"/>
          <p:cNvSpPr txBox="1"/>
          <p:nvPr/>
        </p:nvSpPr>
        <p:spPr>
          <a:xfrm>
            <a:off x="1108114" y="1214298"/>
            <a:ext cx="2709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Mục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tiêu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微软雅黑"/>
              <a:cs typeface="Tahoma" pitchFamily="34" charset="0"/>
            </a:endParaRPr>
          </a:p>
        </p:txBody>
      </p:sp>
      <p:sp>
        <p:nvSpPr>
          <p:cNvPr id="22" name="文本框 45"/>
          <p:cNvSpPr txBox="1"/>
          <p:nvPr/>
        </p:nvSpPr>
        <p:spPr>
          <a:xfrm>
            <a:off x="1091851" y="2050349"/>
            <a:ext cx="727635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Sử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dụng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được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câu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lệnh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lặp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thay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thế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các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câu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lệnh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lặp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lại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nhiều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lần</a:t>
            </a:r>
            <a:endParaRPr lang="en-US" altLang="zh-CN" sz="17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3" name="文本框 46"/>
          <p:cNvSpPr txBox="1"/>
          <p:nvPr/>
        </p:nvSpPr>
        <p:spPr>
          <a:xfrm>
            <a:off x="1091851" y="2757138"/>
            <a:ext cx="752481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Sử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dụng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được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câu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lệnh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Wait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để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làm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chậm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tốc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độ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di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chuyển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của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Rùa</a:t>
            </a:r>
            <a:endParaRPr lang="vi-VN" altLang="zh-CN" sz="17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5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7146" y="-108170"/>
            <a:ext cx="6256664" cy="142533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2C26F9-D300-4B93-B1D8-CE9B3D2B31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569451"/>
      </p:ext>
    </p:extLst>
  </p:cSld>
  <p:clrMapOvr>
    <a:masterClrMapping/>
  </p:clrMapOvr>
  <p:transition advTm="178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71331" y="0"/>
            <a:ext cx="5589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C</a:t>
            </a:r>
            <a:r>
              <a:rPr lang="vi-V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Ơ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BẢN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lặp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FE77A0E5-7F42-4C8E-AC5F-7CE2943A8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715" y="1278292"/>
            <a:ext cx="1371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dirty="0">
                <a:latin typeface="Calibri" pitchFamily="34" charset="0"/>
              </a:rPr>
              <a:t>FD 100</a:t>
            </a:r>
          </a:p>
          <a:p>
            <a:pPr eaLnBrk="1" hangingPunct="1"/>
            <a:r>
              <a:rPr lang="en-US" altLang="en-US" sz="2800" dirty="0">
                <a:latin typeface="Calibri" pitchFamily="34" charset="0"/>
              </a:rPr>
              <a:t>RT 90</a:t>
            </a:r>
          </a:p>
          <a:p>
            <a:pPr eaLnBrk="1" hangingPunct="1"/>
            <a:r>
              <a:rPr lang="en-US" altLang="en-US" sz="2800" dirty="0">
                <a:latin typeface="Calibri" pitchFamily="34" charset="0"/>
              </a:rPr>
              <a:t>FD 100</a:t>
            </a:r>
          </a:p>
          <a:p>
            <a:pPr eaLnBrk="1" hangingPunct="1"/>
            <a:r>
              <a:rPr lang="en-US" altLang="en-US" sz="2800" dirty="0">
                <a:latin typeface="Calibri" pitchFamily="34" charset="0"/>
              </a:rPr>
              <a:t>RT 90</a:t>
            </a:r>
          </a:p>
          <a:p>
            <a:pPr eaLnBrk="1" hangingPunct="1"/>
            <a:r>
              <a:rPr lang="en-US" altLang="en-US" sz="2800" dirty="0">
                <a:latin typeface="Calibri" pitchFamily="34" charset="0"/>
              </a:rPr>
              <a:t>FD 100</a:t>
            </a:r>
          </a:p>
          <a:p>
            <a:pPr eaLnBrk="1" hangingPunct="1"/>
            <a:r>
              <a:rPr lang="en-US" altLang="en-US" sz="2800" dirty="0">
                <a:latin typeface="Calibri" pitchFamily="34" charset="0"/>
              </a:rPr>
              <a:t>RT 90</a:t>
            </a:r>
          </a:p>
          <a:p>
            <a:pPr eaLnBrk="1" hangingPunct="1"/>
            <a:r>
              <a:rPr lang="en-US" altLang="en-US" sz="2800" dirty="0">
                <a:latin typeface="Calibri" pitchFamily="34" charset="0"/>
              </a:rPr>
              <a:t>FD 100</a:t>
            </a:r>
          </a:p>
          <a:p>
            <a:pPr eaLnBrk="1" hangingPunct="1"/>
            <a:r>
              <a:rPr lang="en-US" altLang="en-US" sz="2800" dirty="0">
                <a:latin typeface="Calibri" pitchFamily="34" charset="0"/>
              </a:rPr>
              <a:t>RT 90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82DA3A08-A8E4-46AB-B9D4-790DE72AC4CF}"/>
              </a:ext>
            </a:extLst>
          </p:cNvPr>
          <p:cNvSpPr/>
          <p:nvPr/>
        </p:nvSpPr>
        <p:spPr>
          <a:xfrm>
            <a:off x="2064115" y="1388722"/>
            <a:ext cx="304800" cy="6096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456137-F86F-4C42-8089-E8D54302B11E}"/>
              </a:ext>
            </a:extLst>
          </p:cNvPr>
          <p:cNvSpPr/>
          <p:nvPr/>
        </p:nvSpPr>
        <p:spPr>
          <a:xfrm>
            <a:off x="2524429" y="1541122"/>
            <a:ext cx="30168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>
                <a:latin typeface="Calibri" pitchFamily="34" charset="0"/>
              </a:rPr>
              <a:t>1</a:t>
            </a:r>
            <a:endParaRPr lang="en-US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904B3C01-966D-47A3-9E12-F44E46425133}"/>
              </a:ext>
            </a:extLst>
          </p:cNvPr>
          <p:cNvSpPr/>
          <p:nvPr/>
        </p:nvSpPr>
        <p:spPr>
          <a:xfrm>
            <a:off x="2064115" y="2303122"/>
            <a:ext cx="304800" cy="6096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5E94F3-019F-4F30-9BF6-A68AEB7FB71C}"/>
              </a:ext>
            </a:extLst>
          </p:cNvPr>
          <p:cNvSpPr/>
          <p:nvPr/>
        </p:nvSpPr>
        <p:spPr>
          <a:xfrm>
            <a:off x="2521315" y="2455522"/>
            <a:ext cx="30168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>
                <a:latin typeface="Calibri" pitchFamily="34" charset="0"/>
              </a:rPr>
              <a:t>2</a:t>
            </a:r>
            <a:endParaRPr lang="en-US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3A4363C5-29C6-4EEB-9FD6-A2471CE0EB43}"/>
              </a:ext>
            </a:extLst>
          </p:cNvPr>
          <p:cNvSpPr/>
          <p:nvPr/>
        </p:nvSpPr>
        <p:spPr>
          <a:xfrm>
            <a:off x="2064115" y="3141322"/>
            <a:ext cx="304800" cy="6096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709964-80AC-4214-9378-4DD7C18C2DC2}"/>
              </a:ext>
            </a:extLst>
          </p:cNvPr>
          <p:cNvSpPr/>
          <p:nvPr/>
        </p:nvSpPr>
        <p:spPr>
          <a:xfrm>
            <a:off x="2521315" y="3293722"/>
            <a:ext cx="30168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>
                <a:latin typeface="Calibri" pitchFamily="34" charset="0"/>
              </a:rPr>
              <a:t>3</a:t>
            </a:r>
            <a:endParaRPr lang="en-US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35025600-86B4-4746-AE5E-A708497DEAFD}"/>
              </a:ext>
            </a:extLst>
          </p:cNvPr>
          <p:cNvSpPr/>
          <p:nvPr/>
        </p:nvSpPr>
        <p:spPr>
          <a:xfrm>
            <a:off x="2064115" y="3979522"/>
            <a:ext cx="304800" cy="6096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C2C0F1-513E-41B6-AEA1-E0136F87A4A5}"/>
              </a:ext>
            </a:extLst>
          </p:cNvPr>
          <p:cNvSpPr/>
          <p:nvPr/>
        </p:nvSpPr>
        <p:spPr>
          <a:xfrm>
            <a:off x="2521315" y="4143590"/>
            <a:ext cx="30168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>
                <a:latin typeface="Calibri" pitchFamily="34" charset="0"/>
              </a:rPr>
              <a:t>4</a:t>
            </a:r>
            <a:endParaRPr lang="en-US"/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D7CC0AD3-286E-4A96-BBAE-4B986AF1E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176" y="2231412"/>
            <a:ext cx="480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" charset="0"/>
              </a:rPr>
              <a:t>= Repeat 4 [FD 100 RT 90]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7618A2D4-741D-41E0-9769-AD71D9BC2F73}"/>
              </a:ext>
            </a:extLst>
          </p:cNvPr>
          <p:cNvSpPr/>
          <p:nvPr/>
        </p:nvSpPr>
        <p:spPr>
          <a:xfrm>
            <a:off x="2749915" y="1236322"/>
            <a:ext cx="381000" cy="3429000"/>
          </a:xfrm>
          <a:prstGeom prst="rightBrace">
            <a:avLst>
              <a:gd name="adj1" fmla="val 8333"/>
              <a:gd name="adj2" fmla="val 3646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F64125C7-EE52-421C-BCFB-61A76766F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352550"/>
            <a:ext cx="3352800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lệnh lặp:</a:t>
            </a:r>
          </a:p>
          <a:p>
            <a:pPr>
              <a:spcBef>
                <a:spcPct val="50000"/>
              </a:spcBef>
            </a:pPr>
            <a:r>
              <a:rPr lang="en-US" sz="3600">
                <a:solidFill>
                  <a:srgbClr val="FF0000"/>
                </a:solidFill>
                <a:latin typeface=".VnAvant" pitchFamily="34" charset="0"/>
              </a:rPr>
              <a:t>REPEAT</a:t>
            </a:r>
            <a:r>
              <a:rPr lang="en-US" sz="360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rgbClr val="0000CC"/>
                </a:solidFill>
                <a:latin typeface="Times New Roman" pitchFamily="18" charset="0"/>
              </a:rPr>
              <a:t>(đọc là ri-pít)</a:t>
            </a:r>
            <a:r>
              <a:rPr lang="en-US" sz="360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4CB7E163-09E1-47DA-B34E-A29C0549A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0315" y="824838"/>
            <a:ext cx="6477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Quan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lệnh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22" name="Cloud Callout 41">
            <a:extLst>
              <a:ext uri="{FF2B5EF4-FFF2-40B4-BE49-F238E27FC236}">
                <a16:creationId xmlns:a16="http://schemas.microsoft.com/office/drawing/2014/main" id="{13500A05-922A-447A-B433-EC507BA72753}"/>
              </a:ext>
            </a:extLst>
          </p:cNvPr>
          <p:cNvSpPr/>
          <p:nvPr/>
        </p:nvSpPr>
        <p:spPr>
          <a:xfrm>
            <a:off x="3612787" y="1409773"/>
            <a:ext cx="4800600" cy="2438400"/>
          </a:xfrm>
          <a:prstGeom prst="cloudCallout">
            <a:avLst>
              <a:gd name="adj1" fmla="val 26928"/>
              <a:gd name="adj2" fmla="val 6178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0BE1B951-5D6E-4C36-8B9D-6039A41E8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2176" y="3141322"/>
            <a:ext cx="525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dirty="0" err="1">
                <a:latin typeface="Calibri" pitchFamily="34" charset="0"/>
              </a:rPr>
              <a:t>Thực</a:t>
            </a:r>
            <a:r>
              <a:rPr lang="en-US" altLang="en-US" sz="2800" dirty="0">
                <a:latin typeface="Calibri" pitchFamily="34" charset="0"/>
              </a:rPr>
              <a:t> </a:t>
            </a:r>
            <a:r>
              <a:rPr lang="en-US" altLang="en-US" sz="2800" dirty="0" err="1">
                <a:latin typeface="Calibri" pitchFamily="34" charset="0"/>
              </a:rPr>
              <a:t>hiện</a:t>
            </a:r>
            <a:r>
              <a:rPr lang="en-US" altLang="en-US" sz="2800" dirty="0">
                <a:latin typeface="Calibri" pitchFamily="34" charset="0"/>
              </a:rPr>
              <a:t> 4 </a:t>
            </a:r>
            <a:r>
              <a:rPr lang="en-US" altLang="en-US" sz="2800" dirty="0" err="1">
                <a:latin typeface="Calibri" pitchFamily="34" charset="0"/>
              </a:rPr>
              <a:t>lần</a:t>
            </a:r>
            <a:r>
              <a:rPr lang="en-US" altLang="en-US" sz="2800" dirty="0">
                <a:latin typeface="Calibri" pitchFamily="34" charset="0"/>
              </a:rPr>
              <a:t> </a:t>
            </a:r>
            <a:r>
              <a:rPr lang="en-US" altLang="en-US" sz="2800" dirty="0" err="1">
                <a:latin typeface="Calibri" pitchFamily="34" charset="0"/>
              </a:rPr>
              <a:t>lệnh</a:t>
            </a:r>
            <a:r>
              <a:rPr lang="en-US" altLang="en-US" sz="2800" dirty="0">
                <a:latin typeface="Calibri" pitchFamily="34" charset="0"/>
              </a:rPr>
              <a:t> FD 100 RT 90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0941C780-087B-4867-89EC-6EB1CB344270}"/>
              </a:ext>
            </a:extLst>
          </p:cNvPr>
          <p:cNvSpPr/>
          <p:nvPr/>
        </p:nvSpPr>
        <p:spPr>
          <a:xfrm rot="5400000">
            <a:off x="5303929" y="830137"/>
            <a:ext cx="381000" cy="4038600"/>
          </a:xfrm>
          <a:prstGeom prst="rightBrace">
            <a:avLst>
              <a:gd name="adj1" fmla="val 8333"/>
              <a:gd name="adj2" fmla="val 5000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FC32E2-07F9-480C-8047-531E5DAD28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1205533"/>
      </p:ext>
    </p:extLst>
  </p:cSld>
  <p:clrMapOvr>
    <a:masterClrMapping/>
  </p:clrMapOvr>
  <p:transition advTm="826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20" grpId="0"/>
      <p:bldP spid="20" grpId="1"/>
      <p:bldP spid="21" grpId="0"/>
      <p:bldP spid="22" grpId="0" animBg="1"/>
      <p:bldP spid="22" grpId="1" animBg="1"/>
      <p:bldP spid="24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71331" y="0"/>
            <a:ext cx="5589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C</a:t>
            </a:r>
            <a:r>
              <a:rPr lang="vi-V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Ơ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BẢN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lặp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Text Box 4">
            <a:extLst>
              <a:ext uri="{FF2B5EF4-FFF2-40B4-BE49-F238E27FC236}">
                <a16:creationId xmlns:a16="http://schemas.microsoft.com/office/drawing/2014/main" id="{D123E6F7-432B-4EC3-8EF3-8F7F2E360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2318" y="839455"/>
            <a:ext cx="29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Cú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pháp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lệnh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26" name="AutoShape 40">
            <a:extLst>
              <a:ext uri="{FF2B5EF4-FFF2-40B4-BE49-F238E27FC236}">
                <a16:creationId xmlns:a16="http://schemas.microsoft.com/office/drawing/2014/main" id="{CF1FF444-5F4E-48BE-A9C0-CFA5B0F9D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459359"/>
            <a:ext cx="5562600" cy="1074895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b="0">
                <a:solidFill>
                  <a:srgbClr val="CC3300"/>
                </a:solidFill>
                <a:latin typeface="Arial" charset="0"/>
              </a:rPr>
              <a:t>Repeat n [các câu lệnh]</a:t>
            </a:r>
          </a:p>
        </p:txBody>
      </p:sp>
      <p:sp>
        <p:nvSpPr>
          <p:cNvPr id="27" name="Text Box 45">
            <a:extLst>
              <a:ext uri="{FF2B5EF4-FFF2-40B4-BE49-F238E27FC236}">
                <a16:creationId xmlns:a16="http://schemas.microsoft.com/office/drawing/2014/main" id="{8BC2A5AE-E4D8-4746-BBC1-533A41DD3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966391"/>
            <a:ext cx="2133600" cy="1015663"/>
          </a:xfrm>
          <a:prstGeom prst="rect">
            <a:avLst/>
          </a:prstGeom>
          <a:noFill/>
          <a:ln w="38100" cmpd="dbl">
            <a:solidFill>
              <a:srgbClr val="99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 i="1">
                <a:solidFill>
                  <a:srgbClr val="0000FF"/>
                </a:solidFill>
                <a:latin typeface="Arial" charset="0"/>
              </a:rPr>
              <a:t>Giữa </a:t>
            </a:r>
            <a:r>
              <a:rPr lang="en-US" sz="2000" b="0" i="1">
                <a:solidFill>
                  <a:srgbClr val="CC3300"/>
                </a:solidFill>
                <a:latin typeface="Arial" charset="0"/>
              </a:rPr>
              <a:t>Repeat</a:t>
            </a:r>
            <a:r>
              <a:rPr lang="en-US" sz="2000" b="0" i="1">
                <a:solidFill>
                  <a:srgbClr val="0000FF"/>
                </a:solidFill>
                <a:latin typeface="Arial" charset="0"/>
              </a:rPr>
              <a:t> và </a:t>
            </a:r>
            <a:r>
              <a:rPr lang="en-US" sz="2000" b="0" i="1">
                <a:solidFill>
                  <a:srgbClr val="CC3300"/>
                </a:solidFill>
                <a:latin typeface="Arial" charset="0"/>
              </a:rPr>
              <a:t>n</a:t>
            </a:r>
            <a:r>
              <a:rPr lang="en-US" sz="2000" b="0" i="1">
                <a:solidFill>
                  <a:srgbClr val="0000FF"/>
                </a:solidFill>
                <a:latin typeface="Arial" charset="0"/>
              </a:rPr>
              <a:t> phải có dấu cách.</a:t>
            </a:r>
          </a:p>
        </p:txBody>
      </p:sp>
      <p:sp>
        <p:nvSpPr>
          <p:cNvPr id="28" name="Text Box 47">
            <a:extLst>
              <a:ext uri="{FF2B5EF4-FFF2-40B4-BE49-F238E27FC236}">
                <a16:creationId xmlns:a16="http://schemas.microsoft.com/office/drawing/2014/main" id="{9C42F11E-F752-4068-A1C6-9B8CA7D45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903109"/>
            <a:ext cx="2590800" cy="707886"/>
          </a:xfrm>
          <a:prstGeom prst="rect">
            <a:avLst/>
          </a:prstGeom>
          <a:noFill/>
          <a:ln w="38100" cmpd="dbl">
            <a:solidFill>
              <a:srgbClr val="99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0" i="1">
                <a:solidFill>
                  <a:srgbClr val="0000FF"/>
                </a:solidFill>
                <a:latin typeface="Arial" charset="0"/>
              </a:rPr>
              <a:t>Câu lệnh lặp lại được ghi trong cặp dấu </a:t>
            </a:r>
            <a:r>
              <a:rPr lang="en-US" sz="2000" b="0" i="1">
                <a:solidFill>
                  <a:srgbClr val="FF0000"/>
                </a:solidFill>
                <a:latin typeface="Arial" charset="0"/>
              </a:rPr>
              <a:t>[ ]</a:t>
            </a:r>
          </a:p>
        </p:txBody>
      </p:sp>
      <p:sp>
        <p:nvSpPr>
          <p:cNvPr id="29" name="Text Box 49">
            <a:extLst>
              <a:ext uri="{FF2B5EF4-FFF2-40B4-BE49-F238E27FC236}">
                <a16:creationId xmlns:a16="http://schemas.microsoft.com/office/drawing/2014/main" id="{B4B7C956-BD6D-4DCF-AAE0-5EB03E202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991454"/>
            <a:ext cx="1905000" cy="707886"/>
          </a:xfrm>
          <a:prstGeom prst="rect">
            <a:avLst/>
          </a:prstGeom>
          <a:noFill/>
          <a:ln w="38100" cmpd="dbl">
            <a:solidFill>
              <a:srgbClr val="99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 i="1">
                <a:solidFill>
                  <a:srgbClr val="CC3300"/>
                </a:solidFill>
                <a:latin typeface="Arial" charset="0"/>
              </a:rPr>
              <a:t>n</a:t>
            </a:r>
            <a:r>
              <a:rPr lang="en-US" sz="2000" b="0" i="1">
                <a:solidFill>
                  <a:srgbClr val="0000FF"/>
                </a:solidFill>
                <a:latin typeface="Arial" charset="0"/>
              </a:rPr>
              <a:t> là số lần lặp lại.</a:t>
            </a:r>
          </a:p>
        </p:txBody>
      </p:sp>
      <p:sp>
        <p:nvSpPr>
          <p:cNvPr id="30" name="Text Box 58">
            <a:extLst>
              <a:ext uri="{FF2B5EF4-FFF2-40B4-BE49-F238E27FC236}">
                <a16:creationId xmlns:a16="http://schemas.microsoft.com/office/drawing/2014/main" id="{AF64C780-BB3C-4498-9008-DFD824FA8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134454"/>
            <a:ext cx="47564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Repeat 3 [FD 200 RT 120]</a:t>
            </a:r>
          </a:p>
        </p:txBody>
      </p:sp>
      <p:sp>
        <p:nvSpPr>
          <p:cNvPr id="31" name="Line 63">
            <a:extLst>
              <a:ext uri="{FF2B5EF4-FFF2-40B4-BE49-F238E27FC236}">
                <a16:creationId xmlns:a16="http://schemas.microsoft.com/office/drawing/2014/main" id="{9A3DF79A-FCAC-4CDA-A4C1-8E7192DDA26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2229454"/>
            <a:ext cx="1600200" cy="655795"/>
          </a:xfrm>
          <a:prstGeom prst="line">
            <a:avLst/>
          </a:prstGeom>
          <a:noFill/>
          <a:ln w="38100">
            <a:solidFill>
              <a:srgbClr val="99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200"/>
          </a:p>
        </p:txBody>
      </p:sp>
      <p:sp>
        <p:nvSpPr>
          <p:cNvPr id="32" name="AutoShape 66">
            <a:extLst>
              <a:ext uri="{FF2B5EF4-FFF2-40B4-BE49-F238E27FC236}">
                <a16:creationId xmlns:a16="http://schemas.microsoft.com/office/drawing/2014/main" id="{8AF80BFA-FBF3-4D11-AEAA-26F0183A89FC}"/>
              </a:ext>
            </a:extLst>
          </p:cNvPr>
          <p:cNvSpPr>
            <a:spLocks/>
          </p:cNvSpPr>
          <p:nvPr/>
        </p:nvSpPr>
        <p:spPr bwMode="auto">
          <a:xfrm rot="5400000">
            <a:off x="3829050" y="2172304"/>
            <a:ext cx="114300" cy="304800"/>
          </a:xfrm>
          <a:prstGeom prst="rightBrace">
            <a:avLst>
              <a:gd name="adj1" fmla="val 1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33" name="Line 67">
            <a:extLst>
              <a:ext uri="{FF2B5EF4-FFF2-40B4-BE49-F238E27FC236}">
                <a16:creationId xmlns:a16="http://schemas.microsoft.com/office/drawing/2014/main" id="{8F9AEE08-61B2-43DC-87F5-D92AAA7BE4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2200" y="2381854"/>
            <a:ext cx="1524000" cy="609600"/>
          </a:xfrm>
          <a:prstGeom prst="line">
            <a:avLst/>
          </a:prstGeom>
          <a:noFill/>
          <a:ln w="38100">
            <a:solidFill>
              <a:srgbClr val="99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200"/>
          </a:p>
        </p:txBody>
      </p:sp>
      <p:sp>
        <p:nvSpPr>
          <p:cNvPr id="34" name="Line 64">
            <a:extLst>
              <a:ext uri="{FF2B5EF4-FFF2-40B4-BE49-F238E27FC236}">
                <a16:creationId xmlns:a16="http://schemas.microsoft.com/office/drawing/2014/main" id="{DE1DF3D0-3987-4ABC-8E5D-6A694256607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2229454"/>
            <a:ext cx="381000" cy="838200"/>
          </a:xfrm>
          <a:prstGeom prst="line">
            <a:avLst/>
          </a:prstGeom>
          <a:noFill/>
          <a:ln w="38100">
            <a:solidFill>
              <a:srgbClr val="99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BA4EF0-2C2A-4B75-B9CF-D3B1B9CA9D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9714233"/>
      </p:ext>
    </p:extLst>
  </p:cSld>
  <p:clrMapOvr>
    <a:masterClrMapping/>
  </p:clrMapOvr>
  <p:transition advTm="405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  <p:bldP spid="26" grpId="0" animBg="1"/>
      <p:bldP spid="27" grpId="0" animBg="1"/>
      <p:bldP spid="28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71331" y="0"/>
            <a:ext cx="5589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C</a:t>
            </a:r>
            <a:r>
              <a:rPr lang="vi-V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Ơ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BẢN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23154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lặp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4CB7E163-09E1-47DA-B34E-A29C0549A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0315" y="824838"/>
            <a:ext cx="6477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lệnh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lặp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lệnh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32" name="Text Box 4">
            <a:extLst>
              <a:ext uri="{FF2B5EF4-FFF2-40B4-BE49-F238E27FC236}">
                <a16:creationId xmlns:a16="http://schemas.microsoft.com/office/drawing/2014/main" id="{79D86279-0049-4154-8379-FA7377CAB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915" y="1236322"/>
            <a:ext cx="10668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</a:pPr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CS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FD 50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RT 60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FD 50 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RT 60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FD 50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RT 60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FD 50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RT 60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FD 50 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RT 60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FD 50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RT 60</a:t>
            </a:r>
          </a:p>
        </p:txBody>
      </p:sp>
      <p:sp>
        <p:nvSpPr>
          <p:cNvPr id="33" name="Rectangle 16">
            <a:extLst>
              <a:ext uri="{FF2B5EF4-FFF2-40B4-BE49-F238E27FC236}">
                <a16:creationId xmlns:a16="http://schemas.microsoft.com/office/drawing/2014/main" id="{3D339802-DAA7-4F8A-8E3B-8225FD8D2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290" y="3018005"/>
            <a:ext cx="533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……………………………………</a:t>
            </a:r>
          </a:p>
        </p:txBody>
      </p:sp>
      <p:pic>
        <p:nvPicPr>
          <p:cNvPr id="1026" name="Picture 2" descr="Tập hợp rỗng – Wikipedia tiếng Việt">
            <a:extLst>
              <a:ext uri="{FF2B5EF4-FFF2-40B4-BE49-F238E27FC236}">
                <a16:creationId xmlns:a16="http://schemas.microsoft.com/office/drawing/2014/main" id="{7F16A97A-C967-4CF1-8774-5A62B14C6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33"/>
          <a:stretch/>
        </p:blipFill>
        <p:spPr bwMode="auto">
          <a:xfrm>
            <a:off x="1930764" y="1616043"/>
            <a:ext cx="114301" cy="46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Tập hợp rỗng – Wikipedia tiếng Việt">
            <a:extLst>
              <a:ext uri="{FF2B5EF4-FFF2-40B4-BE49-F238E27FC236}">
                <a16:creationId xmlns:a16="http://schemas.microsoft.com/office/drawing/2014/main" id="{5109091A-9E5F-4927-BCC5-E71FD5E74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33"/>
          <a:stretch/>
        </p:blipFill>
        <p:spPr bwMode="auto">
          <a:xfrm>
            <a:off x="1930764" y="2157719"/>
            <a:ext cx="114301" cy="46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Tập hợp rỗng – Wikipedia tiếng Việt">
            <a:extLst>
              <a:ext uri="{FF2B5EF4-FFF2-40B4-BE49-F238E27FC236}">
                <a16:creationId xmlns:a16="http://schemas.microsoft.com/office/drawing/2014/main" id="{0AD2BE36-0CAC-4705-8793-2B0658C2D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33"/>
          <a:stretch/>
        </p:blipFill>
        <p:spPr bwMode="auto">
          <a:xfrm>
            <a:off x="1930764" y="2699395"/>
            <a:ext cx="114301" cy="46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Tập hợp rỗng – Wikipedia tiếng Việt">
            <a:extLst>
              <a:ext uri="{FF2B5EF4-FFF2-40B4-BE49-F238E27FC236}">
                <a16:creationId xmlns:a16="http://schemas.microsoft.com/office/drawing/2014/main" id="{2F17E288-8C14-40F0-84D9-427C101BD8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33"/>
          <a:stretch/>
        </p:blipFill>
        <p:spPr bwMode="auto">
          <a:xfrm>
            <a:off x="1930764" y="3241071"/>
            <a:ext cx="114301" cy="46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Tập hợp rỗng – Wikipedia tiếng Việt">
            <a:extLst>
              <a:ext uri="{FF2B5EF4-FFF2-40B4-BE49-F238E27FC236}">
                <a16:creationId xmlns:a16="http://schemas.microsoft.com/office/drawing/2014/main" id="{A2E3A853-A269-4BFD-9B6E-C321DFCE8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33"/>
          <a:stretch/>
        </p:blipFill>
        <p:spPr bwMode="auto">
          <a:xfrm>
            <a:off x="1930764" y="3782747"/>
            <a:ext cx="114301" cy="46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Tập hợp rỗng – Wikipedia tiếng Việt">
            <a:extLst>
              <a:ext uri="{FF2B5EF4-FFF2-40B4-BE49-F238E27FC236}">
                <a16:creationId xmlns:a16="http://schemas.microsoft.com/office/drawing/2014/main" id="{8FF46BD0-A0F1-4667-B344-65D2E0915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33"/>
          <a:stretch/>
        </p:blipFill>
        <p:spPr bwMode="auto">
          <a:xfrm>
            <a:off x="1930764" y="4324423"/>
            <a:ext cx="114301" cy="46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ập hợp rỗng – Wikipedia tiếng Việt">
            <a:extLst>
              <a:ext uri="{FF2B5EF4-FFF2-40B4-BE49-F238E27FC236}">
                <a16:creationId xmlns:a16="http://schemas.microsoft.com/office/drawing/2014/main" id="{D811A040-D38B-430B-B09E-522358F93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3" r="-465"/>
          <a:stretch/>
        </p:blipFill>
        <p:spPr bwMode="auto">
          <a:xfrm>
            <a:off x="2678477" y="1616043"/>
            <a:ext cx="490538" cy="317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4">
            <a:extLst>
              <a:ext uri="{FF2B5EF4-FFF2-40B4-BE49-F238E27FC236}">
                <a16:creationId xmlns:a16="http://schemas.microsoft.com/office/drawing/2014/main" id="{A650EBBA-6843-477F-9635-0D3AED058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3815" y="2882926"/>
            <a:ext cx="34603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Repeat 6[FD 50 RT 60]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00828E-BBE7-4C11-8379-73B23CE2DB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7425589"/>
      </p:ext>
    </p:extLst>
  </p:cSld>
  <p:clrMapOvr>
    <a:masterClrMapping/>
  </p:clrMapOvr>
  <p:transition advTm="331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  <p:bldP spid="32" grpId="0"/>
      <p:bldP spid="33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71331" y="0"/>
            <a:ext cx="5589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C</a:t>
            </a:r>
            <a:r>
              <a:rPr lang="vi-V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Ơ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BẢN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23154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Wait</a:t>
            </a: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4CB7E163-09E1-47DA-B34E-A29C0549A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4451" y="825997"/>
            <a:ext cx="6477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lượt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lệnh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cột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so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sánh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hiển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màn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endParaRPr lang="en-US" alt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D3F9CFCB-DCB6-46A4-8C2E-B6465DC1ED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377576"/>
              </p:ext>
            </p:extLst>
          </p:nvPr>
        </p:nvGraphicFramePr>
        <p:xfrm>
          <a:off x="1155409" y="1713549"/>
          <a:ext cx="7421836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0918">
                  <a:extLst>
                    <a:ext uri="{9D8B030D-6E8A-4147-A177-3AD203B41FA5}">
                      <a16:colId xmlns:a16="http://schemas.microsoft.com/office/drawing/2014/main" val="3815887545"/>
                    </a:ext>
                  </a:extLst>
                </a:gridCol>
                <a:gridCol w="3710918">
                  <a:extLst>
                    <a:ext uri="{9D8B030D-6E8A-4147-A177-3AD203B41FA5}">
                      <a16:colId xmlns:a16="http://schemas.microsoft.com/office/drawing/2014/main" val="25132514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Cột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Cột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785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531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Repeat 6[FD 50 RT 60]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Repeat 6[FD 50 RT 60 Wait 60]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725051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78C4462-6527-4864-BBE3-84FFBD6370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8729528"/>
      </p:ext>
    </p:extLst>
  </p:cSld>
  <p:clrMapOvr>
    <a:masterClrMapping/>
  </p:clrMapOvr>
  <p:transition advTm="454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74A8D-AF01-4A19-B9C9-BB887A6F5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55a2">
            <a:hlinkClick r:id="" action="ppaction://media"/>
            <a:extLst>
              <a:ext uri="{FF2B5EF4-FFF2-40B4-BE49-F238E27FC236}">
                <a16:creationId xmlns:a16="http://schemas.microsoft.com/office/drawing/2014/main" id="{A1E961DF-B586-4D75-AD9E-E07C2D22ACC3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8650" y="0"/>
            <a:ext cx="8145517" cy="5152058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87BF11F-B391-468D-ADEE-47555C9D0DE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191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6488"/>
    </mc:Choice>
    <mc:Fallback xmlns="">
      <p:transition advClick="0" advTm="66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606" objId="3"/>
        <p14:triggerEvt type="onClick" time="4606" objId="3"/>
        <p14:stopEvt time="54163" objId="3"/>
        <p14:playEvt time="65060" objId="3"/>
        <p14:stopEvt time="66392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71331" y="0"/>
            <a:ext cx="5589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C</a:t>
            </a:r>
            <a:r>
              <a:rPr lang="vi-V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Ơ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BẢN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23154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Wait</a:t>
            </a: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4CB7E163-09E1-47DA-B34E-A29C0549A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4451" y="825997"/>
            <a:ext cx="6477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lượt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lệnh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cột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so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sánh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hiển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màn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endParaRPr lang="en-US" alt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D3F9CFCB-DCB6-46A4-8C2E-B6465DC1ED98}"/>
              </a:ext>
            </a:extLst>
          </p:cNvPr>
          <p:cNvGraphicFramePr>
            <a:graphicFrameLocks noGrp="1"/>
          </p:cNvGraphicFramePr>
          <p:nvPr/>
        </p:nvGraphicFramePr>
        <p:xfrm>
          <a:off x="1155409" y="1713549"/>
          <a:ext cx="7421836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0918">
                  <a:extLst>
                    <a:ext uri="{9D8B030D-6E8A-4147-A177-3AD203B41FA5}">
                      <a16:colId xmlns:a16="http://schemas.microsoft.com/office/drawing/2014/main" val="3815887545"/>
                    </a:ext>
                  </a:extLst>
                </a:gridCol>
                <a:gridCol w="3710918">
                  <a:extLst>
                    <a:ext uri="{9D8B030D-6E8A-4147-A177-3AD203B41FA5}">
                      <a16:colId xmlns:a16="http://schemas.microsoft.com/office/drawing/2014/main" val="25132514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Cột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Cột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785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531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Repeat 6[FD 50 RT 60]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Repeat 6[FD 50 RT 60 Wait 60]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725051"/>
                  </a:ext>
                </a:extLst>
              </a:tr>
            </a:tbl>
          </a:graphicData>
        </a:graphic>
      </p:graphicFrame>
      <p:sp>
        <p:nvSpPr>
          <p:cNvPr id="6" name="Text Box 4">
            <a:extLst>
              <a:ext uri="{FF2B5EF4-FFF2-40B4-BE49-F238E27FC236}">
                <a16:creationId xmlns:a16="http://schemas.microsoft.com/office/drawing/2014/main" id="{94C84328-5640-461B-A354-24246783E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068" y="4257433"/>
            <a:ext cx="36241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lục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xong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lệnh</a:t>
            </a:r>
            <a:endParaRPr lang="en-US" altLang="en-US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12C0C90-DB14-4255-A9DD-A6EE5D3FD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39028" y="3081935"/>
            <a:ext cx="1219200" cy="118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8ADD2959-CA66-4AC9-AC3B-C67341941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2392" y="4261507"/>
            <a:ext cx="33851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lục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71AA56D-7CCE-4D2B-8B9E-7AC360C25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95372" y="3081935"/>
            <a:ext cx="1219200" cy="118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D9079A5-9EEC-4934-A1D2-940F52F136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7567350"/>
      </p:ext>
    </p:extLst>
  </p:cSld>
  <p:clrMapOvr>
    <a:masterClrMapping/>
  </p:clrMapOvr>
  <p:transition advTm="216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2e05dfe2325ff3577328e69972cf5e94153c4fa"/>
  <p:tag name="ISPRING_PRESENTATION_TITLE" val="5899150c12e6b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8&quot;/&gt;&lt;/object&gt;&lt;object type=&quot;3&quot; unique_id=&quot;10006&quot;&gt;&lt;property id=&quot;20148&quot; value=&quot;5&quot;/&gt;&lt;property id=&quot;20300&quot; value=&quot;Slide 2&quot;/&gt;&lt;property id=&quot;20307&quot; value=&quot;321&quot;/&gt;&lt;/object&gt;&lt;object type=&quot;3&quot; unique_id=&quot;10007&quot;&gt;&lt;property id=&quot;20148&quot; value=&quot;5&quot;/&gt;&lt;property id=&quot;20300&quot; value=&quot;Slide 3&quot;/&gt;&lt;property id=&quot;20307&quot; value=&quot;261&quot;/&gt;&lt;/object&gt;&lt;object type=&quot;3&quot; unique_id=&quot;10008&quot;&gt;&lt;property id=&quot;20148&quot; value=&quot;5&quot;/&gt;&lt;property id=&quot;20300&quot; value=&quot;Slide 4&quot;/&gt;&lt;property id=&quot;20307&quot; value=&quot;286&quot;/&gt;&lt;/object&gt;&lt;object type=&quot;3&quot; unique_id=&quot;10009&quot;&gt;&lt;property id=&quot;20148&quot; value=&quot;5&quot;/&gt;&lt;property id=&quot;20300&quot; value=&quot;Slide 5&quot;/&gt;&lt;property id=&quot;20307&quot; value=&quot;287&quot;/&gt;&lt;/object&gt;&lt;object type=&quot;3&quot; unique_id=&quot;10010&quot;&gt;&lt;property id=&quot;20148&quot; value=&quot;5&quot;/&gt;&lt;property id=&quot;20300&quot; value=&quot;Slide 6&quot;/&gt;&lt;property id=&quot;20307&quot; value=&quot;320&quot;/&gt;&lt;/object&gt;&lt;object type=&quot;3&quot; unique_id=&quot;10011&quot;&gt;&lt;property id=&quot;20148&quot; value=&quot;5&quot;/&gt;&lt;property id=&quot;20300&quot; value=&quot;Slide 7&quot;/&gt;&lt;property id=&quot;20307&quot; value=&quot;312&quot;/&gt;&lt;/object&gt;&lt;object type=&quot;3&quot; unique_id=&quot;10014&quot;&gt;&lt;property id=&quot;20148&quot; value=&quot;5&quot;/&gt;&lt;property id=&quot;20300&quot; value=&quot;Slide 11&quot;/&gt;&lt;property id=&quot;20307&quot; value=&quot;285&quot;/&gt;&lt;/object&gt;&lt;object type=&quot;3&quot; unique_id=&quot;10187&quot;&gt;&lt;property id=&quot;20148&quot; value=&quot;5&quot;/&gt;&lt;property id=&quot;20300&quot; value=&quot;Slide 8&quot;/&gt;&lt;property id=&quot;20307&quot; value=&quot;322&quot;/&gt;&lt;/object&gt;&lt;object type=&quot;3&quot; unique_id=&quot;10188&quot;&gt;&lt;property id=&quot;20148&quot; value=&quot;5&quot;/&gt;&lt;property id=&quot;20300&quot; value=&quot;Slide 9&quot;/&gt;&lt;property id=&quot;20307&quot; value=&quot;323&quot;/&gt;&lt;/object&gt;&lt;object type=&quot;3&quot; unique_id=&quot;10189&quot;&gt;&lt;property id=&quot;20148&quot; value=&quot;5&quot;/&gt;&lt;property id=&quot;20300&quot; value=&quot;Slide 10&quot;/&gt;&lt;property id=&quot;20307&quot; value=&quot;324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5.9|6.4|0.1|5.2|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6|8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6|8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6|8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9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9|6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7.4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1|4.2|20|2.5|1.6|1.7|1.2|6.7|5.4|1.2|3.8|12.8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6|5.2|3.6|6.1|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6|15.4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8|6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1|1.8|6.5|6.5|7.1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9050">
          <a:solidFill>
            <a:srgbClr val="FF0000"/>
          </a:solidFill>
        </a:ln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3804</TotalTime>
  <Words>1283</Words>
  <Application>Microsoft Office PowerPoint</Application>
  <PresentationFormat>On-screen Show (16:9)</PresentationFormat>
  <Paragraphs>202</Paragraphs>
  <Slides>28</Slides>
  <Notes>21</Notes>
  <HiddenSlides>0</HiddenSlides>
  <MMClips>29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Times New Roman</vt:lpstr>
      <vt:lpstr>等线 Light</vt:lpstr>
      <vt:lpstr>等线</vt:lpstr>
      <vt:lpstr>Tahoma</vt:lpstr>
      <vt:lpstr>Arial</vt:lpstr>
      <vt:lpstr>微软雅黑</vt:lpstr>
      <vt:lpstr>Calibri</vt:lpstr>
      <vt:lpstr>Calibri Light</vt:lpstr>
      <vt:lpstr>.VnAvant</vt:lpstr>
      <vt:lpstr>Office 主题​​</vt:lpstr>
      <vt:lpstr>1_Office 主题​​</vt:lpstr>
      <vt:lpstr>PowerPoint Presentation</vt:lpstr>
      <vt:lpstr>BÀI 5: SỬ DỤNG CÂU LỆNH LẶP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5899150c12e6b</dc:title>
  <dc:creator>MDG</dc:creator>
  <cp:lastModifiedBy>Admin</cp:lastModifiedBy>
  <cp:revision>549</cp:revision>
  <cp:lastPrinted>2018-11-06T23:08:08Z</cp:lastPrinted>
  <dcterms:created xsi:type="dcterms:W3CDTF">2015-12-15T14:14:23Z</dcterms:created>
  <dcterms:modified xsi:type="dcterms:W3CDTF">2022-04-01T01:17:38Z</dcterms:modified>
</cp:coreProperties>
</file>