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87" r:id="rId2"/>
    <p:sldId id="296" r:id="rId3"/>
    <p:sldId id="313" r:id="rId4"/>
    <p:sldId id="364" r:id="rId5"/>
    <p:sldId id="369" r:id="rId6"/>
    <p:sldId id="292" r:id="rId7"/>
    <p:sldId id="375" r:id="rId8"/>
    <p:sldId id="391" r:id="rId9"/>
    <p:sldId id="379" r:id="rId10"/>
    <p:sldId id="381" r:id="rId11"/>
    <p:sldId id="382" r:id="rId12"/>
    <p:sldId id="383" r:id="rId13"/>
    <p:sldId id="393" r:id="rId14"/>
    <p:sldId id="380" r:id="rId15"/>
    <p:sldId id="284" r:id="rId16"/>
    <p:sldId id="390" r:id="rId17"/>
    <p:sldId id="385" r:id="rId18"/>
    <p:sldId id="297" r:id="rId19"/>
    <p:sldId id="387" r:id="rId20"/>
    <p:sldId id="386" r:id="rId21"/>
    <p:sldId id="388" r:id="rId22"/>
    <p:sldId id="316" r:id="rId23"/>
    <p:sldId id="294" r:id="rId24"/>
    <p:sldId id="389" r:id="rId25"/>
    <p:sldId id="374" r:id="rId26"/>
    <p:sldId id="373" r:id="rId27"/>
    <p:sldId id="295" r:id="rId28"/>
    <p:sldId id="291" r:id="rId29"/>
  </p:sldIdLst>
  <p:sldSz cx="12192000" cy="6858000"/>
  <p:notesSz cx="6858000" cy="9144000"/>
  <p:embeddedFontLst>
    <p:embeddedFont>
      <p:font typeface="Calibri Light" charset="0"/>
      <p:regular r:id="rId31"/>
      <p:italic r:id="rId32"/>
    </p:embeddedFont>
    <p:embeddedFont>
      <p:font typeface="Lato Regular" charset="0"/>
      <p:regular r:id="rId33"/>
    </p:embeddedFont>
    <p:embeddedFont>
      <p:font typeface="等线" charset="-122"/>
      <p:regular r:id="rId34"/>
      <p:bold r:id="rId35"/>
    </p:embeddedFont>
    <p:embeddedFont>
      <p:font typeface="#9Slide07 HoneyCream" charset="-93"/>
      <p:regular r:id="rId36"/>
    </p:embeddedFont>
    <p:embeddedFont>
      <p:font typeface="Cambria Math" pitchFamily="18" charset="0"/>
      <p:regular r:id="rId37"/>
    </p:embeddedFont>
    <p:embeddedFont>
      <p:font typeface=".VnTime" pitchFamily="34" charset="0"/>
      <p:regular r:id="rId38"/>
      <p:bold r:id="rId39"/>
      <p:italic r:id="rId40"/>
      <p:boldItalic r:id="rId41"/>
    </p:embeddedFont>
    <p:embeddedFont>
      <p:font typeface="Calibri" pitchFamily="34" charset="0"/>
      <p:regular r:id="rId42"/>
      <p:bold r:id="rId43"/>
      <p:italic r:id="rId44"/>
      <p:boldItalic r:id="rId45"/>
    </p:embeddedFont>
  </p:embeddedFontLst>
  <p:custDataLst>
    <p:tags r:id="rId4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xmlns="" userId="43cefd8f295b925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D6662"/>
    <a:srgbClr val="0000FF"/>
    <a:srgbClr val="BADBC9"/>
    <a:srgbClr val="39AE8D"/>
    <a:srgbClr val="73281D"/>
    <a:srgbClr val="CDBF97"/>
    <a:srgbClr val="8D7545"/>
    <a:srgbClr val="ECE8E5"/>
    <a:srgbClr val="E4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94660"/>
  </p:normalViewPr>
  <p:slideViewPr>
    <p:cSldViewPr snapToGrid="0">
      <p:cViewPr varScale="1">
        <p:scale>
          <a:sx n="90" d="100"/>
          <a:sy n="90" d="100"/>
        </p:scale>
        <p:origin x="-2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03T10:50:48.961" idx="1">
    <p:pos x="7554" y="206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2262" custLinFactNeighborY="-8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6506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6303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1A492CBF-CE2E-4D50-B2AE-C2BC90B0D6A1}" type="presOf" srcId="{9B3653D9-CB4F-4D19-BD7A-77902A94D6B9}" destId="{7A289A2F-41D2-4310-A18C-8347F89AA6B9}" srcOrd="0" destOrd="0" presId="urn:microsoft.com/office/officeart/2008/layout/VerticalCurvedList"/>
    <dgm:cxn modelId="{10E314B4-3504-438E-AE30-871D8778769A}" type="presOf" srcId="{5DD8EB11-5406-4D7D-A4B3-982550787B16}" destId="{16095D2C-57B4-48CA-953C-267BD9DD484B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E616B4F8-57E5-4A29-8241-6D788ED0141B}" type="presOf" srcId="{C9CE7A57-E5A3-450C-8737-C72D44C4E0F3}" destId="{D0EDBA11-CE96-4FCC-BFE8-4DE9D160E032}" srcOrd="0" destOrd="0" presId="urn:microsoft.com/office/officeart/2008/layout/VerticalCurvedList"/>
    <dgm:cxn modelId="{2BF1C6F4-A5BF-421A-81B8-7DEB031EDCF5}" type="presOf" srcId="{2539990F-C84A-42AC-88CF-45ED9AC1F08B}" destId="{DB69836F-FE00-4372-B69A-DF0D28029991}" srcOrd="0" destOrd="0" presId="urn:microsoft.com/office/officeart/2008/layout/VerticalCurvedList"/>
    <dgm:cxn modelId="{B3D6DF1D-CB30-4941-9C34-E802C98DDA54}" type="presOf" srcId="{5BE2D0CB-5BBD-4A03-A3CB-F48B34989FA3}" destId="{3059196D-AF0C-4463-A93E-812664631BA3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F618EDEF-72FB-4758-AAAE-40E84D875987}" type="presParOf" srcId="{3059196D-AF0C-4463-A93E-812664631BA3}" destId="{558D9870-05E2-484E-9241-818D42D9FADA}" srcOrd="0" destOrd="0" presId="urn:microsoft.com/office/officeart/2008/layout/VerticalCurvedList"/>
    <dgm:cxn modelId="{10E0E3E7-6F8B-4A2C-BB31-49FC2E2D7636}" type="presParOf" srcId="{558D9870-05E2-484E-9241-818D42D9FADA}" destId="{39FD721C-A262-4C4E-B494-AC1732E6F3A0}" srcOrd="0" destOrd="0" presId="urn:microsoft.com/office/officeart/2008/layout/VerticalCurvedList"/>
    <dgm:cxn modelId="{516C34CC-99B1-48AD-943A-4AA673CB9466}" type="presParOf" srcId="{39FD721C-A262-4C4E-B494-AC1732E6F3A0}" destId="{849B6A22-FC21-4DC5-A1AF-CBADFA6E7F70}" srcOrd="0" destOrd="0" presId="urn:microsoft.com/office/officeart/2008/layout/VerticalCurvedList"/>
    <dgm:cxn modelId="{C1465FCE-B487-463E-A000-2E5EE09306B0}" type="presParOf" srcId="{39FD721C-A262-4C4E-B494-AC1732E6F3A0}" destId="{D0EDBA11-CE96-4FCC-BFE8-4DE9D160E032}" srcOrd="1" destOrd="0" presId="urn:microsoft.com/office/officeart/2008/layout/VerticalCurvedList"/>
    <dgm:cxn modelId="{E18D283E-1579-4837-96E3-7F97AAC834B9}" type="presParOf" srcId="{39FD721C-A262-4C4E-B494-AC1732E6F3A0}" destId="{AF90F929-E81A-499C-8856-3125BD5771DB}" srcOrd="2" destOrd="0" presId="urn:microsoft.com/office/officeart/2008/layout/VerticalCurvedList"/>
    <dgm:cxn modelId="{70E0D23B-9637-4307-B07D-BA5BD3D19C35}" type="presParOf" srcId="{39FD721C-A262-4C4E-B494-AC1732E6F3A0}" destId="{AC2B4F2C-FF8C-404D-92B0-C7C0A29210D1}" srcOrd="3" destOrd="0" presId="urn:microsoft.com/office/officeart/2008/layout/VerticalCurvedList"/>
    <dgm:cxn modelId="{2E3949E0-484C-4E03-89F8-092322373CDA}" type="presParOf" srcId="{558D9870-05E2-484E-9241-818D42D9FADA}" destId="{16095D2C-57B4-48CA-953C-267BD9DD484B}" srcOrd="1" destOrd="0" presId="urn:microsoft.com/office/officeart/2008/layout/VerticalCurvedList"/>
    <dgm:cxn modelId="{04AC801F-1A8D-402B-B406-18BF8486C61E}" type="presParOf" srcId="{558D9870-05E2-484E-9241-818D42D9FADA}" destId="{57F98E08-EB63-4773-8250-9B6C8F0D79DB}" srcOrd="2" destOrd="0" presId="urn:microsoft.com/office/officeart/2008/layout/VerticalCurvedList"/>
    <dgm:cxn modelId="{4A114C03-EF48-45BE-8212-E6AEA931AA99}" type="presParOf" srcId="{57F98E08-EB63-4773-8250-9B6C8F0D79DB}" destId="{73F439AE-4020-45C5-B27A-2DB6095092F8}" srcOrd="0" destOrd="0" presId="urn:microsoft.com/office/officeart/2008/layout/VerticalCurvedList"/>
    <dgm:cxn modelId="{07FF738F-7927-4308-8C38-D3B8FC3FCCB6}" type="presParOf" srcId="{558D9870-05E2-484E-9241-818D42D9FADA}" destId="{DB69836F-FE00-4372-B69A-DF0D28029991}" srcOrd="3" destOrd="0" presId="urn:microsoft.com/office/officeart/2008/layout/VerticalCurvedList"/>
    <dgm:cxn modelId="{20E8C6AF-192C-4BE5-8C25-FF8E61168FEE}" type="presParOf" srcId="{558D9870-05E2-484E-9241-818D42D9FADA}" destId="{A23500C6-60B1-485B-9CAE-0E2BED65C988}" srcOrd="4" destOrd="0" presId="urn:microsoft.com/office/officeart/2008/layout/VerticalCurvedList"/>
    <dgm:cxn modelId="{0EFFF490-2858-40CC-B04A-462738E6D1F9}" type="presParOf" srcId="{A23500C6-60B1-485B-9CAE-0E2BED65C988}" destId="{425517B2-2BDC-437A-9C2F-A102F25D4FDA}" srcOrd="0" destOrd="0" presId="urn:microsoft.com/office/officeart/2008/layout/VerticalCurvedList"/>
    <dgm:cxn modelId="{B9A6E323-9582-4239-9BE6-402F69A9F50B}" type="presParOf" srcId="{558D9870-05E2-484E-9241-818D42D9FADA}" destId="{7A289A2F-41D2-4310-A18C-8347F89AA6B9}" srcOrd="5" destOrd="0" presId="urn:microsoft.com/office/officeart/2008/layout/VerticalCurvedList"/>
    <dgm:cxn modelId="{00D30791-B2D5-488D-83C8-0FB21BB2F48F}" type="presParOf" srcId="{558D9870-05E2-484E-9241-818D42D9FADA}" destId="{9E66E6D6-CB41-453D-81E8-440C0CD6FAC5}" srcOrd="6" destOrd="0" presId="urn:microsoft.com/office/officeart/2008/layout/VerticalCurvedList"/>
    <dgm:cxn modelId="{1343A711-098D-47C7-A197-A19C9C678CFB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749507" y="-708608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623865" y="340066"/>
          <a:ext cx="8093956" cy="8176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9037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3865" y="340066"/>
        <a:ext cx="8093956" cy="817684"/>
      </dsp:txXfrm>
    </dsp:sp>
    <dsp:sp modelId="{73F439AE-4020-45C5-B27A-2DB6095092F8}">
      <dsp:nvSpPr>
        <dsp:cNvPr id="0" name=""/>
        <dsp:cNvSpPr/>
      </dsp:nvSpPr>
      <dsp:spPr>
        <a:xfrm>
          <a:off x="-70272" y="236924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392379" y="1597027"/>
          <a:ext cx="8303983" cy="817684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379" y="1597027"/>
        <a:ext cx="8303983" cy="817684"/>
      </dsp:txXfrm>
    </dsp:sp>
    <dsp:sp modelId="{425517B2-2BDC-437A-9C2F-A102F25D4FDA}">
      <dsp:nvSpPr>
        <dsp:cNvPr id="0" name=""/>
        <dsp:cNvSpPr/>
      </dsp:nvSpPr>
      <dsp:spPr>
        <a:xfrm>
          <a:off x="226956" y="1533158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90190" y="2823554"/>
          <a:ext cx="8604118" cy="81768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190" y="2823554"/>
        <a:ext cx="8604118" cy="817684"/>
      </dsp:txXfrm>
    </dsp:sp>
    <dsp:sp modelId="{EF00C9D1-86B1-44BB-AAE8-BD1D1EE09133}">
      <dsp:nvSpPr>
        <dsp:cNvPr id="0" name=""/>
        <dsp:cNvSpPr/>
      </dsp:nvSpPr>
      <dsp:spPr>
        <a:xfrm>
          <a:off x="-70272" y="2759685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xmlns="" id="{CFC0092D-54D6-42EE-8C11-5FA3AE1474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xmlns="" id="{368C8F7B-7ECC-4399-9476-E3693039D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xmlns="" id="{3DBA4DE6-28F6-4A96-B303-085A0F07AB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33664A-6CE2-4CE1-BA76-9BEA0521A373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47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74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67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5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20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3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94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03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60B63-55B5-43F2-AD57-FB22E1AE3C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12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4DEA2-39D0-4F92-B9B4-429EEAF07E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6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32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86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26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56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38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9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80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43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www.facebook.com/groups/629898828017053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860ECC5-1708-4E74-8DEA-6E5C28AC0F16}"/>
              </a:ext>
            </a:extLst>
          </p:cNvPr>
          <p:cNvSpPr/>
          <p:nvPr userDrawn="1"/>
        </p:nvSpPr>
        <p:spPr>
          <a:xfrm>
            <a:off x="11630628" y="6550223"/>
            <a:ext cx="561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UTM Seagull" panose="02040603050506020204" pitchFamily="18" charset="0"/>
              </a:rPr>
              <a:t>MNT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3431EC1-5E6F-4AEE-B710-3DC133F3842D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029495" y="5761166"/>
            <a:ext cx="2058990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1688824-AC77-41AF-A435-075B04AF9799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278" y="8035894"/>
            <a:ext cx="1152128" cy="195921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62EC28BD-B1FA-48F1-A7F6-B8C2FAACE368}"/>
              </a:ext>
            </a:extLst>
          </p:cNvPr>
          <p:cNvSpPr txBox="1"/>
          <p:nvPr userDrawn="1"/>
        </p:nvSpPr>
        <p:spPr>
          <a:xfrm>
            <a:off x="2981908" y="9071143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21"/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C86E6F9-6280-4C24-8C51-70744811134A}"/>
              </a:ext>
            </a:extLst>
          </p:cNvPr>
          <p:cNvSpPr txBox="1">
            <a:spLocks/>
          </p:cNvSpPr>
          <p:nvPr userDrawn="1"/>
        </p:nvSpPr>
        <p:spPr>
          <a:xfrm>
            <a:off x="1546200" y="967142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76E650F-9DA1-4FFF-937A-333EB1C23D6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06924" y="-9717202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978A69A-4E6C-4EA6-B6C0-F115B98EA0DD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2638" y="-8737595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0910695-B040-4A1B-97AB-F585C4E4D35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06924" y="18638687"/>
            <a:ext cx="1152128" cy="1959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F1D0159-2013-43CA-A48A-CC53BC25DEE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756" y="19618294"/>
            <a:ext cx="1152128" cy="19592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  <p:sldLayoutId id="2147483654" r:id="rId13"/>
    <p:sldLayoutId id="2147483653" r:id="rId14"/>
    <p:sldLayoutId id="2147483652" r:id="rId15"/>
    <p:sldLayoutId id="2147483651" r:id="rId16"/>
    <p:sldLayoutId id="2147483666" r:id="rId17"/>
    <p:sldLayoutId id="2147483667" r:id="rId1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0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0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3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2.png"/><Relationship Id="rId4" Type="http://schemas.openxmlformats.org/officeDocument/2006/relationships/diagramData" Target="../diagrams/data1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F8A5245B-1B22-4511-B483-273564C6A9B0}"/>
              </a:ext>
            </a:extLst>
          </p:cNvPr>
          <p:cNvSpPr txBox="1"/>
          <p:nvPr/>
        </p:nvSpPr>
        <p:spPr>
          <a:xfrm>
            <a:off x="378199" y="1344706"/>
            <a:ext cx="6251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err="1">
                <a:solidFill>
                  <a:srgbClr val="73281D"/>
                </a:solidFill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</a:rPr>
              <a:t>Khởi</a:t>
            </a:r>
            <a:r>
              <a:rPr lang="en-US" altLang="zh-CN" sz="9600" dirty="0">
                <a:solidFill>
                  <a:srgbClr val="73281D"/>
                </a:solidFill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600" dirty="0" err="1">
                <a:solidFill>
                  <a:srgbClr val="73281D"/>
                </a:solidFill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</a:rPr>
              <a:t>động</a:t>
            </a:r>
            <a:endParaRPr lang="zh-CN" altLang="en-US" sz="9600" dirty="0">
              <a:solidFill>
                <a:srgbClr val="73281D"/>
              </a:solidFill>
              <a:latin typeface="Times New Roman" panose="02020603050405020304" pitchFamily="18" charset="0"/>
              <a:ea typeface="字魂27号-布丁体" panose="00000505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66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646771" y="655572"/>
            <a:ext cx="10516529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A8A186A-1437-45D3-986B-2C495BCE40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5" t="9560" r="22597" b="13111"/>
          <a:stretch/>
        </p:blipFill>
        <p:spPr>
          <a:xfrm>
            <a:off x="7320878" y="1144459"/>
            <a:ext cx="5455920" cy="53032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5897C2-E304-4D41-8E01-50C894F5B619}"/>
              </a:ext>
            </a:extLst>
          </p:cNvPr>
          <p:cNvSpPr txBox="1"/>
          <p:nvPr/>
        </p:nvSpPr>
        <p:spPr>
          <a:xfrm>
            <a:off x="1028700" y="1233246"/>
            <a:ext cx="6398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zh-CN" altLang="en-US" sz="3600" b="1" kern="0" dirty="0">
              <a:latin typeface="UTM Khuccamta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ABBA51BF-6734-409E-96B7-E4C0E6D03902}"/>
                  </a:ext>
                </a:extLst>
              </p:cNvPr>
              <p:cNvSpPr txBox="1"/>
              <p:nvPr/>
            </p:nvSpPr>
            <p:spPr>
              <a:xfrm>
                <a:off x="1083062" y="1255494"/>
                <a:ext cx="6289288" cy="141987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  <a:alpha val="60000"/>
                </a:schemeClr>
              </a:solidFill>
              <a:ln w="38100"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 defTabSz="412750" hangingPunct="0">
                  <a:defRPr sz="2600" cap="none">
                    <a:solidFill>
                      <a:srgbClr val="717172"/>
                    </a:solidFill>
                    <a:latin typeface="Lato Regular"/>
                    <a:ea typeface="Lato Regular"/>
                    <a:cs typeface="Lato Regular"/>
                    <a:sym typeface="Lato Regular"/>
                  </a:defRPr>
                </a:pPr>
                <a:r>
                  <a:rPr lang="en-US" altLang="zh-CN" sz="3200" b="1" kern="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Bài</a:t>
                </a:r>
                <a:r>
                  <a:rPr lang="en-US" altLang="zh-CN" sz="3200" b="1" kern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2: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Tổng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của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hai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số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là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72.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Tỉ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số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của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hai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số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đó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600" b="1" i="1" kern="0" smtClean="0">
                            <a:solidFill>
                              <a:srgbClr val="002060"/>
                            </a:solidFill>
                            <a:latin typeface="Cambria Math"/>
                            <a:ea typeface="字魂7号-温暖童稚体" panose="00000500000000000000" pitchFamily="2" charset="-122"/>
                            <a:sym typeface="Lato Regular"/>
                          </a:rPr>
                        </m:ctrlPr>
                      </m:fPr>
                      <m:num>
                        <m:r>
                          <a:rPr lang="en-US" altLang="zh-CN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字魂7号-温暖童稚体" panose="00000500000000000000" pitchFamily="2" charset="-122"/>
                            <a:sym typeface="Lato Regular"/>
                          </a:rPr>
                          <m:t>𝟏</m:t>
                        </m:r>
                      </m:num>
                      <m:den>
                        <m:r>
                          <a:rPr lang="en-US" altLang="zh-CN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字魂7号-温暖童稚体" panose="00000500000000000000" pitchFamily="2" charset="-122"/>
                            <a:sym typeface="Lato Regular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en-US" sz="36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.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Tìm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hai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số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đó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. </a:t>
                </a:r>
                <a:endParaRPr lang="zh-CN" altLang="en-US" sz="3200" b="1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  <a:sym typeface="Lato Regular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BBA51BF-6734-409E-96B7-E4C0E6D03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062" y="1255494"/>
                <a:ext cx="6289288" cy="1419876"/>
              </a:xfrm>
              <a:prstGeom prst="rect">
                <a:avLst/>
              </a:prstGeom>
              <a:blipFill rotWithShape="0">
                <a:blip r:embed="rId5"/>
                <a:stretch>
                  <a:fillRect t="-4603" r="-868"/>
                </a:stretch>
              </a:blipFill>
              <a:ln w="38100"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48900E8-6C78-4E41-AAEE-16238D5AB6C8}"/>
              </a:ext>
            </a:extLst>
          </p:cNvPr>
          <p:cNvSpPr txBox="1"/>
          <p:nvPr/>
        </p:nvSpPr>
        <p:spPr>
          <a:xfrm>
            <a:off x="3108001" y="5136960"/>
            <a:ext cx="2850075" cy="769441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</a:rPr>
              <a:t>C. 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</a:rPr>
              <a:t>12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</a:rPr>
              <a:t>và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</a:rPr>
              <a:t> 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</a:rPr>
              <a:t>60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UTM Khuccamta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56C0925-EAD6-4DED-883A-8FCFBD36F035}"/>
              </a:ext>
            </a:extLst>
          </p:cNvPr>
          <p:cNvSpPr txBox="1"/>
          <p:nvPr/>
        </p:nvSpPr>
        <p:spPr>
          <a:xfrm>
            <a:off x="3108002" y="4050499"/>
            <a:ext cx="2850075" cy="769441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defTabSz="914217">
              <a:buClr>
                <a:srgbClr val="000000"/>
              </a:buClr>
            </a:pPr>
            <a:r>
              <a:rPr lang="en-US" sz="4400" b="1" kern="0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B. </a:t>
            </a:r>
            <a:r>
              <a:rPr lang="en-US" sz="4400" b="1" kern="0" dirty="0" smtClean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11 </a:t>
            </a:r>
            <a:r>
              <a:rPr lang="en-US" sz="4400" b="1" kern="0" dirty="0" err="1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và</a:t>
            </a:r>
            <a:r>
              <a:rPr lang="en-US" sz="4400" b="1" kern="0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 </a:t>
            </a:r>
            <a:r>
              <a:rPr lang="en-US" sz="4400" b="1" kern="0" dirty="0" smtClean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61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UTM Khuccamta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1F377A0-69C4-4BD2-AC08-C8675246EEC7}"/>
              </a:ext>
            </a:extLst>
          </p:cNvPr>
          <p:cNvSpPr txBox="1"/>
          <p:nvPr/>
        </p:nvSpPr>
        <p:spPr>
          <a:xfrm>
            <a:off x="3054960" y="2988116"/>
            <a:ext cx="2903116" cy="769441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defTabSz="914217">
              <a:buClr>
                <a:srgbClr val="000000"/>
              </a:buClr>
            </a:pPr>
            <a:r>
              <a:rPr lang="en-US" sz="4400" b="1" kern="0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A. </a:t>
            </a:r>
            <a:r>
              <a:rPr lang="en-US" sz="4400" b="1" kern="0" dirty="0" smtClean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10 </a:t>
            </a:r>
            <a:r>
              <a:rPr lang="en-US" sz="4400" b="1" kern="0" dirty="0" err="1" smtClean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và</a:t>
            </a:r>
            <a:r>
              <a:rPr lang="en-US" sz="4400" b="1" kern="0" dirty="0" smtClean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 62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UTM Khuccamt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9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646771" y="655572"/>
            <a:ext cx="10516529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A8A186A-1437-45D3-986B-2C495BCE40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5" t="9560" r="22597" b="13111"/>
          <a:stretch/>
        </p:blipFill>
        <p:spPr>
          <a:xfrm>
            <a:off x="7320878" y="1144459"/>
            <a:ext cx="5455920" cy="53032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5897C2-E304-4D41-8E01-50C894F5B619}"/>
              </a:ext>
            </a:extLst>
          </p:cNvPr>
          <p:cNvSpPr txBox="1"/>
          <p:nvPr/>
        </p:nvSpPr>
        <p:spPr>
          <a:xfrm>
            <a:off x="1028700" y="1233246"/>
            <a:ext cx="6398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zh-CN" altLang="en-US" sz="3600" b="1" kern="0" dirty="0">
              <a:latin typeface="UTM Khuccamta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ABBA51BF-6734-409E-96B7-E4C0E6D03902}"/>
                  </a:ext>
                </a:extLst>
              </p:cNvPr>
              <p:cNvSpPr txBox="1"/>
              <p:nvPr/>
            </p:nvSpPr>
            <p:spPr>
              <a:xfrm>
                <a:off x="1083062" y="1255494"/>
                <a:ext cx="6289288" cy="141987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  <a:alpha val="60000"/>
                </a:schemeClr>
              </a:solidFill>
              <a:ln w="38100"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 defTabSz="412750" hangingPunct="0">
                  <a:defRPr sz="2600" cap="none">
                    <a:solidFill>
                      <a:srgbClr val="717172"/>
                    </a:solidFill>
                    <a:latin typeface="Lato Regular"/>
                    <a:ea typeface="Lato Regular"/>
                    <a:cs typeface="Lato Regular"/>
                    <a:sym typeface="Lato Regular"/>
                  </a:defRPr>
                </a:pPr>
                <a:r>
                  <a:rPr lang="en-US" altLang="zh-CN" sz="3200" b="1" kern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Bài 2: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Tổng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của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hai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số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là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120.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Tỉ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số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của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hai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số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đó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600" b="1" i="1" kern="0" smtClean="0">
                            <a:solidFill>
                              <a:srgbClr val="002060"/>
                            </a:solidFill>
                            <a:latin typeface="Cambria Math"/>
                            <a:ea typeface="字魂7号-温暖童稚体" panose="00000500000000000000" pitchFamily="2" charset="-122"/>
                            <a:sym typeface="Lato Regular"/>
                          </a:rPr>
                        </m:ctrlPr>
                      </m:fPr>
                      <m:num>
                        <m:r>
                          <a:rPr lang="en-US" altLang="zh-CN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字魂7号-温暖童稚体" panose="00000500000000000000" pitchFamily="2" charset="-122"/>
                            <a:sym typeface="Lato Regular"/>
                          </a:rPr>
                          <m:t>𝟏</m:t>
                        </m:r>
                      </m:num>
                      <m:den>
                        <m:r>
                          <a:rPr lang="en-US" altLang="zh-CN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字魂7号-温暖童稚体" panose="00000500000000000000" pitchFamily="2" charset="-122"/>
                            <a:sym typeface="Lato Regular"/>
                          </a:rPr>
                          <m:t>𝟕</m:t>
                        </m:r>
                      </m:den>
                    </m:f>
                  </m:oMath>
                </a14:m>
                <a:r>
                  <a:rPr lang="zh-CN" altLang="en-US" sz="36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.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Tìm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hai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số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đó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. </a:t>
                </a:r>
                <a:endParaRPr lang="zh-CN" altLang="en-US" sz="3200" b="1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  <a:sym typeface="Lato Regular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BBA51BF-6734-409E-96B7-E4C0E6D03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062" y="1255494"/>
                <a:ext cx="6289288" cy="1419876"/>
              </a:xfrm>
              <a:prstGeom prst="rect">
                <a:avLst/>
              </a:prstGeom>
              <a:blipFill rotWithShape="0">
                <a:blip r:embed="rId5"/>
                <a:stretch>
                  <a:fillRect l="-1639" t="-4603" r="-1639"/>
                </a:stretch>
              </a:blipFill>
              <a:ln w="38100"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48900E8-6C78-4E41-AAEE-16238D5AB6C8}"/>
              </a:ext>
            </a:extLst>
          </p:cNvPr>
          <p:cNvSpPr txBox="1"/>
          <p:nvPr/>
        </p:nvSpPr>
        <p:spPr>
          <a:xfrm>
            <a:off x="3054960" y="3993565"/>
            <a:ext cx="3128126" cy="769441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</a:rPr>
              <a:t>B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</a:rPr>
              <a:t>. 15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</a:rPr>
              <a:t>và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</a:rPr>
              <a:t> 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</a:rPr>
              <a:t>105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UTM Khuccamta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56C0925-EAD6-4DED-883A-8FCFBD36F035}"/>
              </a:ext>
            </a:extLst>
          </p:cNvPr>
          <p:cNvSpPr txBox="1"/>
          <p:nvPr/>
        </p:nvSpPr>
        <p:spPr>
          <a:xfrm>
            <a:off x="3054959" y="5081505"/>
            <a:ext cx="3128127" cy="769441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defTabSz="914217">
              <a:buClr>
                <a:srgbClr val="000000"/>
              </a:buClr>
            </a:pPr>
            <a:r>
              <a:rPr lang="en-US" sz="4400" b="1" kern="0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C</a:t>
            </a:r>
            <a:r>
              <a:rPr lang="en-US" sz="4400" b="1" kern="0" dirty="0" smtClean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. 16 </a:t>
            </a:r>
            <a:r>
              <a:rPr lang="en-US" sz="4400" b="1" kern="0" dirty="0" err="1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và</a:t>
            </a:r>
            <a:r>
              <a:rPr lang="en-US" sz="4400" b="1" kern="0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 </a:t>
            </a:r>
            <a:r>
              <a:rPr lang="en-US" sz="4400" b="1" kern="0" dirty="0" smtClean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104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UTM Khuccamta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1F377A0-69C4-4BD2-AC08-C8675246EEC7}"/>
              </a:ext>
            </a:extLst>
          </p:cNvPr>
          <p:cNvSpPr txBox="1"/>
          <p:nvPr/>
        </p:nvSpPr>
        <p:spPr>
          <a:xfrm>
            <a:off x="3054960" y="2988116"/>
            <a:ext cx="3128126" cy="769441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defTabSz="914217">
              <a:buClr>
                <a:srgbClr val="000000"/>
              </a:buClr>
            </a:pPr>
            <a:r>
              <a:rPr lang="en-US" sz="4400" b="1" kern="0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A. </a:t>
            </a:r>
            <a:r>
              <a:rPr lang="en-US" sz="4400" b="1" kern="0" dirty="0" smtClean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14 </a:t>
            </a:r>
            <a:r>
              <a:rPr lang="en-US" sz="4400" b="1" kern="0" dirty="0" err="1" smtClean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và</a:t>
            </a:r>
            <a:r>
              <a:rPr lang="en-US" sz="4400" b="1" kern="0" dirty="0" smtClean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 106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UTM Khuccamt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0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646771" y="655572"/>
            <a:ext cx="10516529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A8A186A-1437-45D3-986B-2C495BCE40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5" t="9560" r="22597" b="13111"/>
          <a:stretch/>
        </p:blipFill>
        <p:spPr>
          <a:xfrm>
            <a:off x="7320878" y="1144459"/>
            <a:ext cx="5455920" cy="53032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5897C2-E304-4D41-8E01-50C894F5B619}"/>
              </a:ext>
            </a:extLst>
          </p:cNvPr>
          <p:cNvSpPr txBox="1"/>
          <p:nvPr/>
        </p:nvSpPr>
        <p:spPr>
          <a:xfrm>
            <a:off x="1028700" y="1233246"/>
            <a:ext cx="6398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zh-CN" altLang="en-US" sz="3600" b="1" kern="0" dirty="0">
              <a:latin typeface="UTM Khuccamta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ABBA51BF-6734-409E-96B7-E4C0E6D03902}"/>
                  </a:ext>
                </a:extLst>
              </p:cNvPr>
              <p:cNvSpPr txBox="1"/>
              <p:nvPr/>
            </p:nvSpPr>
            <p:spPr>
              <a:xfrm>
                <a:off x="1083062" y="1255494"/>
                <a:ext cx="6289288" cy="141987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  <a:alpha val="60000"/>
                </a:schemeClr>
              </a:solidFill>
              <a:ln w="38100"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 defTabSz="412750" hangingPunct="0">
                  <a:defRPr sz="2600" cap="none">
                    <a:solidFill>
                      <a:srgbClr val="717172"/>
                    </a:solidFill>
                    <a:latin typeface="Lato Regular"/>
                    <a:ea typeface="Lato Regular"/>
                    <a:cs typeface="Lato Regular"/>
                    <a:sym typeface="Lato Regular"/>
                  </a:defRPr>
                </a:pPr>
                <a:r>
                  <a:rPr lang="en-US" altLang="zh-CN" sz="3200" b="1" kern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Bài 2: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Tổng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của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hai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số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là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45.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Tỉ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số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của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hai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số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đó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600" b="1" i="1" kern="0" smtClean="0">
                            <a:solidFill>
                              <a:srgbClr val="002060"/>
                            </a:solidFill>
                            <a:latin typeface="Cambria Math"/>
                            <a:ea typeface="字魂7号-温暖童稚体" panose="00000500000000000000" pitchFamily="2" charset="-122"/>
                            <a:sym typeface="Lato Regular"/>
                          </a:rPr>
                        </m:ctrlPr>
                      </m:fPr>
                      <m:num>
                        <m:r>
                          <a:rPr lang="en-US" altLang="zh-CN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字魂7号-温暖童稚体" panose="00000500000000000000" pitchFamily="2" charset="-122"/>
                            <a:sym typeface="Lato Regular"/>
                          </a:rPr>
                          <m:t>𝟐</m:t>
                        </m:r>
                      </m:num>
                      <m:den>
                        <m:r>
                          <a:rPr lang="en-US" altLang="zh-CN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字魂7号-温暖童稚体" panose="00000500000000000000" pitchFamily="2" charset="-122"/>
                            <a:sym typeface="Lato Regular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en-US" sz="36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.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Tìm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hai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số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đó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. </a:t>
                </a:r>
                <a:endParaRPr lang="zh-CN" altLang="en-US" sz="3200" b="1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  <a:sym typeface="Lato Regular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BBA51BF-6734-409E-96B7-E4C0E6D03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062" y="1255494"/>
                <a:ext cx="6289288" cy="1419876"/>
              </a:xfrm>
              <a:prstGeom prst="rect">
                <a:avLst/>
              </a:prstGeom>
              <a:blipFill rotWithShape="0">
                <a:blip r:embed="rId5"/>
                <a:stretch>
                  <a:fillRect t="-4603" r="-868"/>
                </a:stretch>
              </a:blipFill>
              <a:ln w="38100"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48900E8-6C78-4E41-AAEE-16238D5AB6C8}"/>
              </a:ext>
            </a:extLst>
          </p:cNvPr>
          <p:cNvSpPr txBox="1"/>
          <p:nvPr/>
        </p:nvSpPr>
        <p:spPr>
          <a:xfrm>
            <a:off x="3054960" y="3044278"/>
            <a:ext cx="3128126" cy="769441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</a:rPr>
              <a:t>A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</a:rPr>
              <a:t>. 18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</a:rPr>
              <a:t>và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</a:rPr>
              <a:t> 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</a:rPr>
              <a:t>27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UTM Khuccamta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56C0925-EAD6-4DED-883A-8FCFBD36F035}"/>
              </a:ext>
            </a:extLst>
          </p:cNvPr>
          <p:cNvSpPr txBox="1"/>
          <p:nvPr/>
        </p:nvSpPr>
        <p:spPr>
          <a:xfrm>
            <a:off x="3054959" y="5081505"/>
            <a:ext cx="3128127" cy="769441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defTabSz="914217">
              <a:buClr>
                <a:srgbClr val="000000"/>
              </a:buClr>
            </a:pPr>
            <a:r>
              <a:rPr lang="en-US" sz="4400" b="1" kern="0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C</a:t>
            </a:r>
            <a:r>
              <a:rPr lang="en-US" sz="4400" b="1" kern="0" dirty="0" smtClean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. 20 </a:t>
            </a:r>
            <a:r>
              <a:rPr lang="en-US" sz="4400" b="1" kern="0" dirty="0" err="1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và</a:t>
            </a:r>
            <a:r>
              <a:rPr lang="en-US" sz="4400" b="1" kern="0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 </a:t>
            </a:r>
            <a:r>
              <a:rPr lang="en-US" sz="4400" b="1" kern="0" dirty="0" smtClean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25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UTM Khuccamta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1F377A0-69C4-4BD2-AC08-C8675246EEC7}"/>
              </a:ext>
            </a:extLst>
          </p:cNvPr>
          <p:cNvSpPr txBox="1"/>
          <p:nvPr/>
        </p:nvSpPr>
        <p:spPr>
          <a:xfrm>
            <a:off x="3054960" y="4041211"/>
            <a:ext cx="3128126" cy="769441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defTabSz="914217">
              <a:buClr>
                <a:srgbClr val="000000"/>
              </a:buClr>
            </a:pPr>
            <a:r>
              <a:rPr lang="en-US" sz="4400" b="1" kern="0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B</a:t>
            </a:r>
            <a:r>
              <a:rPr lang="en-US" sz="4400" b="1" kern="0" dirty="0" smtClean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. 19 </a:t>
            </a:r>
            <a:r>
              <a:rPr lang="en-US" sz="4400" b="1" kern="0" dirty="0" err="1" smtClean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và</a:t>
            </a:r>
            <a:r>
              <a:rPr lang="en-US" sz="4400" b="1" kern="0" dirty="0" smtClean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 26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UTM Khuccamt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82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646771" y="655572"/>
            <a:ext cx="10516529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A8A186A-1437-45D3-986B-2C495BCE40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5" t="9560" r="22597" b="13111"/>
          <a:stretch/>
        </p:blipFill>
        <p:spPr>
          <a:xfrm>
            <a:off x="7320878" y="1144459"/>
            <a:ext cx="5455920" cy="53032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2589" y="1627094"/>
            <a:ext cx="7570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82589" y="2571394"/>
                <a:ext cx="5693784" cy="738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bé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ố 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ố 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ớ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589" y="2571394"/>
                <a:ext cx="5693784" cy="738728"/>
              </a:xfrm>
              <a:prstGeom prst="rect">
                <a:avLst/>
              </a:prstGeom>
              <a:blipFill>
                <a:blip r:embed="rId4"/>
                <a:stretch>
                  <a:fillRect l="-224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882589" y="3792757"/>
            <a:ext cx="599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82589" y="4454581"/>
                <a:ext cx="5693784" cy="738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bé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ố 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ớ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ố 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é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589" y="4454581"/>
                <a:ext cx="5693784" cy="738728"/>
              </a:xfrm>
              <a:prstGeom prst="rect">
                <a:avLst/>
              </a:prstGeom>
              <a:blipFill>
                <a:blip r:embed="rId5"/>
                <a:stretch>
                  <a:fillRect l="-224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47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1585163" y="327785"/>
            <a:ext cx="10606837" cy="6202427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1D41198-154F-4C4F-B961-AC314F4A99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6" b="73333"/>
          <a:stretch/>
        </p:blipFill>
        <p:spPr>
          <a:xfrm>
            <a:off x="-647918" y="3904382"/>
            <a:ext cx="4828604" cy="3246120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83264" y="760411"/>
            <a:ext cx="7821612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1080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200" y="2685615"/>
            <a:ext cx="3862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1972" y="3863915"/>
            <a:ext cx="6441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6065" y="3221833"/>
            <a:ext cx="5472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041972" y="1332089"/>
            <a:ext cx="281609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8143" y="3086277"/>
            <a:ext cx="5258139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4679576" y="3745053"/>
                <a:ext cx="6803537" cy="1122782"/>
              </a:xfrm>
              <a:prstGeom prst="roundRect">
                <a:avLst/>
              </a:prstGeom>
              <a:solidFill>
                <a:srgbClr val="FFFF66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576" y="3745053"/>
                <a:ext cx="6803537" cy="112278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173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4" grpId="1"/>
      <p:bldP spid="7" grpId="0"/>
      <p:bldP spid="7" grpId="1"/>
      <p:bldP spid="8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435372" y="178735"/>
            <a:ext cx="10606837" cy="6202427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1D41198-154F-4C4F-B961-AC314F4A99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6" b="73333"/>
          <a:stretch/>
        </p:blipFill>
        <p:spPr>
          <a:xfrm>
            <a:off x="-307593" y="4068681"/>
            <a:ext cx="4828604" cy="3246120"/>
          </a:xfrm>
          <a:prstGeom prst="rect">
            <a:avLst/>
          </a:prstGeom>
        </p:spPr>
      </p:pic>
      <p:sp>
        <p:nvSpPr>
          <p:cNvPr id="18" name="Text Box 41">
            <a:extLst>
              <a:ext uri="{FF2B5EF4-FFF2-40B4-BE49-F238E27FC236}">
                <a16:creationId xmlns:a16="http://schemas.microsoft.com/office/drawing/2014/main" xmlns="" id="{38021E13-629C-4FE3-9372-DE63211C5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001" y="193383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Ta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sơ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đồ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grpSp>
        <p:nvGrpSpPr>
          <p:cNvPr id="36" name="Group 49"/>
          <p:cNvGrpSpPr>
            <a:grpSpLocks/>
          </p:cNvGrpSpPr>
          <p:nvPr/>
        </p:nvGrpSpPr>
        <p:grpSpPr bwMode="auto">
          <a:xfrm>
            <a:off x="2998482" y="313705"/>
            <a:ext cx="7270750" cy="1425575"/>
            <a:chOff x="1056" y="2654"/>
            <a:chExt cx="4580" cy="898"/>
          </a:xfrm>
        </p:grpSpPr>
        <p:sp>
          <p:nvSpPr>
            <p:cNvPr id="37" name="Text Box 8"/>
            <p:cNvSpPr txBox="1">
              <a:spLocks noChangeArrowheads="1"/>
            </p:cNvSpPr>
            <p:nvPr/>
          </p:nvSpPr>
          <p:spPr bwMode="auto">
            <a:xfrm>
              <a:off x="1056" y="2832"/>
              <a:ext cx="45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sz="2800" b="1" dirty="0" err="1"/>
                <a:t>Số</a:t>
              </a:r>
              <a:r>
                <a:rPr lang="en-US" sz="2800" b="1" dirty="0"/>
                <a:t> </a:t>
              </a:r>
              <a:r>
                <a:rPr lang="en-US" sz="2800" b="1" dirty="0" err="1"/>
                <a:t>thứ</a:t>
              </a:r>
              <a:r>
                <a:rPr lang="en-US" sz="2800" b="1" dirty="0"/>
                <a:t> </a:t>
              </a:r>
              <a:r>
                <a:rPr lang="en-US" sz="2800" b="1" dirty="0" err="1"/>
                <a:t>nhất</a:t>
              </a:r>
              <a:r>
                <a:rPr lang="en-US" sz="2800" b="1" dirty="0"/>
                <a:t> :</a:t>
              </a:r>
            </a:p>
          </p:txBody>
        </p:sp>
        <p:sp>
          <p:nvSpPr>
            <p:cNvPr id="38" name="Text Box 9"/>
            <p:cNvSpPr txBox="1">
              <a:spLocks noChangeArrowheads="1"/>
            </p:cNvSpPr>
            <p:nvPr/>
          </p:nvSpPr>
          <p:spPr bwMode="auto">
            <a:xfrm>
              <a:off x="1056" y="3225"/>
              <a:ext cx="45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sz="2800" b="1"/>
                <a:t>Số thứ hai   :</a:t>
              </a:r>
            </a:p>
          </p:txBody>
        </p:sp>
        <p:grpSp>
          <p:nvGrpSpPr>
            <p:cNvPr id="39" name="Group 13"/>
            <p:cNvGrpSpPr>
              <a:grpSpLocks/>
            </p:cNvGrpSpPr>
            <p:nvPr/>
          </p:nvGrpSpPr>
          <p:grpSpPr bwMode="auto">
            <a:xfrm>
              <a:off x="2592" y="3360"/>
              <a:ext cx="364" cy="96"/>
              <a:chOff x="2496" y="3360"/>
              <a:chExt cx="364" cy="96"/>
            </a:xfrm>
          </p:grpSpPr>
          <p:sp>
            <p:nvSpPr>
              <p:cNvPr id="74" name="Line 10"/>
              <p:cNvSpPr>
                <a:spLocks noChangeShapeType="1"/>
              </p:cNvSpPr>
              <p:nvPr/>
            </p:nvSpPr>
            <p:spPr bwMode="auto">
              <a:xfrm>
                <a:off x="2524" y="340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>
                <a:off x="281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14"/>
            <p:cNvGrpSpPr>
              <a:grpSpLocks/>
            </p:cNvGrpSpPr>
            <p:nvPr/>
          </p:nvGrpSpPr>
          <p:grpSpPr bwMode="auto">
            <a:xfrm>
              <a:off x="2916" y="3360"/>
              <a:ext cx="364" cy="96"/>
              <a:chOff x="2496" y="3360"/>
              <a:chExt cx="364" cy="96"/>
            </a:xfrm>
          </p:grpSpPr>
          <p:sp>
            <p:nvSpPr>
              <p:cNvPr id="71" name="Line 15"/>
              <p:cNvSpPr>
                <a:spLocks noChangeShapeType="1"/>
              </p:cNvSpPr>
              <p:nvPr/>
            </p:nvSpPr>
            <p:spPr bwMode="auto">
              <a:xfrm>
                <a:off x="2524" y="340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6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7"/>
              <p:cNvSpPr>
                <a:spLocks noChangeShapeType="1"/>
              </p:cNvSpPr>
              <p:nvPr/>
            </p:nvSpPr>
            <p:spPr bwMode="auto">
              <a:xfrm>
                <a:off x="281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18"/>
            <p:cNvGrpSpPr>
              <a:grpSpLocks/>
            </p:cNvGrpSpPr>
            <p:nvPr/>
          </p:nvGrpSpPr>
          <p:grpSpPr bwMode="auto">
            <a:xfrm>
              <a:off x="3236" y="3360"/>
              <a:ext cx="364" cy="96"/>
              <a:chOff x="2496" y="3360"/>
              <a:chExt cx="364" cy="96"/>
            </a:xfrm>
          </p:grpSpPr>
          <p:sp>
            <p:nvSpPr>
              <p:cNvPr id="68" name="Line 19"/>
              <p:cNvSpPr>
                <a:spLocks noChangeShapeType="1"/>
              </p:cNvSpPr>
              <p:nvPr/>
            </p:nvSpPr>
            <p:spPr bwMode="auto">
              <a:xfrm>
                <a:off x="2524" y="340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>
                <a:off x="281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22"/>
            <p:cNvGrpSpPr>
              <a:grpSpLocks/>
            </p:cNvGrpSpPr>
            <p:nvPr/>
          </p:nvGrpSpPr>
          <p:grpSpPr bwMode="auto">
            <a:xfrm>
              <a:off x="3552" y="3360"/>
              <a:ext cx="336" cy="96"/>
              <a:chOff x="2496" y="3360"/>
              <a:chExt cx="336" cy="96"/>
            </a:xfrm>
          </p:grpSpPr>
          <p:sp>
            <p:nvSpPr>
              <p:cNvPr id="65" name="Line 23"/>
              <p:cNvSpPr>
                <a:spLocks noChangeShapeType="1"/>
              </p:cNvSpPr>
              <p:nvPr/>
            </p:nvSpPr>
            <p:spPr bwMode="auto">
              <a:xfrm>
                <a:off x="2496" y="340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24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25"/>
              <p:cNvSpPr>
                <a:spLocks noChangeShapeType="1"/>
              </p:cNvSpPr>
              <p:nvPr/>
            </p:nvSpPr>
            <p:spPr bwMode="auto">
              <a:xfrm>
                <a:off x="281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" name="Group 26"/>
            <p:cNvGrpSpPr>
              <a:grpSpLocks/>
            </p:cNvGrpSpPr>
            <p:nvPr/>
          </p:nvGrpSpPr>
          <p:grpSpPr bwMode="auto">
            <a:xfrm>
              <a:off x="3876" y="3360"/>
              <a:ext cx="336" cy="96"/>
              <a:chOff x="2496" y="3360"/>
              <a:chExt cx="336" cy="96"/>
            </a:xfrm>
          </p:grpSpPr>
          <p:sp>
            <p:nvSpPr>
              <p:cNvPr id="62" name="Line 27"/>
              <p:cNvSpPr>
                <a:spLocks noChangeShapeType="1"/>
              </p:cNvSpPr>
              <p:nvPr/>
            </p:nvSpPr>
            <p:spPr bwMode="auto">
              <a:xfrm>
                <a:off x="2496" y="340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28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29"/>
              <p:cNvSpPr>
                <a:spLocks noChangeShapeType="1"/>
              </p:cNvSpPr>
              <p:nvPr/>
            </p:nvSpPr>
            <p:spPr bwMode="auto">
              <a:xfrm>
                <a:off x="281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30"/>
            <p:cNvGrpSpPr>
              <a:grpSpLocks/>
            </p:cNvGrpSpPr>
            <p:nvPr/>
          </p:nvGrpSpPr>
          <p:grpSpPr bwMode="auto">
            <a:xfrm>
              <a:off x="4196" y="3360"/>
              <a:ext cx="336" cy="96"/>
              <a:chOff x="2496" y="3360"/>
              <a:chExt cx="336" cy="96"/>
            </a:xfrm>
          </p:grpSpPr>
          <p:sp>
            <p:nvSpPr>
              <p:cNvPr id="59" name="Line 31"/>
              <p:cNvSpPr>
                <a:spLocks noChangeShapeType="1"/>
              </p:cNvSpPr>
              <p:nvPr/>
            </p:nvSpPr>
            <p:spPr bwMode="auto">
              <a:xfrm>
                <a:off x="2496" y="340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32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33"/>
              <p:cNvSpPr>
                <a:spLocks noChangeShapeType="1"/>
              </p:cNvSpPr>
              <p:nvPr/>
            </p:nvSpPr>
            <p:spPr bwMode="auto">
              <a:xfrm>
                <a:off x="281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34"/>
            <p:cNvGrpSpPr>
              <a:grpSpLocks/>
            </p:cNvGrpSpPr>
            <p:nvPr/>
          </p:nvGrpSpPr>
          <p:grpSpPr bwMode="auto">
            <a:xfrm>
              <a:off x="4512" y="3360"/>
              <a:ext cx="336" cy="96"/>
              <a:chOff x="2496" y="3360"/>
              <a:chExt cx="336" cy="96"/>
            </a:xfrm>
          </p:grpSpPr>
          <p:sp>
            <p:nvSpPr>
              <p:cNvPr id="56" name="Line 35"/>
              <p:cNvSpPr>
                <a:spLocks noChangeShapeType="1"/>
              </p:cNvSpPr>
              <p:nvPr/>
            </p:nvSpPr>
            <p:spPr bwMode="auto">
              <a:xfrm>
                <a:off x="2496" y="340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36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37"/>
              <p:cNvSpPr>
                <a:spLocks noChangeShapeType="1"/>
              </p:cNvSpPr>
              <p:nvPr/>
            </p:nvSpPr>
            <p:spPr bwMode="auto">
              <a:xfrm>
                <a:off x="281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" name="Group 38"/>
            <p:cNvGrpSpPr>
              <a:grpSpLocks/>
            </p:cNvGrpSpPr>
            <p:nvPr/>
          </p:nvGrpSpPr>
          <p:grpSpPr bwMode="auto">
            <a:xfrm>
              <a:off x="2592" y="2976"/>
              <a:ext cx="336" cy="96"/>
              <a:chOff x="2496" y="3360"/>
              <a:chExt cx="336" cy="96"/>
            </a:xfrm>
          </p:grpSpPr>
          <p:sp>
            <p:nvSpPr>
              <p:cNvPr id="53" name="Line 39"/>
              <p:cNvSpPr>
                <a:spLocks noChangeShapeType="1"/>
              </p:cNvSpPr>
              <p:nvPr/>
            </p:nvSpPr>
            <p:spPr bwMode="auto">
              <a:xfrm>
                <a:off x="2496" y="340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40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41"/>
              <p:cNvSpPr>
                <a:spLocks noChangeShapeType="1"/>
              </p:cNvSpPr>
              <p:nvPr/>
            </p:nvSpPr>
            <p:spPr bwMode="auto">
              <a:xfrm>
                <a:off x="2816" y="336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" name="AutoShape 42"/>
            <p:cNvSpPr>
              <a:spLocks/>
            </p:cNvSpPr>
            <p:nvPr/>
          </p:nvSpPr>
          <p:spPr bwMode="auto">
            <a:xfrm>
              <a:off x="4896" y="2890"/>
              <a:ext cx="96" cy="576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8" name="AutoShape 44"/>
            <p:cNvSpPr>
              <a:spLocks/>
            </p:cNvSpPr>
            <p:nvPr/>
          </p:nvSpPr>
          <p:spPr bwMode="auto">
            <a:xfrm rot="-5400000">
              <a:off x="3645" y="2195"/>
              <a:ext cx="132" cy="2198"/>
            </a:xfrm>
            <a:prstGeom prst="rightBrace">
              <a:avLst>
                <a:gd name="adj1" fmla="val 138763"/>
                <a:gd name="adj2" fmla="val 50000"/>
              </a:avLst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9" name="AutoShape 45"/>
            <p:cNvSpPr>
              <a:spLocks/>
            </p:cNvSpPr>
            <p:nvPr/>
          </p:nvSpPr>
          <p:spPr bwMode="auto">
            <a:xfrm rot="-5400000">
              <a:off x="2704" y="2779"/>
              <a:ext cx="86" cy="307"/>
            </a:xfrm>
            <a:prstGeom prst="rightBrace">
              <a:avLst>
                <a:gd name="adj1" fmla="val 29748"/>
                <a:gd name="adj2" fmla="val 50000"/>
              </a:avLst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0" name="Text Box 46"/>
            <p:cNvSpPr txBox="1">
              <a:spLocks noChangeArrowheads="1"/>
            </p:cNvSpPr>
            <p:nvPr/>
          </p:nvSpPr>
          <p:spPr bwMode="auto">
            <a:xfrm>
              <a:off x="5020" y="3009"/>
              <a:ext cx="6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/>
                <a:t>1080</a:t>
              </a:r>
            </a:p>
          </p:txBody>
        </p:sp>
        <p:sp>
          <p:nvSpPr>
            <p:cNvPr id="51" name="Text Box 47"/>
            <p:cNvSpPr txBox="1">
              <a:spLocks noChangeArrowheads="1"/>
            </p:cNvSpPr>
            <p:nvPr/>
          </p:nvSpPr>
          <p:spPr bwMode="auto">
            <a:xfrm>
              <a:off x="2639" y="2654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000" b="1"/>
                <a:t>?</a:t>
              </a:r>
            </a:p>
          </p:txBody>
        </p:sp>
        <p:sp>
          <p:nvSpPr>
            <p:cNvPr id="52" name="Text Box 48"/>
            <p:cNvSpPr txBox="1">
              <a:spLocks noChangeArrowheads="1"/>
            </p:cNvSpPr>
            <p:nvPr/>
          </p:nvSpPr>
          <p:spPr bwMode="auto">
            <a:xfrm>
              <a:off x="3600" y="2990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000" b="1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 Box 50"/>
              <p:cNvSpPr txBox="1">
                <a:spLocks noChangeArrowheads="1"/>
              </p:cNvSpPr>
              <p:nvPr/>
            </p:nvSpPr>
            <p:spPr bwMode="auto">
              <a:xfrm>
                <a:off x="3247889" y="2232959"/>
                <a:ext cx="6934200" cy="459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𝒕𝒉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ứ 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𝒉𝒂𝒊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 eaLnBrk="1" hangingPunct="1"/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 + 7 = 8 (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endPara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bé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 eaLnBrk="1" hangingPunct="1"/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1080 : 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x 1 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135</a:t>
                </a:r>
              </a:p>
              <a:p>
                <a:pPr eaLnBrk="1" hangingPunct="1"/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 eaLnBrk="1" hangingPunct="1"/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135 x 7 = 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945</a:t>
                </a:r>
                <a:endPara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 hangingPunct="1"/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:r>
                  <a:rPr lang="en-US" sz="2800" b="1" u="sng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b="1" u="sng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u="sng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bé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135; </a:t>
                </a:r>
                <a:endPara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 hangingPunct="1"/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945, </a:t>
                </a:r>
              </a:p>
            </p:txBody>
          </p:sp>
        </mc:Choice>
        <mc:Fallback xmlns="">
          <p:sp>
            <p:nvSpPr>
              <p:cNvPr id="77" name="Text 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7889" y="2232959"/>
                <a:ext cx="6934200" cy="4591000"/>
              </a:xfrm>
              <a:prstGeom prst="rect">
                <a:avLst/>
              </a:prstGeom>
              <a:blipFill>
                <a:blip r:embed="rId4"/>
                <a:stretch>
                  <a:fillRect l="-1847" t="-1328" b="-27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3171901" y="1743755"/>
            <a:ext cx="7162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C00000"/>
                </a:solidFill>
              </a:rPr>
              <a:t>Bài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giải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7" grpId="0"/>
      <p:bldP spid="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357188" y="385763"/>
            <a:ext cx="11227517" cy="608647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latin typeface="UTM Khuccamta" panose="020406030505060202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01EE8EB-56E7-4A63-870A-A37E96A7B6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21" y="1824184"/>
            <a:ext cx="3819267" cy="381926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79870B5-0760-4AA9-AEC7-665C42C21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780" y="2676695"/>
            <a:ext cx="4460679" cy="600219"/>
          </a:xfrm>
          <a:prstGeom prst="rect">
            <a:avLst/>
          </a:prstGeom>
        </p:spPr>
      </p:pic>
      <p:sp>
        <p:nvSpPr>
          <p:cNvPr id="7" name="Shape 887">
            <a:extLst>
              <a:ext uri="{FF2B5EF4-FFF2-40B4-BE49-F238E27FC236}">
                <a16:creationId xmlns:a16="http://schemas.microsoft.com/office/drawing/2014/main" xmlns="" id="{5A2F1444-8E03-4328-AA5A-981DA56D91C3}"/>
              </a:ext>
            </a:extLst>
          </p:cNvPr>
          <p:cNvSpPr/>
          <p:nvPr/>
        </p:nvSpPr>
        <p:spPr>
          <a:xfrm>
            <a:off x="607295" y="2133504"/>
            <a:ext cx="3816249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Shape 887">
            <a:extLst>
              <a:ext uri="{FF2B5EF4-FFF2-40B4-BE49-F238E27FC236}">
                <a16:creationId xmlns:a16="http://schemas.microsoft.com/office/drawing/2014/main" xmlns="" id="{F92A311C-30B6-482E-ABE0-9D9C9136E886}"/>
              </a:ext>
            </a:extLst>
          </p:cNvPr>
          <p:cNvSpPr/>
          <p:nvPr/>
        </p:nvSpPr>
        <p:spPr>
          <a:xfrm>
            <a:off x="438012" y="3725099"/>
            <a:ext cx="3749877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alt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332EA28-B1F3-421A-98B4-E2A580ED5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012" y="4202647"/>
            <a:ext cx="4460679" cy="60021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80B65B4-3E72-49D2-B601-556996783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43" y="3118713"/>
            <a:ext cx="4049814" cy="600219"/>
          </a:xfrm>
          <a:prstGeom prst="rect">
            <a:avLst/>
          </a:prstGeom>
        </p:spPr>
      </p:pic>
      <p:sp>
        <p:nvSpPr>
          <p:cNvPr id="11" name="Shape 887">
            <a:extLst>
              <a:ext uri="{FF2B5EF4-FFF2-40B4-BE49-F238E27FC236}">
                <a16:creationId xmlns:a16="http://schemas.microsoft.com/office/drawing/2014/main" xmlns="" id="{8C0E59B3-E0C0-4D51-9253-D831204EF45D}"/>
              </a:ext>
            </a:extLst>
          </p:cNvPr>
          <p:cNvSpPr/>
          <p:nvPr/>
        </p:nvSpPr>
        <p:spPr>
          <a:xfrm>
            <a:off x="7248169" y="2553955"/>
            <a:ext cx="3970562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A9B07384-A1F9-4D1E-8CD7-D8268B911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165" y="5352552"/>
            <a:ext cx="4049814" cy="600219"/>
          </a:xfrm>
          <a:prstGeom prst="rect">
            <a:avLst/>
          </a:prstGeom>
        </p:spPr>
      </p:pic>
      <p:sp>
        <p:nvSpPr>
          <p:cNvPr id="13" name="Shape 887">
            <a:extLst>
              <a:ext uri="{FF2B5EF4-FFF2-40B4-BE49-F238E27FC236}">
                <a16:creationId xmlns:a16="http://schemas.microsoft.com/office/drawing/2014/main" xmlns="" id="{28887AC5-86B2-48DD-8B52-3806AA51A9AE}"/>
              </a:ext>
            </a:extLst>
          </p:cNvPr>
          <p:cNvSpPr/>
          <p:nvPr/>
        </p:nvSpPr>
        <p:spPr>
          <a:xfrm>
            <a:off x="7627187" y="4765695"/>
            <a:ext cx="3468792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en-US" sz="320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  <a:sym typeface="Lato Regular"/>
            </a:endParaRPr>
          </a:p>
        </p:txBody>
      </p:sp>
      <p:sp>
        <p:nvSpPr>
          <p:cNvPr id="14" name="矩形 6">
            <a:extLst>
              <a:ext uri="{FF2B5EF4-FFF2-40B4-BE49-F238E27FC236}">
                <a16:creationId xmlns:a16="http://schemas.microsoft.com/office/drawing/2014/main" xmlns="" id="{7A9F692A-70E4-4FA5-9593-DCAF7DF8DF11}"/>
              </a:ext>
            </a:extLst>
          </p:cNvPr>
          <p:cNvSpPr/>
          <p:nvPr/>
        </p:nvSpPr>
        <p:spPr>
          <a:xfrm>
            <a:off x="1340857" y="864033"/>
            <a:ext cx="93578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Các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bước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giải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bài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toán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tìm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hai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số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khi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biết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tổng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và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tỉ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số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của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hai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số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đó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là : </a:t>
            </a:r>
            <a:endParaRPr lang="zh-CN" altLang="en-US" sz="3200" b="1" kern="0" dirty="0">
              <a:solidFill>
                <a:srgbClr val="C00000"/>
              </a:solidFill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  <a:sym typeface="Lato Regular"/>
            </a:endParaRPr>
          </a:p>
        </p:txBody>
      </p:sp>
      <p:sp>
        <p:nvSpPr>
          <p:cNvPr id="15" name="Shape 887">
            <a:extLst>
              <a:ext uri="{FF2B5EF4-FFF2-40B4-BE49-F238E27FC236}">
                <a16:creationId xmlns:a16="http://schemas.microsoft.com/office/drawing/2014/main" xmlns="" id="{F92A311C-30B6-482E-ABE0-9D9C9136E886}"/>
              </a:ext>
            </a:extLst>
          </p:cNvPr>
          <p:cNvSpPr/>
          <p:nvPr/>
        </p:nvSpPr>
        <p:spPr>
          <a:xfrm>
            <a:off x="2096760" y="5108875"/>
            <a:ext cx="3749877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3200" b="1" dirty="0" err="1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3200" b="1" dirty="0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5332EA28-B1F3-421A-98B4-E2A580ED5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9790" y="5175978"/>
            <a:ext cx="4453149" cy="110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1385813" y="327786"/>
            <a:ext cx="10606837" cy="6202427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1D41198-154F-4C4F-B961-AC314F4A99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6" b="73333"/>
          <a:stretch/>
        </p:blipFill>
        <p:spPr>
          <a:xfrm>
            <a:off x="-647918" y="3904382"/>
            <a:ext cx="4828604" cy="3246120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869974" y="2026102"/>
            <a:ext cx="8113712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3200" b="1" dirty="0"/>
              <a:t>4.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chữ</a:t>
            </a:r>
            <a:r>
              <a:rPr lang="en-US" sz="3200" b="1" dirty="0"/>
              <a:t> </a:t>
            </a:r>
            <a:r>
              <a:rPr lang="en-US" sz="3200" b="1" dirty="0" err="1"/>
              <a:t>nhật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nửa</a:t>
            </a:r>
            <a:r>
              <a:rPr lang="en-US" sz="3200" b="1" dirty="0"/>
              <a:t> </a:t>
            </a:r>
            <a:r>
              <a:rPr lang="en-US" sz="3200" b="1" dirty="0" err="1"/>
              <a:t>chu</a:t>
            </a:r>
            <a:r>
              <a:rPr lang="en-US" sz="3200" b="1" dirty="0"/>
              <a:t> vi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</a:p>
          <a:p>
            <a:pPr algn="just"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z="3200" b="1" dirty="0">
                <a:solidFill>
                  <a:srgbClr val="FF0000"/>
                </a:solidFill>
              </a:rPr>
              <a:t>125m</a:t>
            </a:r>
            <a:r>
              <a:rPr lang="en-US" sz="3200" b="1" dirty="0"/>
              <a:t>, </a:t>
            </a:r>
            <a:r>
              <a:rPr lang="en-US" sz="3200" b="1" dirty="0" err="1"/>
              <a:t>chiều</a:t>
            </a:r>
            <a:r>
              <a:rPr lang="en-US" sz="3200" b="1" dirty="0"/>
              <a:t> </a:t>
            </a:r>
            <a:r>
              <a:rPr lang="en-US" sz="3200" b="1" dirty="0" err="1"/>
              <a:t>rộng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     </a:t>
            </a:r>
            <a:r>
              <a:rPr lang="en-US" sz="3200" b="1" dirty="0" err="1"/>
              <a:t>chiều</a:t>
            </a:r>
            <a:r>
              <a:rPr lang="en-US" sz="3200" b="1" dirty="0"/>
              <a:t> </a:t>
            </a:r>
            <a:r>
              <a:rPr lang="en-US" sz="3200" b="1" dirty="0" err="1"/>
              <a:t>dài</a:t>
            </a:r>
            <a:r>
              <a:rPr lang="en-US" sz="3200" b="1" dirty="0"/>
              <a:t>. </a:t>
            </a:r>
            <a:r>
              <a:rPr lang="en-US" sz="3200" b="1" dirty="0" err="1"/>
              <a:t>Tìm</a:t>
            </a:r>
            <a:r>
              <a:rPr lang="en-US" sz="3200" b="1" dirty="0"/>
              <a:t> </a:t>
            </a:r>
          </a:p>
          <a:p>
            <a:pPr algn="just" eaLnBrk="1" hangingPunct="1"/>
            <a:r>
              <a:rPr lang="en-US" sz="3200" b="1" dirty="0" err="1"/>
              <a:t>chiều</a:t>
            </a:r>
            <a:r>
              <a:rPr lang="en-US" sz="3200" b="1" dirty="0"/>
              <a:t> </a:t>
            </a:r>
            <a:r>
              <a:rPr lang="en-US" sz="3200" b="1" dirty="0" err="1"/>
              <a:t>dài</a:t>
            </a:r>
            <a:r>
              <a:rPr lang="en-US" sz="3200" b="1" dirty="0"/>
              <a:t>, </a:t>
            </a:r>
            <a:r>
              <a:rPr lang="en-US" sz="3200" b="1" dirty="0" err="1"/>
              <a:t>chiều</a:t>
            </a:r>
            <a:r>
              <a:rPr lang="en-US" sz="3200" b="1" dirty="0"/>
              <a:t> </a:t>
            </a:r>
            <a:r>
              <a:rPr lang="en-US" sz="3200" b="1" dirty="0" err="1"/>
              <a:t>rộng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đó</a:t>
            </a:r>
            <a:r>
              <a:rPr lang="en-US" sz="3200" b="1" dirty="0"/>
              <a:t>.</a:t>
            </a: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7554912" y="2575376"/>
            <a:ext cx="384175" cy="963613"/>
            <a:chOff x="4982" y="2369"/>
            <a:chExt cx="242" cy="607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4984" y="2669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982" y="2369"/>
              <a:ext cx="1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992" y="2649"/>
              <a:ext cx="1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994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119062" y="348747"/>
            <a:ext cx="11801475" cy="5943600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01EE8EB-56E7-4A63-870A-A37E96A7B6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34518" y="3801128"/>
            <a:ext cx="4071832" cy="4071832"/>
          </a:xfrm>
          <a:prstGeom prst="rect">
            <a:avLst/>
          </a:prstGeom>
        </p:spPr>
      </p:pic>
      <p:sp>
        <p:nvSpPr>
          <p:cNvPr id="14" name="Text Box 18">
            <a:extLst>
              <a:ext uri="{FF2B5EF4-FFF2-40B4-BE49-F238E27FC236}">
                <a16:creationId xmlns:a16="http://schemas.microsoft.com/office/drawing/2014/main" xmlns="" id="{79B4F1D6-CF45-4FAE-A311-FF2476801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925" y="2020001"/>
            <a:ext cx="7106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5" name="Text Box 41">
            <a:extLst>
              <a:ext uri="{FF2B5EF4-FFF2-40B4-BE49-F238E27FC236}">
                <a16:creationId xmlns:a16="http://schemas.microsoft.com/office/drawing/2014/main" xmlns="" id="{E15288EC-50DE-422B-9E0B-BDE192C80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51" y="992683"/>
            <a:ext cx="228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56">
            <a:extLst>
              <a:ext uri="{FF2B5EF4-FFF2-40B4-BE49-F238E27FC236}">
                <a16:creationId xmlns:a16="http://schemas.microsoft.com/office/drawing/2014/main" xmlns="" id="{79564A31-F118-44E7-912A-D0FF65228A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2760" y="3396839"/>
            <a:ext cx="0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33" name="Text Box 15">
            <a:extLst>
              <a:ext uri="{FF2B5EF4-FFF2-40B4-BE49-F238E27FC236}">
                <a16:creationId xmlns:a16="http://schemas.microsoft.com/office/drawing/2014/main" xmlns="" id="{A49275B4-E207-44E2-8A7E-49F365C44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914" y="348747"/>
            <a:ext cx="23258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i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Bài </a:t>
            </a:r>
            <a:r>
              <a:rPr lang="en-US" altLang="en-US" sz="3600" b="1" i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5" name="Text Box 29">
            <a:extLst>
              <a:ext uri="{FF2B5EF4-FFF2-40B4-BE49-F238E27FC236}">
                <a16:creationId xmlns:a16="http://schemas.microsoft.com/office/drawing/2014/main" xmlns="" id="{ECA7E2C2-0B42-4FE4-BDE1-BC57A2E2F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736" y="1275167"/>
            <a:ext cx="57785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b="1" dirty="0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+ 3 = </a:t>
            </a:r>
            <a:r>
              <a:rPr lang="en-US" altLang="en-US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b="1" dirty="0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dirty="0" err="1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xmlns="" id="{0E071BC8-32F2-4341-89B4-DE8495BB3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6916" y="3423513"/>
            <a:ext cx="598493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b="1" dirty="0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b="1" dirty="0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b="1" dirty="0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x 2 = 50 </a:t>
            </a:r>
            <a:r>
              <a:rPr lang="en-US" altLang="en-US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xmlns="" id="{C346A467-A4CB-48F5-B2AC-5EF06349F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9046" y="4594996"/>
            <a:ext cx="607102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b="1" dirty="0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b="1" dirty="0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b="1" dirty="0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x 3 = 75 </a:t>
            </a:r>
            <a:r>
              <a:rPr lang="en-US" altLang="en-US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</a:p>
        </p:txBody>
      </p:sp>
      <p:sp>
        <p:nvSpPr>
          <p:cNvPr id="38" name="Text Box 33">
            <a:extLst>
              <a:ext uri="{FF2B5EF4-FFF2-40B4-BE49-F238E27FC236}">
                <a16:creationId xmlns:a16="http://schemas.microsoft.com/office/drawing/2014/main" xmlns="" id="{6C299DB1-7DCA-4B2D-89A2-E10CC8CF3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330" y="5580965"/>
            <a:ext cx="47434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m </a:t>
            </a:r>
            <a:r>
              <a:rPr lang="en-US" altLang="en-US" b="1" dirty="0" err="1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m </a:t>
            </a:r>
            <a:endParaRPr lang="en-US" altLang="en-US" b="1" dirty="0">
              <a:solidFill>
                <a:srgbClr val="0D66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7C47543D-0F3C-484E-AF74-C046DC80B4E6}"/>
              </a:ext>
            </a:extLst>
          </p:cNvPr>
          <p:cNvCxnSpPr/>
          <p:nvPr/>
        </p:nvCxnSpPr>
        <p:spPr>
          <a:xfrm>
            <a:off x="5825821" y="481886"/>
            <a:ext cx="0" cy="582227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0" y="2119500"/>
            <a:ext cx="716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" y="2743387"/>
            <a:ext cx="541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:</a:t>
            </a:r>
          </a:p>
        </p:txBody>
      </p:sp>
      <p:grpSp>
        <p:nvGrpSpPr>
          <p:cNvPr id="62" name="Group 43"/>
          <p:cNvGrpSpPr>
            <a:grpSpLocks/>
          </p:cNvGrpSpPr>
          <p:nvPr/>
        </p:nvGrpSpPr>
        <p:grpSpPr bwMode="auto">
          <a:xfrm>
            <a:off x="2351088" y="2331438"/>
            <a:ext cx="537255" cy="180709"/>
            <a:chOff x="2496" y="3384"/>
            <a:chExt cx="336" cy="41"/>
          </a:xfrm>
        </p:grpSpPr>
        <p:sp>
          <p:nvSpPr>
            <p:cNvPr id="63" name="Line 44"/>
            <p:cNvSpPr>
              <a:spLocks noChangeShapeType="1"/>
            </p:cNvSpPr>
            <p:nvPr/>
          </p:nvSpPr>
          <p:spPr bwMode="auto">
            <a:xfrm>
              <a:off x="2496" y="3408"/>
              <a:ext cx="336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Line 45"/>
            <p:cNvSpPr>
              <a:spLocks noChangeShapeType="1"/>
            </p:cNvSpPr>
            <p:nvPr/>
          </p:nvSpPr>
          <p:spPr bwMode="auto">
            <a:xfrm>
              <a:off x="2496" y="3384"/>
              <a:ext cx="0" cy="4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Line 46"/>
            <p:cNvSpPr>
              <a:spLocks noChangeShapeType="1"/>
            </p:cNvSpPr>
            <p:nvPr/>
          </p:nvSpPr>
          <p:spPr bwMode="auto">
            <a:xfrm>
              <a:off x="2816" y="3384"/>
              <a:ext cx="0" cy="4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6" name="AutoShape 47"/>
          <p:cNvSpPr>
            <a:spLocks/>
          </p:cNvSpPr>
          <p:nvPr/>
        </p:nvSpPr>
        <p:spPr bwMode="auto">
          <a:xfrm>
            <a:off x="4064124" y="2213914"/>
            <a:ext cx="182880" cy="731520"/>
          </a:xfrm>
          <a:prstGeom prst="rightBrace">
            <a:avLst>
              <a:gd name="adj1" fmla="val 49991"/>
              <a:gd name="adj2" fmla="val 50000"/>
            </a:avLst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C00000"/>
              </a:solidFill>
            </a:endParaRPr>
          </a:p>
        </p:txBody>
      </p:sp>
      <p:sp>
        <p:nvSpPr>
          <p:cNvPr id="67" name="AutoShape 48"/>
          <p:cNvSpPr>
            <a:spLocks/>
          </p:cNvSpPr>
          <p:nvPr/>
        </p:nvSpPr>
        <p:spPr bwMode="auto">
          <a:xfrm rot="16200000" flipH="1">
            <a:off x="3085479" y="2393961"/>
            <a:ext cx="182880" cy="1554480"/>
          </a:xfrm>
          <a:prstGeom prst="rightBrace">
            <a:avLst>
              <a:gd name="adj1" fmla="val 113871"/>
              <a:gd name="adj2" fmla="val 50000"/>
            </a:avLst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C00000"/>
              </a:solidFill>
            </a:endParaRPr>
          </a:p>
        </p:txBody>
      </p:sp>
      <p:sp>
        <p:nvSpPr>
          <p:cNvPr id="68" name="AutoShape 49"/>
          <p:cNvSpPr>
            <a:spLocks/>
          </p:cNvSpPr>
          <p:nvPr/>
        </p:nvSpPr>
        <p:spPr bwMode="auto">
          <a:xfrm rot="-5400000">
            <a:off x="2793411" y="1765802"/>
            <a:ext cx="182880" cy="1005840"/>
          </a:xfrm>
          <a:prstGeom prst="rightBrace">
            <a:avLst>
              <a:gd name="adj1" fmla="val 46415"/>
              <a:gd name="adj2" fmla="val 50000"/>
            </a:avLst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C00000"/>
              </a:solidFill>
            </a:endParaRPr>
          </a:p>
        </p:txBody>
      </p:sp>
      <p:sp>
        <p:nvSpPr>
          <p:cNvPr id="69" name="Text Box 50"/>
          <p:cNvSpPr txBox="1">
            <a:spLocks noChangeArrowheads="1"/>
          </p:cNvSpPr>
          <p:nvPr/>
        </p:nvSpPr>
        <p:spPr bwMode="auto">
          <a:xfrm>
            <a:off x="4187188" y="2312860"/>
            <a:ext cx="902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125m</a:t>
            </a:r>
          </a:p>
        </p:txBody>
      </p:sp>
      <p:sp>
        <p:nvSpPr>
          <p:cNvPr id="70" name="Text Box 51"/>
          <p:cNvSpPr txBox="1">
            <a:spLocks noChangeArrowheads="1"/>
          </p:cNvSpPr>
          <p:nvPr/>
        </p:nvSpPr>
        <p:spPr bwMode="auto">
          <a:xfrm>
            <a:off x="2590800" y="1738500"/>
            <a:ext cx="5950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?m</a:t>
            </a:r>
          </a:p>
        </p:txBody>
      </p:sp>
      <p:sp>
        <p:nvSpPr>
          <p:cNvPr id="71" name="Text Box 52"/>
          <p:cNvSpPr txBox="1">
            <a:spLocks noChangeArrowheads="1"/>
          </p:cNvSpPr>
          <p:nvPr/>
        </p:nvSpPr>
        <p:spPr bwMode="auto">
          <a:xfrm>
            <a:off x="2995093" y="3340134"/>
            <a:ext cx="5950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?m</a:t>
            </a:r>
          </a:p>
        </p:txBody>
      </p:sp>
      <p:grpSp>
        <p:nvGrpSpPr>
          <p:cNvPr id="76" name="Group 43"/>
          <p:cNvGrpSpPr>
            <a:grpSpLocks/>
          </p:cNvGrpSpPr>
          <p:nvPr/>
        </p:nvGrpSpPr>
        <p:grpSpPr bwMode="auto">
          <a:xfrm>
            <a:off x="2356078" y="2903534"/>
            <a:ext cx="537255" cy="180709"/>
            <a:chOff x="2496" y="3384"/>
            <a:chExt cx="336" cy="41"/>
          </a:xfrm>
        </p:grpSpPr>
        <p:sp>
          <p:nvSpPr>
            <p:cNvPr id="77" name="Line 44"/>
            <p:cNvSpPr>
              <a:spLocks noChangeShapeType="1"/>
            </p:cNvSpPr>
            <p:nvPr/>
          </p:nvSpPr>
          <p:spPr bwMode="auto">
            <a:xfrm>
              <a:off x="2496" y="3408"/>
              <a:ext cx="336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8" name="Line 45"/>
            <p:cNvSpPr>
              <a:spLocks noChangeShapeType="1"/>
            </p:cNvSpPr>
            <p:nvPr/>
          </p:nvSpPr>
          <p:spPr bwMode="auto">
            <a:xfrm>
              <a:off x="2496" y="3384"/>
              <a:ext cx="0" cy="4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80" name="Group 43"/>
          <p:cNvGrpSpPr>
            <a:grpSpLocks/>
          </p:cNvGrpSpPr>
          <p:nvPr/>
        </p:nvGrpSpPr>
        <p:grpSpPr bwMode="auto">
          <a:xfrm>
            <a:off x="2920488" y="2896461"/>
            <a:ext cx="537255" cy="180709"/>
            <a:chOff x="2496" y="3384"/>
            <a:chExt cx="336" cy="41"/>
          </a:xfrm>
        </p:grpSpPr>
        <p:sp>
          <p:nvSpPr>
            <p:cNvPr id="81" name="Line 44"/>
            <p:cNvSpPr>
              <a:spLocks noChangeShapeType="1"/>
            </p:cNvSpPr>
            <p:nvPr/>
          </p:nvSpPr>
          <p:spPr bwMode="auto">
            <a:xfrm>
              <a:off x="2496" y="3408"/>
              <a:ext cx="336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2" name="Line 45"/>
            <p:cNvSpPr>
              <a:spLocks noChangeShapeType="1"/>
            </p:cNvSpPr>
            <p:nvPr/>
          </p:nvSpPr>
          <p:spPr bwMode="auto">
            <a:xfrm>
              <a:off x="2496" y="3384"/>
              <a:ext cx="0" cy="4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3" name="Line 46"/>
            <p:cNvSpPr>
              <a:spLocks noChangeShapeType="1"/>
            </p:cNvSpPr>
            <p:nvPr/>
          </p:nvSpPr>
          <p:spPr bwMode="auto">
            <a:xfrm>
              <a:off x="2816" y="3384"/>
              <a:ext cx="0" cy="4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84" name="Group 43"/>
          <p:cNvGrpSpPr>
            <a:grpSpLocks/>
          </p:cNvGrpSpPr>
          <p:nvPr/>
        </p:nvGrpSpPr>
        <p:grpSpPr bwMode="auto">
          <a:xfrm>
            <a:off x="2862532" y="2336704"/>
            <a:ext cx="1122485" cy="740466"/>
            <a:chOff x="2296" y="3384"/>
            <a:chExt cx="702" cy="168"/>
          </a:xfrm>
        </p:grpSpPr>
        <p:sp>
          <p:nvSpPr>
            <p:cNvPr id="85" name="Line 44"/>
            <p:cNvSpPr>
              <a:spLocks noChangeShapeType="1"/>
            </p:cNvSpPr>
            <p:nvPr/>
          </p:nvSpPr>
          <p:spPr bwMode="auto">
            <a:xfrm>
              <a:off x="2296" y="3408"/>
              <a:ext cx="336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6" name="Line 45"/>
            <p:cNvSpPr>
              <a:spLocks noChangeShapeType="1"/>
            </p:cNvSpPr>
            <p:nvPr/>
          </p:nvSpPr>
          <p:spPr bwMode="auto">
            <a:xfrm>
              <a:off x="2998" y="3511"/>
              <a:ext cx="0" cy="4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7" name="Line 46"/>
            <p:cNvSpPr>
              <a:spLocks noChangeShapeType="1"/>
            </p:cNvSpPr>
            <p:nvPr/>
          </p:nvSpPr>
          <p:spPr bwMode="auto">
            <a:xfrm>
              <a:off x="2648" y="3384"/>
              <a:ext cx="0" cy="4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88" name="Group 43"/>
          <p:cNvGrpSpPr>
            <a:grpSpLocks/>
          </p:cNvGrpSpPr>
          <p:nvPr/>
        </p:nvGrpSpPr>
        <p:grpSpPr bwMode="auto">
          <a:xfrm>
            <a:off x="3432558" y="-12031342"/>
            <a:ext cx="575631" cy="15029461"/>
            <a:chOff x="2456" y="3384"/>
            <a:chExt cx="360" cy="15029461"/>
          </a:xfrm>
        </p:grpSpPr>
        <p:sp>
          <p:nvSpPr>
            <p:cNvPr id="89" name="Line 44"/>
            <p:cNvSpPr>
              <a:spLocks noChangeShapeType="1"/>
            </p:cNvSpPr>
            <p:nvPr/>
          </p:nvSpPr>
          <p:spPr bwMode="auto">
            <a:xfrm>
              <a:off x="2456" y="15032845"/>
              <a:ext cx="336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91" name="Line 46"/>
            <p:cNvSpPr>
              <a:spLocks noChangeShapeType="1"/>
            </p:cNvSpPr>
            <p:nvPr/>
          </p:nvSpPr>
          <p:spPr bwMode="auto">
            <a:xfrm>
              <a:off x="2816" y="3384"/>
              <a:ext cx="0" cy="4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93" name="Text Box 31">
            <a:extLst>
              <a:ext uri="{FF2B5EF4-FFF2-40B4-BE49-F238E27FC236}">
                <a16:creationId xmlns:a16="http://schemas.microsoft.com/office/drawing/2014/main" xmlns="" id="{0E071BC8-32F2-4341-89B4-DE8495BB3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871" y="2354357"/>
            <a:ext cx="598493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b="1" dirty="0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b="1" dirty="0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1" dirty="0" err="1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b="1" dirty="0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: 5 = 25 </a:t>
            </a:r>
            <a:r>
              <a:rPr lang="en-US" altLang="en-US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</a:p>
        </p:txBody>
      </p:sp>
    </p:spTree>
    <p:extLst>
      <p:ext uri="{BB962C8B-B14F-4D97-AF65-F5344CB8AC3E}">
        <p14:creationId xmlns:p14="http://schemas.microsoft.com/office/powerpoint/2010/main" val="3891413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44" grpId="0"/>
      <p:bldP spid="45" grpId="0"/>
      <p:bldP spid="66" grpId="0" animBg="1"/>
      <p:bldP spid="67" grpId="0" animBg="1"/>
      <p:bldP spid="68" grpId="0" animBg="1"/>
      <p:bldP spid="68" grpId="1" animBg="1"/>
      <p:bldP spid="69" grpId="0"/>
      <p:bldP spid="70" grpId="0"/>
      <p:bldP spid="71" grpId="0"/>
      <p:bldP spid="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1385813" y="327786"/>
            <a:ext cx="10606837" cy="6202427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1D41198-154F-4C4F-B961-AC314F4A99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6" b="73333"/>
          <a:stretch/>
        </p:blipFill>
        <p:spPr>
          <a:xfrm>
            <a:off x="-647918" y="3904382"/>
            <a:ext cx="4828604" cy="3246120"/>
          </a:xfrm>
          <a:prstGeom prst="rect">
            <a:avLst/>
          </a:prstGeom>
        </p:spPr>
      </p:pic>
      <p:sp>
        <p:nvSpPr>
          <p:cNvPr id="6" name="Text Box 29">
            <a:extLst>
              <a:ext uri="{FF2B5EF4-FFF2-40B4-BE49-F238E27FC236}">
                <a16:creationId xmlns:a16="http://schemas.microsoft.com/office/drawing/2014/main" xmlns="" id="{ECA7E2C2-0B42-4FE4-BDE1-BC57A2E2F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102" y="2959551"/>
            <a:ext cx="83151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HCN = ( </a:t>
            </a:r>
            <a:r>
              <a:rPr lang="en-US" altLang="en-US" sz="2400" b="1" dirty="0" err="1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dirty="0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400" b="1" dirty="0" err="1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b="1" dirty="0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2 ( </a:t>
            </a:r>
            <a:r>
              <a:rPr lang="en-US" altLang="en-US" sz="2400" b="1" dirty="0" err="1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b="1" dirty="0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b="1" dirty="0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b="1" dirty="0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3996" y="1860834"/>
            <a:ext cx="7624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9436" y="4215606"/>
            <a:ext cx="6429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HCN = Chu vi : 2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=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3388659" y="4471100"/>
            <a:ext cx="900953" cy="544653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30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C9B6811-AFBC-4BEF-A9B6-117FD5504D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1028700" y="886502"/>
            <a:ext cx="6811219" cy="50849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BAEBAAC-0FA3-458F-A5BD-E716E31510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80" y="655572"/>
            <a:ext cx="8989536" cy="633958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A78736F-173D-41F0-8992-7AA18563AB40}"/>
              </a:ext>
            </a:extLst>
          </p:cNvPr>
          <p:cNvSpPr/>
          <p:nvPr/>
        </p:nvSpPr>
        <p:spPr>
          <a:xfrm>
            <a:off x="1326303" y="2674413"/>
            <a:ext cx="59358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40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Nêu</a:t>
            </a:r>
            <a:r>
              <a:rPr lang="en-US" altLang="zh-CN" sz="4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40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các</a:t>
            </a:r>
            <a:r>
              <a:rPr lang="en-US" altLang="zh-CN" sz="4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bước</a:t>
            </a:r>
            <a:r>
              <a:rPr lang="en-US" altLang="zh-CN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giải</a:t>
            </a:r>
            <a:r>
              <a:rPr lang="en-US" altLang="zh-CN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bài </a:t>
            </a:r>
            <a:r>
              <a:rPr lang="en-US" altLang="zh-C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toán</a:t>
            </a:r>
            <a:r>
              <a:rPr lang="en-US" altLang="zh-CN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tìm</a:t>
            </a:r>
            <a:r>
              <a:rPr lang="en-US" altLang="zh-CN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hai</a:t>
            </a:r>
            <a:r>
              <a:rPr lang="en-US" altLang="zh-CN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số</a:t>
            </a:r>
            <a:r>
              <a:rPr lang="en-US" altLang="zh-CN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khi</a:t>
            </a:r>
            <a:r>
              <a:rPr lang="en-US" altLang="zh-CN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biết</a:t>
            </a:r>
            <a:r>
              <a:rPr lang="en-US" altLang="zh-CN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tổng</a:t>
            </a:r>
            <a:r>
              <a:rPr lang="en-US" altLang="zh-CN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và</a:t>
            </a:r>
            <a:r>
              <a:rPr lang="en-US" altLang="zh-CN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tỉ</a:t>
            </a:r>
            <a:r>
              <a:rPr lang="en-US" altLang="zh-CN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số</a:t>
            </a:r>
            <a:r>
              <a:rPr lang="en-US" altLang="zh-CN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của</a:t>
            </a:r>
            <a:r>
              <a:rPr lang="en-US" altLang="zh-CN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hai</a:t>
            </a:r>
            <a:r>
              <a:rPr lang="en-US" altLang="zh-CN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số</a:t>
            </a:r>
            <a:r>
              <a:rPr lang="en-US" altLang="zh-CN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40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đó</a:t>
            </a:r>
            <a:r>
              <a:rPr lang="en-US" altLang="zh-CN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.</a:t>
            </a:r>
            <a:r>
              <a:rPr lang="en-US" altLang="zh-CN" sz="4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endParaRPr lang="zh-CN" altLang="en-US" sz="4000" b="1" kern="0" dirty="0">
              <a:solidFill>
                <a:srgbClr val="002060"/>
              </a:solidFill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583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26894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1412707" y="327786"/>
            <a:ext cx="10606837" cy="6202427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1D41198-154F-4C4F-B961-AC314F4A99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6" b="73333"/>
          <a:stretch/>
        </p:blipFill>
        <p:spPr>
          <a:xfrm>
            <a:off x="-621024" y="3904382"/>
            <a:ext cx="4828604" cy="3246120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84142" y="603213"/>
            <a:ext cx="7162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64m,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8m.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19604" y="2506244"/>
            <a:ext cx="622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6978" y="2967909"/>
            <a:ext cx="8392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3350" y="2337369"/>
            <a:ext cx="7725549" cy="83099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207580" y="3576595"/>
            <a:ext cx="5554985" cy="249310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(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2</a:t>
            </a:r>
          </a:p>
          <a:p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: 2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  <p:bldP spid="29" grpId="1"/>
      <p:bldP spid="30" grpId="0"/>
      <p:bldP spid="30" grpId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1385813" y="327786"/>
            <a:ext cx="10606837" cy="6202427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1D41198-154F-4C4F-B961-AC314F4A99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6" b="73333"/>
          <a:stretch/>
        </p:blipFill>
        <p:spPr>
          <a:xfrm>
            <a:off x="-647918" y="3904382"/>
            <a:ext cx="4828604" cy="3246120"/>
          </a:xfrm>
          <a:prstGeom prst="rect">
            <a:avLst/>
          </a:prstGeom>
        </p:spPr>
      </p:pic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650438" y="140731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4365156" y="1928271"/>
            <a:ext cx="6096000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64 : 2 = 32 (m)</a:t>
            </a:r>
          </a:p>
          <a:p>
            <a:pPr eaLnBrk="1" hangingPunct="1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(32 – 8) : 2 = 12 (m)</a:t>
            </a:r>
          </a:p>
          <a:p>
            <a:pPr eaLnBrk="1" hangingPunct="1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– 12 =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(m) </a:t>
            </a:r>
          </a:p>
          <a:p>
            <a:pPr eaLnBrk="1" hangingPunct="1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12m; 20m</a:t>
            </a:r>
          </a:p>
        </p:txBody>
      </p:sp>
    </p:spTree>
    <p:extLst>
      <p:ext uri="{BB962C8B-B14F-4D97-AF65-F5344CB8AC3E}">
        <p14:creationId xmlns:p14="http://schemas.microsoft.com/office/powerpoint/2010/main" val="4257192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70641" y="-77336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764215" y="188313"/>
            <a:ext cx="11311846" cy="6569752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">
            <a:extLst>
              <a:ext uri="{FF2B5EF4-FFF2-40B4-BE49-F238E27FC236}">
                <a16:creationId xmlns:a16="http://schemas.microsoft.com/office/drawing/2014/main" xmlns="" id="{2CE66794-4413-4949-AFE0-AF8AD8F46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4259" y="2838925"/>
            <a:ext cx="3514600" cy="3514600"/>
          </a:xfrm>
          <a:prstGeom prst="rect">
            <a:avLst/>
          </a:prstGeom>
        </p:spPr>
      </p:pic>
      <p:sp>
        <p:nvSpPr>
          <p:cNvPr id="45" name="矩形 6">
            <a:extLst>
              <a:ext uri="{FF2B5EF4-FFF2-40B4-BE49-F238E27FC236}">
                <a16:creationId xmlns:a16="http://schemas.microsoft.com/office/drawing/2014/main" xmlns="" id="{7A9F692A-70E4-4FA5-9593-DCAF7DF8DF11}"/>
              </a:ext>
            </a:extLst>
          </p:cNvPr>
          <p:cNvSpPr/>
          <p:nvPr/>
        </p:nvSpPr>
        <p:spPr>
          <a:xfrm>
            <a:off x="1711918" y="267685"/>
            <a:ext cx="93578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Các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bước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giải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bài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toán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tìm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hai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số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khi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biết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tổng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và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hiệu</a:t>
            </a:r>
            <a:r>
              <a:rPr lang="en-US" altLang="zh-CN" sz="3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của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hai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số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đó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là : </a:t>
            </a:r>
            <a:endParaRPr lang="zh-CN" altLang="en-US" sz="3200" b="1" kern="0" dirty="0">
              <a:solidFill>
                <a:srgbClr val="C00000"/>
              </a:solidFill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  <a:sym typeface="Lato Regular"/>
            </a:endParaRPr>
          </a:p>
        </p:txBody>
      </p:sp>
      <p:pic>
        <p:nvPicPr>
          <p:cNvPr id="46" name="图片 9">
            <a:extLst>
              <a:ext uri="{FF2B5EF4-FFF2-40B4-BE49-F238E27FC236}">
                <a16:creationId xmlns:a16="http://schemas.microsoft.com/office/drawing/2014/main" xmlns="" id="{C80B65B4-3E72-49D2-B601-556996783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621" y="3123602"/>
            <a:ext cx="4049814" cy="600219"/>
          </a:xfrm>
          <a:prstGeom prst="rect">
            <a:avLst/>
          </a:prstGeom>
        </p:spPr>
      </p:pic>
      <p:sp>
        <p:nvSpPr>
          <p:cNvPr id="47" name="Shape 887">
            <a:extLst>
              <a:ext uri="{FF2B5EF4-FFF2-40B4-BE49-F238E27FC236}">
                <a16:creationId xmlns:a16="http://schemas.microsoft.com/office/drawing/2014/main" xmlns="" id="{8C0E59B3-E0C0-4D51-9253-D831204EF45D}"/>
              </a:ext>
            </a:extLst>
          </p:cNvPr>
          <p:cNvSpPr/>
          <p:nvPr/>
        </p:nvSpPr>
        <p:spPr>
          <a:xfrm>
            <a:off x="979570" y="1928903"/>
            <a:ext cx="4985878" cy="1774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lvl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 </a:t>
            </a:r>
            <a:r>
              <a:rPr lang="en-US" alt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2</a:t>
            </a:r>
          </a:p>
          <a:p>
            <a:pPr lvl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alt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Shape 887">
            <a:extLst>
              <a:ext uri="{FF2B5EF4-FFF2-40B4-BE49-F238E27FC236}">
                <a16:creationId xmlns:a16="http://schemas.microsoft.com/office/drawing/2014/main" xmlns="" id="{F92A311C-30B6-482E-ABE0-9D9C9136E886}"/>
              </a:ext>
            </a:extLst>
          </p:cNvPr>
          <p:cNvSpPr/>
          <p:nvPr/>
        </p:nvSpPr>
        <p:spPr>
          <a:xfrm>
            <a:off x="7084830" y="1831639"/>
            <a:ext cx="5287778" cy="1774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lvl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2</a:t>
            </a:r>
          </a:p>
          <a:p>
            <a:pPr lvl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图片 8">
            <a:extLst>
              <a:ext uri="{FF2B5EF4-FFF2-40B4-BE49-F238E27FC236}">
                <a16:creationId xmlns:a16="http://schemas.microsoft.com/office/drawing/2014/main" xmlns="" id="{5332EA28-B1F3-421A-98B4-E2A580ED5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6757" y="3153286"/>
            <a:ext cx="4754880" cy="63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59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 animBg="1"/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-94129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F126430-00D3-4388-AEB7-9F6134BAB5B9}"/>
              </a:ext>
            </a:extLst>
          </p:cNvPr>
          <p:cNvSpPr txBox="1"/>
          <p:nvPr/>
        </p:nvSpPr>
        <p:spPr>
          <a:xfrm>
            <a:off x="359433" y="805259"/>
            <a:ext cx="6095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err="1" smtClean="0">
                <a:solidFill>
                  <a:srgbClr val="73281D"/>
                </a:solidFill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</a:rPr>
              <a:t>Vận</a:t>
            </a:r>
            <a:r>
              <a:rPr lang="en-US" altLang="zh-CN" sz="9600" dirty="0" smtClean="0">
                <a:solidFill>
                  <a:srgbClr val="73281D"/>
                </a:solidFill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600" dirty="0" err="1" smtClean="0">
                <a:solidFill>
                  <a:srgbClr val="73281D"/>
                </a:solidFill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</a:rPr>
              <a:t>dụng</a:t>
            </a:r>
            <a:endParaRPr lang="zh-CN" altLang="en-US" sz="9600" dirty="0">
              <a:solidFill>
                <a:srgbClr val="73281D"/>
              </a:solidFill>
              <a:latin typeface="Times New Roman" panose="02020603050405020304" pitchFamily="18" charset="0"/>
              <a:ea typeface="字魂27号-布丁体" panose="00000505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8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646771" y="655572"/>
            <a:ext cx="10516529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A8A186A-1437-45D3-986B-2C495BCE40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5" t="9560" r="22597" b="13111"/>
          <a:stretch/>
        </p:blipFill>
        <p:spPr>
          <a:xfrm>
            <a:off x="7320878" y="1144459"/>
            <a:ext cx="5455920" cy="53032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5897C2-E304-4D41-8E01-50C894F5B619}"/>
              </a:ext>
            </a:extLst>
          </p:cNvPr>
          <p:cNvSpPr txBox="1"/>
          <p:nvPr/>
        </p:nvSpPr>
        <p:spPr>
          <a:xfrm>
            <a:off x="1028700" y="1233246"/>
            <a:ext cx="6398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zh-CN" altLang="en-US" sz="3600" b="1" kern="0" dirty="0">
              <a:latin typeface="UTM Khuccamta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BBA51BF-6734-409E-96B7-E4C0E6D03902}"/>
              </a:ext>
            </a:extLst>
          </p:cNvPr>
          <p:cNvSpPr txBox="1"/>
          <p:nvPr/>
        </p:nvSpPr>
        <p:spPr>
          <a:xfrm>
            <a:off x="1374610" y="2890390"/>
            <a:ext cx="6289288" cy="1077218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Tiết</a:t>
            </a:r>
            <a:r>
              <a:rPr lang="en-US" altLang="zh-CN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học</a:t>
            </a:r>
            <a:r>
              <a:rPr lang="en-US" altLang="zh-CN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hôm</a:t>
            </a:r>
            <a:r>
              <a:rPr lang="en-US" altLang="zh-CN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nay, con </a:t>
            </a:r>
            <a:r>
              <a:rPr lang="en-US" altLang="zh-CN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được</a:t>
            </a:r>
            <a:r>
              <a:rPr lang="en-US" altLang="zh-CN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ôn</a:t>
            </a:r>
            <a:r>
              <a:rPr lang="en-US" altLang="zh-CN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tập</a:t>
            </a:r>
            <a:r>
              <a:rPr lang="en-US" altLang="zh-CN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những</a:t>
            </a:r>
            <a:r>
              <a:rPr lang="en-US" altLang="zh-CN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kiến</a:t>
            </a:r>
            <a:r>
              <a:rPr lang="en-US" altLang="zh-CN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thức</a:t>
            </a:r>
            <a:r>
              <a:rPr lang="en-US" altLang="zh-CN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gì</a:t>
            </a:r>
            <a:r>
              <a:rPr lang="en-US" altLang="zh-CN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?</a:t>
            </a:r>
            <a:endParaRPr lang="zh-CN" altLang="en-US" sz="3200" b="1" kern="0" dirty="0">
              <a:solidFill>
                <a:srgbClr val="002060"/>
              </a:solidFill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467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899833" y="179481"/>
            <a:ext cx="10606837" cy="6202427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xmlns="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2" y="729114"/>
            <a:ext cx="97059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6" name="Arc 22">
            <a:extLst>
              <a:ext uri="{FF2B5EF4-FFF2-40B4-BE49-F238E27FC236}">
                <a16:creationId xmlns:a16="http://schemas.microsoft.com/office/drawing/2014/main" xmlns="" id="{E274610C-7016-4D25-8DD6-EC51B5A1AC7A}"/>
              </a:ext>
            </a:extLst>
          </p:cNvPr>
          <p:cNvSpPr>
            <a:spLocks/>
          </p:cNvSpPr>
          <p:nvPr/>
        </p:nvSpPr>
        <p:spPr bwMode="auto">
          <a:xfrm rot="13920840" flipV="1">
            <a:off x="5257592" y="3363870"/>
            <a:ext cx="1295400" cy="773112"/>
          </a:xfrm>
          <a:custGeom>
            <a:avLst/>
            <a:gdLst>
              <a:gd name="T0" fmla="*/ 2147483647 w 21600"/>
              <a:gd name="T1" fmla="*/ 0 h 18265"/>
              <a:gd name="T2" fmla="*/ 2147483647 w 21600"/>
              <a:gd name="T3" fmla="*/ 2147483647 h 18265"/>
              <a:gd name="T4" fmla="*/ 0 w 21600"/>
              <a:gd name="T5" fmla="*/ 2147483647 h 18265"/>
              <a:gd name="T6" fmla="*/ 0 60000 65536"/>
              <a:gd name="T7" fmla="*/ 0 60000 65536"/>
              <a:gd name="T8" fmla="*/ 0 60000 65536"/>
              <a:gd name="T9" fmla="*/ 0 w 21600"/>
              <a:gd name="T10" fmla="*/ 0 h 18265"/>
              <a:gd name="T11" fmla="*/ 21600 w 21600"/>
              <a:gd name="T12" fmla="*/ 18265 h 182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265" fill="none" extrusionOk="0">
                <a:moveTo>
                  <a:pt x="11530" y="-1"/>
                </a:moveTo>
                <a:cubicBezTo>
                  <a:pt x="17798" y="3956"/>
                  <a:pt x="21600" y="10852"/>
                  <a:pt x="21600" y="18265"/>
                </a:cubicBezTo>
              </a:path>
              <a:path w="21600" h="18265" stroke="0" extrusionOk="0">
                <a:moveTo>
                  <a:pt x="11530" y="-1"/>
                </a:moveTo>
                <a:cubicBezTo>
                  <a:pt x="17798" y="3956"/>
                  <a:pt x="21600" y="10852"/>
                  <a:pt x="21600" y="18265"/>
                </a:cubicBezTo>
                <a:lnTo>
                  <a:pt x="0" y="1826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z="180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grpSp>
        <p:nvGrpSpPr>
          <p:cNvPr id="77" name="Group 68">
            <a:extLst>
              <a:ext uri="{FF2B5EF4-FFF2-40B4-BE49-F238E27FC236}">
                <a16:creationId xmlns:a16="http://schemas.microsoft.com/office/drawing/2014/main" xmlns="" id="{9AE6AAAF-8E5F-4C51-B133-E8BF965D93DA}"/>
              </a:ext>
            </a:extLst>
          </p:cNvPr>
          <p:cNvGrpSpPr>
            <a:grpSpLocks/>
          </p:cNvGrpSpPr>
          <p:nvPr/>
        </p:nvGrpSpPr>
        <p:grpSpPr bwMode="auto">
          <a:xfrm>
            <a:off x="1961148" y="2069264"/>
            <a:ext cx="5410200" cy="2124075"/>
            <a:chOff x="533400" y="1305580"/>
            <a:chExt cx="5410200" cy="2123420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B66BD3A5-0BDD-45BB-A1D4-6E30359BBA3A}"/>
                </a:ext>
              </a:extLst>
            </p:cNvPr>
            <p:cNvCxnSpPr/>
            <p:nvPr/>
          </p:nvCxnSpPr>
          <p:spPr>
            <a:xfrm>
              <a:off x="2362200" y="2743411"/>
              <a:ext cx="24384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26E872FC-76F4-4444-B653-B0E67208CA7B}"/>
                </a:ext>
              </a:extLst>
            </p:cNvPr>
            <p:cNvCxnSpPr/>
            <p:nvPr/>
          </p:nvCxnSpPr>
          <p:spPr>
            <a:xfrm>
              <a:off x="2362200" y="2133999"/>
              <a:ext cx="13716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1DF3F678-5F8B-4BCD-99CC-9BB5E7CA69CA}"/>
                </a:ext>
              </a:extLst>
            </p:cNvPr>
            <p:cNvCxnSpPr/>
            <p:nvPr/>
          </p:nvCxnSpPr>
          <p:spPr>
            <a:xfrm rot="5400000">
              <a:off x="2286024" y="2132411"/>
              <a:ext cx="152353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12CCC92F-DC53-4540-9D6E-B7DB423C3A6A}"/>
                </a:ext>
              </a:extLst>
            </p:cNvPr>
            <p:cNvCxnSpPr/>
            <p:nvPr/>
          </p:nvCxnSpPr>
          <p:spPr>
            <a:xfrm rot="5400000">
              <a:off x="3677467" y="2133205"/>
              <a:ext cx="15235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633B277F-6B6A-4B6E-92CF-A74C4973EE1F}"/>
                </a:ext>
              </a:extLst>
            </p:cNvPr>
            <p:cNvCxnSpPr/>
            <p:nvPr/>
          </p:nvCxnSpPr>
          <p:spPr>
            <a:xfrm rot="5400000">
              <a:off x="2285230" y="2742617"/>
              <a:ext cx="15235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02B26B99-0799-4F0F-BEC0-3E19BCC6D660}"/>
                </a:ext>
              </a:extLst>
            </p:cNvPr>
            <p:cNvCxnSpPr/>
            <p:nvPr/>
          </p:nvCxnSpPr>
          <p:spPr>
            <a:xfrm rot="5400000">
              <a:off x="4723630" y="2742617"/>
              <a:ext cx="15235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AutoShape 37">
              <a:extLst>
                <a:ext uri="{FF2B5EF4-FFF2-40B4-BE49-F238E27FC236}">
                  <a16:creationId xmlns:a16="http://schemas.microsoft.com/office/drawing/2014/main" xmlns="" id="{A88FCD0F-2443-4933-AC00-860DB1294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000" y="1905000"/>
              <a:ext cx="198119" cy="914400"/>
            </a:xfrm>
            <a:prstGeom prst="rightBrace">
              <a:avLst>
                <a:gd name="adj1" fmla="val 7500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z="1800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85" name="TextBox 41">
              <a:extLst>
                <a:ext uri="{FF2B5EF4-FFF2-40B4-BE49-F238E27FC236}">
                  <a16:creationId xmlns:a16="http://schemas.microsoft.com/office/drawing/2014/main" xmlns="" id="{6FA82604-4858-478C-A420-24F48107C5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1305580"/>
              <a:ext cx="3429000" cy="518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u="sng">
                  <a:solidFill>
                    <a:srgbClr val="0000FF"/>
                  </a:solidFill>
                  <a:cs typeface="Times New Roman" panose="02020603050405020304" pitchFamily="18" charset="0"/>
                </a:rPr>
                <a:t>S</a:t>
              </a:r>
              <a:r>
                <a:rPr lang="vi-VN" u="sng">
                  <a:solidFill>
                    <a:srgbClr val="0000FF"/>
                  </a:solidFill>
                  <a:cs typeface="Times New Roman" panose="02020603050405020304" pitchFamily="18" charset="0"/>
                </a:rPr>
                <a:t>ơ</a:t>
              </a:r>
              <a:r>
                <a:rPr lang="en-US" u="sng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vi-VN" u="sng">
                  <a:solidFill>
                    <a:srgbClr val="0000FF"/>
                  </a:solidFill>
                  <a:cs typeface="Times New Roman" panose="02020603050405020304" pitchFamily="18" charset="0"/>
                </a:rPr>
                <a:t>đồ</a:t>
              </a:r>
              <a:r>
                <a:rPr lang="en-US" u="sng">
                  <a:solidFill>
                    <a:srgbClr val="0000FF"/>
                  </a:solidFill>
                  <a:cs typeface="Times New Roman" panose="02020603050405020304" pitchFamily="18" charset="0"/>
                </a:rPr>
                <a:t> 1:</a:t>
              </a:r>
            </a:p>
          </p:txBody>
        </p:sp>
        <p:sp>
          <p:nvSpPr>
            <p:cNvPr id="86" name="Arc 30">
              <a:extLst>
                <a:ext uri="{FF2B5EF4-FFF2-40B4-BE49-F238E27FC236}">
                  <a16:creationId xmlns:a16="http://schemas.microsoft.com/office/drawing/2014/main" xmlns="" id="{500F50C4-6584-4418-981B-D17FF22A4A0B}"/>
                </a:ext>
              </a:extLst>
            </p:cNvPr>
            <p:cNvSpPr>
              <a:spLocks/>
            </p:cNvSpPr>
            <p:nvPr/>
          </p:nvSpPr>
          <p:spPr bwMode="auto">
            <a:xfrm rot="13781502" flipV="1">
              <a:off x="2414100" y="1958283"/>
              <a:ext cx="1749120" cy="1045946"/>
            </a:xfrm>
            <a:custGeom>
              <a:avLst/>
              <a:gdLst>
                <a:gd name="T0" fmla="*/ 2147483647 w 21600"/>
                <a:gd name="T1" fmla="*/ 0 h 18265"/>
                <a:gd name="T2" fmla="*/ 2147483647 w 21600"/>
                <a:gd name="T3" fmla="*/ 2147483647 h 18265"/>
                <a:gd name="T4" fmla="*/ 0 w 21600"/>
                <a:gd name="T5" fmla="*/ 2147483647 h 182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265"/>
                <a:gd name="T11" fmla="*/ 21600 w 21600"/>
                <a:gd name="T12" fmla="*/ 18265 h 182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265" fill="none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</a:path>
                <a:path w="21600" h="18265" stroke="0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  <a:lnTo>
                    <a:pt x="0" y="18265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z="1800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87" name="Arc 117">
              <a:extLst>
                <a:ext uri="{FF2B5EF4-FFF2-40B4-BE49-F238E27FC236}">
                  <a16:creationId xmlns:a16="http://schemas.microsoft.com/office/drawing/2014/main" xmlns="" id="{F5FCED9A-46F4-4ABA-B154-A972DF629A0E}"/>
                </a:ext>
              </a:extLst>
            </p:cNvPr>
            <p:cNvSpPr>
              <a:spLocks/>
            </p:cNvSpPr>
            <p:nvPr/>
          </p:nvSpPr>
          <p:spPr bwMode="auto">
            <a:xfrm rot="643457" flipV="1">
              <a:off x="2403072" y="2350710"/>
              <a:ext cx="2395813" cy="664175"/>
            </a:xfrm>
            <a:custGeom>
              <a:avLst/>
              <a:gdLst>
                <a:gd name="T0" fmla="*/ 0 w 27949"/>
                <a:gd name="T1" fmla="*/ 2147483647 h 21600"/>
                <a:gd name="T2" fmla="*/ 2147483647 w 27949"/>
                <a:gd name="T3" fmla="*/ 2147483647 h 21600"/>
                <a:gd name="T4" fmla="*/ 2147483647 w 27949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7949"/>
                <a:gd name="T10" fmla="*/ 0 h 21600"/>
                <a:gd name="T11" fmla="*/ 27949 w 279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49" h="21600" fill="none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</a:path>
                <a:path w="27949" h="21600" stroke="0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  <a:lnTo>
                    <a:pt x="7182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z="1800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88" name="TextBox 48">
              <a:extLst>
                <a:ext uri="{FF2B5EF4-FFF2-40B4-BE49-F238E27FC236}">
                  <a16:creationId xmlns:a16="http://schemas.microsoft.com/office/drawing/2014/main" xmlns="" id="{A06BD5D7-CD36-404B-92B9-C33411508C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2114955"/>
              <a:ext cx="762000" cy="396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0000FF"/>
                  </a:solidFill>
                  <a:cs typeface="Times New Roman" panose="02020603050405020304" pitchFamily="18" charset="0"/>
                </a:rPr>
                <a:t>y</a:t>
              </a:r>
              <a:endParaRPr lang="en-US" sz="2000" dirty="0">
                <a:solidFill>
                  <a:srgbClr val="0000FF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3F46025B-372E-4824-A9A1-4B444995314C}"/>
                </a:ext>
              </a:extLst>
            </p:cNvPr>
            <p:cNvCxnSpPr/>
            <p:nvPr/>
          </p:nvCxnSpPr>
          <p:spPr>
            <a:xfrm rot="5400000">
              <a:off x="3657624" y="2741823"/>
              <a:ext cx="152353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54">
              <a:extLst>
                <a:ext uri="{FF2B5EF4-FFF2-40B4-BE49-F238E27FC236}">
                  <a16:creationId xmlns:a16="http://schemas.microsoft.com/office/drawing/2014/main" xmlns="" id="{3364FB93-E88E-4445-A022-AA5C55808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1829293"/>
              <a:ext cx="1524000" cy="457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4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bé</a:t>
              </a:r>
              <a:r>
                <a:rPr lang="en-US" sz="24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91" name="TextBox 56">
              <a:extLst>
                <a:ext uri="{FF2B5EF4-FFF2-40B4-BE49-F238E27FC236}">
                  <a16:creationId xmlns:a16="http://schemas.microsoft.com/office/drawing/2014/main" xmlns="" id="{5F2B5CCF-D443-4AB4-97E4-31ED1B911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2514882"/>
              <a:ext cx="1524000" cy="457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FF"/>
                  </a:solidFill>
                  <a:cs typeface="Times New Roman" panose="02020603050405020304" pitchFamily="18" charset="0"/>
                </a:rPr>
                <a:t>Số l</a:t>
              </a:r>
              <a:r>
                <a:rPr lang="vi-VN" sz="2400">
                  <a:solidFill>
                    <a:srgbClr val="0000FF"/>
                  </a:solidFill>
                  <a:cs typeface="Times New Roman" panose="02020603050405020304" pitchFamily="18" charset="0"/>
                </a:rPr>
                <a:t>ớn</a:t>
              </a:r>
              <a:r>
                <a:rPr lang="en-US" sz="2400">
                  <a:solidFill>
                    <a:srgbClr val="0000FF"/>
                  </a:solidFill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92" name="Text Box 25">
              <a:extLst>
                <a:ext uri="{FF2B5EF4-FFF2-40B4-BE49-F238E27FC236}">
                  <a16:creationId xmlns:a16="http://schemas.microsoft.com/office/drawing/2014/main" xmlns="" id="{4312050C-51F0-4275-BDBB-A4604F795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1524000"/>
              <a:ext cx="1295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</a:rPr>
                <a:t>? </a:t>
              </a:r>
            </a:p>
          </p:txBody>
        </p:sp>
        <p:sp>
          <p:nvSpPr>
            <p:cNvPr id="93" name="Text Box 25">
              <a:extLst>
                <a:ext uri="{FF2B5EF4-FFF2-40B4-BE49-F238E27FC236}">
                  <a16:creationId xmlns:a16="http://schemas.microsoft.com/office/drawing/2014/main" xmlns="" id="{C8883DF8-AD8A-48F4-B95C-917B556396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2800" y="2971800"/>
              <a:ext cx="1295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</a:rPr>
                <a:t>? </a:t>
              </a:r>
            </a:p>
          </p:txBody>
        </p:sp>
        <p:sp>
          <p:nvSpPr>
            <p:cNvPr id="94" name="TextBox 64">
              <a:extLst>
                <a:ext uri="{FF2B5EF4-FFF2-40B4-BE49-F238E27FC236}">
                  <a16:creationId xmlns:a16="http://schemas.microsoft.com/office/drawing/2014/main" xmlns="" id="{EC4F7C5C-840C-42C7-9511-DB9041F91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2191132"/>
              <a:ext cx="762000" cy="396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0000FF"/>
                  </a:solidFill>
                  <a:cs typeface="Times New Roman" panose="02020603050405020304" pitchFamily="18" charset="0"/>
                </a:rPr>
                <a:t>x</a:t>
              </a:r>
              <a:endParaRPr lang="en-US" sz="2000" dirty="0">
                <a:solidFill>
                  <a:srgbClr val="0000FF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95" name="Text Box 59">
            <a:extLst>
              <a:ext uri="{FF2B5EF4-FFF2-40B4-BE49-F238E27FC236}">
                <a16:creationId xmlns:a16="http://schemas.microsoft.com/office/drawing/2014/main" xmlns="" id="{3C6C1858-09F9-4570-96D2-DFE2BA76F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2347" y="2693151"/>
            <a:ext cx="3412957" cy="830997"/>
          </a:xfrm>
          <a:prstGeom prst="rect">
            <a:avLst/>
          </a:prstGeom>
          <a:noFill/>
          <a:ln w="12700" cap="sq" algn="ctr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</a:rPr>
              <a:t>Tìm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hai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số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khi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biết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tổng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và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hiệu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của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hai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số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đó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97" name="Line 61">
            <a:extLst>
              <a:ext uri="{FF2B5EF4-FFF2-40B4-BE49-F238E27FC236}">
                <a16:creationId xmlns:a16="http://schemas.microsoft.com/office/drawing/2014/main" xmlns="" id="{B6B3042A-A0E1-4731-A694-6A754C54AF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5148" y="3102726"/>
            <a:ext cx="304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99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95" grpId="0" animBg="1"/>
      <p:bldP spid="9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F126430-00D3-4388-AEB7-9F6134BAB5B9}"/>
              </a:ext>
            </a:extLst>
          </p:cNvPr>
          <p:cNvSpPr txBox="1"/>
          <p:nvPr/>
        </p:nvSpPr>
        <p:spPr>
          <a:xfrm>
            <a:off x="-348974" y="954741"/>
            <a:ext cx="77314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err="1" smtClean="0">
                <a:solidFill>
                  <a:srgbClr val="73281D"/>
                </a:solidFill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</a:rPr>
              <a:t>Định</a:t>
            </a:r>
            <a:r>
              <a:rPr lang="en-US" altLang="zh-CN" sz="6600" dirty="0" smtClean="0">
                <a:solidFill>
                  <a:srgbClr val="73281D"/>
                </a:solidFill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 smtClean="0">
                <a:solidFill>
                  <a:srgbClr val="73281D"/>
                </a:solidFill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</a:rPr>
              <a:t>hướng</a:t>
            </a:r>
            <a:r>
              <a:rPr lang="en-US" altLang="zh-CN" sz="6600" dirty="0" smtClean="0">
                <a:solidFill>
                  <a:srgbClr val="73281D"/>
                </a:solidFill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 smtClean="0">
                <a:solidFill>
                  <a:srgbClr val="73281D"/>
                </a:solidFill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6600" dirty="0" smtClean="0">
                <a:solidFill>
                  <a:srgbClr val="73281D"/>
                </a:solidFill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 smtClean="0">
                <a:solidFill>
                  <a:srgbClr val="73281D"/>
                </a:solidFill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</a:rPr>
              <a:t>tập</a:t>
            </a:r>
            <a:endParaRPr lang="en-US" altLang="zh-CN" sz="6600" dirty="0" smtClean="0">
              <a:solidFill>
                <a:srgbClr val="73281D"/>
              </a:solidFill>
              <a:latin typeface="Times New Roman" panose="02020603050405020304" pitchFamily="18" charset="0"/>
              <a:ea typeface="字魂27号-布丁体" panose="00000505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6600" dirty="0">
                <a:solidFill>
                  <a:srgbClr val="73281D"/>
                </a:solidFill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 smtClean="0">
                <a:solidFill>
                  <a:srgbClr val="73281D"/>
                </a:solidFill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6600" dirty="0" smtClean="0">
                <a:solidFill>
                  <a:srgbClr val="73281D"/>
                </a:solidFill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 smtClean="0">
                <a:solidFill>
                  <a:srgbClr val="73281D"/>
                </a:solidFill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</a:rPr>
              <a:t>theo</a:t>
            </a:r>
            <a:endParaRPr lang="zh-CN" altLang="en-US" sz="6600" dirty="0">
              <a:solidFill>
                <a:srgbClr val="73281D"/>
              </a:solidFill>
              <a:latin typeface="Times New Roman" panose="02020603050405020304" pitchFamily="18" charset="0"/>
              <a:ea typeface="字魂27号-布丁体" panose="00000505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1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816266" y="664547"/>
            <a:ext cx="10675581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accent5">
                  <a:lumMod val="50000"/>
                </a:schemeClr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Shape 233">
            <a:extLst>
              <a:ext uri="{FF2B5EF4-FFF2-40B4-BE49-F238E27FC236}">
                <a16:creationId xmlns:a16="http://schemas.microsoft.com/office/drawing/2014/main" xmlns="" id="{D5FD30DE-4B87-4164-A183-C873C4AA5E8C}"/>
              </a:ext>
            </a:extLst>
          </p:cNvPr>
          <p:cNvSpPr/>
          <p:nvPr/>
        </p:nvSpPr>
        <p:spPr>
          <a:xfrm>
            <a:off x="3185938" y="1169185"/>
            <a:ext cx="6864139" cy="913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spcBef>
                <a:spcPct val="50000"/>
              </a:spcBef>
              <a:buClr>
                <a:srgbClr val="FFFF66"/>
              </a:buClr>
              <a:defRPr/>
            </a:pP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EAD2713-96C2-44C5-AE72-AB205E99F2B0}"/>
              </a:ext>
            </a:extLst>
          </p:cNvPr>
          <p:cNvSpPr txBox="1"/>
          <p:nvPr/>
        </p:nvSpPr>
        <p:spPr>
          <a:xfrm>
            <a:off x="2385551" y="1294546"/>
            <a:ext cx="101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  <a:ea typeface="字魂7号-温暖童稚体" panose="00000500000000000000" pitchFamily="2" charset="-122"/>
              </a:rPr>
              <a:t>01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UTM Cookies" panose="0204060305050602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8" name="Shape 233">
            <a:extLst>
              <a:ext uri="{FF2B5EF4-FFF2-40B4-BE49-F238E27FC236}">
                <a16:creationId xmlns:a16="http://schemas.microsoft.com/office/drawing/2014/main" xmlns="" id="{39236D2A-62AD-4AB9-ACBE-FE6DAC8EF41B}"/>
              </a:ext>
            </a:extLst>
          </p:cNvPr>
          <p:cNvSpPr/>
          <p:nvPr/>
        </p:nvSpPr>
        <p:spPr>
          <a:xfrm>
            <a:off x="3217280" y="2586460"/>
            <a:ext cx="6632753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Hoàn</a:t>
            </a:r>
            <a:r>
              <a:rPr 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thành</a:t>
            </a:r>
            <a:r>
              <a:rPr 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các</a:t>
            </a:r>
            <a:r>
              <a:rPr 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bài </a:t>
            </a:r>
            <a:r>
              <a:rPr lang="en-US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tập</a:t>
            </a:r>
            <a:r>
              <a:rPr lang="en-US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sz="2800" kern="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trong</a:t>
            </a:r>
            <a:r>
              <a:rPr lang="en-US" sz="2800" kern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VBT </a:t>
            </a:r>
            <a:r>
              <a:rPr lang="en-US" sz="2800" kern="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Toán</a:t>
            </a:r>
            <a:endParaRPr lang="en-US" sz="2800" kern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  <a:sym typeface="Lato Regular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491DF69-5131-4F67-9CD0-7038FD07E456}"/>
              </a:ext>
            </a:extLst>
          </p:cNvPr>
          <p:cNvSpPr txBox="1"/>
          <p:nvPr/>
        </p:nvSpPr>
        <p:spPr>
          <a:xfrm>
            <a:off x="2385551" y="2534893"/>
            <a:ext cx="101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  <a:ea typeface="字魂7号-温暖童稚体" panose="00000500000000000000" pitchFamily="2" charset="-122"/>
              </a:rPr>
              <a:t>02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UTM Cookies" panose="0204060305050602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10" name="Shape 233">
            <a:extLst>
              <a:ext uri="{FF2B5EF4-FFF2-40B4-BE49-F238E27FC236}">
                <a16:creationId xmlns:a16="http://schemas.microsoft.com/office/drawing/2014/main" xmlns="" id="{C1D2061D-7133-4099-AEB2-B48A696DA6B7}"/>
              </a:ext>
            </a:extLst>
          </p:cNvPr>
          <p:cNvSpPr/>
          <p:nvPr/>
        </p:nvSpPr>
        <p:spPr>
          <a:xfrm>
            <a:off x="3158554" y="3437975"/>
            <a:ext cx="7773415" cy="1343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Chuẩn</a:t>
            </a:r>
            <a:r>
              <a:rPr lang="en-US" altLang="zh-CN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bị</a:t>
            </a:r>
            <a:r>
              <a:rPr lang="en-US" altLang="zh-CN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bài</a:t>
            </a:r>
            <a:r>
              <a:rPr lang="en-US" altLang="zh-CN" sz="2800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kern="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sau</a:t>
            </a:r>
            <a:r>
              <a:rPr lang="en-US" altLang="zh-CN" sz="2800" kern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: “ </a:t>
            </a:r>
            <a:r>
              <a:rPr lang="en-US" altLang="zh-CN" sz="2800" kern="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Tìm</a:t>
            </a:r>
            <a:r>
              <a:rPr lang="en-US" altLang="zh-CN" sz="2800" kern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kern="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hai</a:t>
            </a:r>
            <a:r>
              <a:rPr lang="en-US" altLang="zh-CN" sz="2800" kern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kern="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số</a:t>
            </a:r>
            <a:r>
              <a:rPr lang="en-US" altLang="zh-CN" sz="2800" kern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kern="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khi</a:t>
            </a:r>
            <a:r>
              <a:rPr lang="en-US" altLang="zh-CN" sz="2800" kern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kern="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biết</a:t>
            </a:r>
            <a:r>
              <a:rPr lang="en-US" altLang="zh-CN" sz="2800" kern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kern="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hiệu</a:t>
            </a:r>
            <a:r>
              <a:rPr lang="en-US" altLang="zh-CN" sz="2800" kern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kern="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và</a:t>
            </a:r>
            <a:r>
              <a:rPr lang="en-US" altLang="zh-CN" sz="2800" kern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kern="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tỉ</a:t>
            </a:r>
            <a:r>
              <a:rPr lang="en-US" altLang="zh-CN" sz="2800" kern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kern="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số</a:t>
            </a:r>
            <a:r>
              <a:rPr lang="en-US" altLang="zh-CN" sz="2800" kern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kern="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của</a:t>
            </a:r>
            <a:r>
              <a:rPr lang="en-US" altLang="zh-CN" sz="2800" kern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kern="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hai</a:t>
            </a:r>
            <a:r>
              <a:rPr lang="en-US" altLang="zh-CN" sz="2800" kern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kern="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số</a:t>
            </a:r>
            <a:r>
              <a:rPr lang="en-US" altLang="zh-CN" sz="2800" kern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kern="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đó</a:t>
            </a:r>
            <a:r>
              <a:rPr lang="en-US" altLang="zh-CN" sz="2800" kern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”. </a:t>
            </a:r>
            <a:endParaRPr sz="2800" kern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  <a:sym typeface="Lato Regular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3FB75D44-0CE2-4513-A540-05D392CDF8C5}"/>
              </a:ext>
            </a:extLst>
          </p:cNvPr>
          <p:cNvSpPr txBox="1"/>
          <p:nvPr/>
        </p:nvSpPr>
        <p:spPr>
          <a:xfrm>
            <a:off x="2397327" y="3858046"/>
            <a:ext cx="101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UTM Cookies" panose="02040603050506020204" pitchFamily="18" charset="0"/>
                <a:ea typeface="字魂7号-温暖童稚体" panose="00000500000000000000" pitchFamily="2" charset="-122"/>
              </a:rPr>
              <a:t>03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UTM Cookies" panose="02040603050506020204" pitchFamily="18" charset="0"/>
              <a:ea typeface="字魂7号-温暖童稚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85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86C1FE5-038B-4BBD-B074-3ABD920FC4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" t="48512" r="1250" b="13997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93348448-9CC3-4B91-8708-2CDD68C40782}"/>
              </a:ext>
            </a:extLst>
          </p:cNvPr>
          <p:cNvSpPr txBox="1"/>
          <p:nvPr/>
        </p:nvSpPr>
        <p:spPr>
          <a:xfrm>
            <a:off x="3708752" y="385739"/>
            <a:ext cx="55942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err="1">
                <a:solidFill>
                  <a:srgbClr val="73281D"/>
                </a:solidFill>
                <a:latin typeface="UTM Showcard" panose="02040603050506020204" pitchFamily="18" charset="0"/>
                <a:ea typeface="字魂27号-布丁体" panose="00000505000000000000" pitchFamily="2" charset="-122"/>
              </a:rPr>
              <a:t>Tạm</a:t>
            </a:r>
            <a:r>
              <a:rPr lang="en-US" altLang="zh-CN" sz="8800" dirty="0">
                <a:solidFill>
                  <a:srgbClr val="73281D"/>
                </a:solidFill>
                <a:latin typeface="UTM Showcard" panose="02040603050506020204" pitchFamily="18" charset="0"/>
                <a:ea typeface="字魂27号-布丁体" panose="00000505000000000000" pitchFamily="2" charset="-122"/>
              </a:rPr>
              <a:t> </a:t>
            </a:r>
            <a:r>
              <a:rPr lang="en-US" altLang="zh-CN" sz="8800" dirty="0" err="1">
                <a:solidFill>
                  <a:srgbClr val="73281D"/>
                </a:solidFill>
                <a:latin typeface="UTM Showcard" panose="02040603050506020204" pitchFamily="18" charset="0"/>
                <a:ea typeface="字魂27号-布丁体" panose="00000505000000000000" pitchFamily="2" charset="-122"/>
              </a:rPr>
              <a:t>biệt</a:t>
            </a:r>
            <a:r>
              <a:rPr lang="en-US" altLang="zh-CN" sz="8800" dirty="0">
                <a:solidFill>
                  <a:srgbClr val="73281D"/>
                </a:solidFill>
                <a:latin typeface="UTM Showcard" panose="02040603050506020204" pitchFamily="18" charset="0"/>
                <a:ea typeface="字魂27号-布丁体" panose="00000505000000000000" pitchFamily="2" charset="-122"/>
              </a:rPr>
              <a:t> </a:t>
            </a:r>
            <a:r>
              <a:rPr lang="en-US" altLang="zh-CN" sz="8800" dirty="0" err="1">
                <a:solidFill>
                  <a:srgbClr val="73281D"/>
                </a:solidFill>
                <a:latin typeface="UTM Showcard" panose="02040603050506020204" pitchFamily="18" charset="0"/>
                <a:ea typeface="字魂27号-布丁体" panose="00000505000000000000" pitchFamily="2" charset="-122"/>
              </a:rPr>
              <a:t>các</a:t>
            </a:r>
            <a:r>
              <a:rPr lang="en-US" altLang="zh-CN" sz="8800" dirty="0">
                <a:solidFill>
                  <a:srgbClr val="73281D"/>
                </a:solidFill>
                <a:latin typeface="UTM Showcard" panose="02040603050506020204" pitchFamily="18" charset="0"/>
                <a:ea typeface="字魂27号-布丁体" panose="00000505000000000000" pitchFamily="2" charset="-122"/>
              </a:rPr>
              <a:t> </a:t>
            </a:r>
            <a:r>
              <a:rPr lang="en-US" altLang="zh-CN" sz="8800" dirty="0" err="1">
                <a:solidFill>
                  <a:srgbClr val="73281D"/>
                </a:solidFill>
                <a:latin typeface="UTM Showcard" panose="02040603050506020204" pitchFamily="18" charset="0"/>
                <a:ea typeface="字魂27号-布丁体" panose="00000505000000000000" pitchFamily="2" charset="-122"/>
              </a:rPr>
              <a:t>em</a:t>
            </a:r>
            <a:r>
              <a:rPr lang="en-US" altLang="zh-CN" sz="8800" dirty="0">
                <a:solidFill>
                  <a:srgbClr val="73281D"/>
                </a:solidFill>
                <a:latin typeface="UTM Showcard" panose="02040603050506020204" pitchFamily="18" charset="0"/>
                <a:ea typeface="字魂27号-布丁体" panose="00000505000000000000" pitchFamily="2" charset="-122"/>
              </a:rPr>
              <a:t>!</a:t>
            </a:r>
            <a:endParaRPr lang="zh-CN" altLang="en-US" sz="8800" dirty="0">
              <a:solidFill>
                <a:srgbClr val="73281D"/>
              </a:solidFill>
              <a:latin typeface="UTM Showcard" panose="02040603050506020204" pitchFamily="18" charset="0"/>
              <a:ea typeface="字魂27号-布丁体" panose="00000505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FB035EA-3076-4313-BAD0-93259EB3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3" t="9848" r="29817" b="14768"/>
          <a:stretch/>
        </p:blipFill>
        <p:spPr>
          <a:xfrm>
            <a:off x="309945" y="1592583"/>
            <a:ext cx="4004841" cy="51698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ED58D8B-936E-4B44-9018-101C127CB1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90" y="1200989"/>
            <a:ext cx="5228448" cy="36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6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345035" y="510134"/>
            <a:ext cx="11227517" cy="608647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latin typeface="UTM Khuccamta" panose="020406030505060202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01EE8EB-56E7-4A63-870A-A37E96A7B6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21" y="1824184"/>
            <a:ext cx="3819267" cy="381926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79870B5-0760-4AA9-AEC7-665C42C21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780" y="2676695"/>
            <a:ext cx="4460679" cy="600219"/>
          </a:xfrm>
          <a:prstGeom prst="rect">
            <a:avLst/>
          </a:prstGeom>
        </p:spPr>
      </p:pic>
      <p:sp>
        <p:nvSpPr>
          <p:cNvPr id="7" name="Shape 887">
            <a:extLst>
              <a:ext uri="{FF2B5EF4-FFF2-40B4-BE49-F238E27FC236}">
                <a16:creationId xmlns:a16="http://schemas.microsoft.com/office/drawing/2014/main" xmlns="" id="{5A2F1444-8E03-4328-AA5A-981DA56D91C3}"/>
              </a:ext>
            </a:extLst>
          </p:cNvPr>
          <p:cNvSpPr/>
          <p:nvPr/>
        </p:nvSpPr>
        <p:spPr>
          <a:xfrm>
            <a:off x="607295" y="2133504"/>
            <a:ext cx="3816249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Shape 887">
            <a:extLst>
              <a:ext uri="{FF2B5EF4-FFF2-40B4-BE49-F238E27FC236}">
                <a16:creationId xmlns:a16="http://schemas.microsoft.com/office/drawing/2014/main" xmlns="" id="{F92A311C-30B6-482E-ABE0-9D9C9136E886}"/>
              </a:ext>
            </a:extLst>
          </p:cNvPr>
          <p:cNvSpPr/>
          <p:nvPr/>
        </p:nvSpPr>
        <p:spPr>
          <a:xfrm>
            <a:off x="1835257" y="5041162"/>
            <a:ext cx="3749877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alt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332EA28-B1F3-421A-98B4-E2A580ED5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012" y="4202647"/>
            <a:ext cx="4460679" cy="60021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80B65B4-3E72-49D2-B601-556996783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43" y="3118713"/>
            <a:ext cx="4049814" cy="600219"/>
          </a:xfrm>
          <a:prstGeom prst="rect">
            <a:avLst/>
          </a:prstGeom>
        </p:spPr>
      </p:pic>
      <p:sp>
        <p:nvSpPr>
          <p:cNvPr id="11" name="Shape 887">
            <a:extLst>
              <a:ext uri="{FF2B5EF4-FFF2-40B4-BE49-F238E27FC236}">
                <a16:creationId xmlns:a16="http://schemas.microsoft.com/office/drawing/2014/main" xmlns="" id="{8C0E59B3-E0C0-4D51-9253-D831204EF45D}"/>
              </a:ext>
            </a:extLst>
          </p:cNvPr>
          <p:cNvSpPr/>
          <p:nvPr/>
        </p:nvSpPr>
        <p:spPr>
          <a:xfrm>
            <a:off x="357188" y="3553372"/>
            <a:ext cx="3970562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A9B07384-A1F9-4D1E-8CD7-D8268B911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165" y="5352552"/>
            <a:ext cx="4049814" cy="600219"/>
          </a:xfrm>
          <a:prstGeom prst="rect">
            <a:avLst/>
          </a:prstGeom>
        </p:spPr>
      </p:pic>
      <p:sp>
        <p:nvSpPr>
          <p:cNvPr id="13" name="Shape 887">
            <a:extLst>
              <a:ext uri="{FF2B5EF4-FFF2-40B4-BE49-F238E27FC236}">
                <a16:creationId xmlns:a16="http://schemas.microsoft.com/office/drawing/2014/main" xmlns="" id="{28887AC5-86B2-48DD-8B52-3806AA51A9AE}"/>
              </a:ext>
            </a:extLst>
          </p:cNvPr>
          <p:cNvSpPr/>
          <p:nvPr/>
        </p:nvSpPr>
        <p:spPr>
          <a:xfrm>
            <a:off x="7750877" y="2266800"/>
            <a:ext cx="3468792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en-US" sz="320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  <a:sym typeface="Lato Regular"/>
            </a:endParaRPr>
          </a:p>
        </p:txBody>
      </p:sp>
      <p:sp>
        <p:nvSpPr>
          <p:cNvPr id="14" name="矩形 6">
            <a:extLst>
              <a:ext uri="{FF2B5EF4-FFF2-40B4-BE49-F238E27FC236}">
                <a16:creationId xmlns:a16="http://schemas.microsoft.com/office/drawing/2014/main" xmlns="" id="{7A9F692A-70E4-4FA5-9593-DCAF7DF8DF11}"/>
              </a:ext>
            </a:extLst>
          </p:cNvPr>
          <p:cNvSpPr/>
          <p:nvPr/>
        </p:nvSpPr>
        <p:spPr>
          <a:xfrm>
            <a:off x="1340857" y="864033"/>
            <a:ext cx="93578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Các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bước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giải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bài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toán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tìm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hai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số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khi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biết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tổng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và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tỉ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số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của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hai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số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đó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là : </a:t>
            </a:r>
            <a:endParaRPr lang="zh-CN" altLang="en-US" sz="3200" b="1" kern="0" dirty="0">
              <a:solidFill>
                <a:srgbClr val="C00000"/>
              </a:solidFill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  <a:sym typeface="Lato Regular"/>
            </a:endParaRPr>
          </a:p>
        </p:txBody>
      </p:sp>
      <p:sp>
        <p:nvSpPr>
          <p:cNvPr id="15" name="Shape 887">
            <a:extLst>
              <a:ext uri="{FF2B5EF4-FFF2-40B4-BE49-F238E27FC236}">
                <a16:creationId xmlns:a16="http://schemas.microsoft.com/office/drawing/2014/main" xmlns="" id="{F92A311C-30B6-482E-ABE0-9D9C9136E886}"/>
              </a:ext>
            </a:extLst>
          </p:cNvPr>
          <p:cNvSpPr/>
          <p:nvPr/>
        </p:nvSpPr>
        <p:spPr>
          <a:xfrm>
            <a:off x="7196133" y="4894650"/>
            <a:ext cx="3749877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3200" b="1" dirty="0" err="1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3200" b="1" dirty="0" smtClean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5332EA28-B1F3-421A-98B4-E2A580ED5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1769" y="5063737"/>
            <a:ext cx="4453149" cy="110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4">
            <a:extLst>
              <a:ext uri="{FF2B5EF4-FFF2-40B4-BE49-F238E27FC236}">
                <a16:creationId xmlns:a16="http://schemas.microsoft.com/office/drawing/2014/main" xmlns="" id="{475623A9-1539-4C6E-ACB1-43425ADE3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349375"/>
            <a:ext cx="563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52AA3085-E072-47BB-AD2E-1B69B6E85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991380"/>
            <a:ext cx="655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LUYỆN TẬP 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CHUNG (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149)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256E446-3BC2-4333-B2CD-C04D9607891F}"/>
              </a:ext>
            </a:extLst>
          </p:cNvPr>
          <p:cNvSpPr/>
          <p:nvPr/>
        </p:nvSpPr>
        <p:spPr>
          <a:xfrm>
            <a:off x="136525" y="144463"/>
            <a:ext cx="11934825" cy="6608762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5400" dirty="0">
              <a:solidFill>
                <a:schemeClr val="accent1">
                  <a:lumMod val="50000"/>
                </a:schemeClr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9219" name="Title 1">
            <a:extLst>
              <a:ext uri="{FF2B5EF4-FFF2-40B4-BE49-F238E27FC236}">
                <a16:creationId xmlns:a16="http://schemas.microsoft.com/office/drawing/2014/main" xmlns="" id="{AFD762A9-98A1-47DF-94C2-8FBF2B017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0" y="781050"/>
            <a:ext cx="5492750" cy="993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79876" name="Picture 2" descr="Káº¿t quáº£ hÃ¬nh áº£nh cho clipart GOAL">
            <a:extLst>
              <a:ext uri="{FF2B5EF4-FFF2-40B4-BE49-F238E27FC236}">
                <a16:creationId xmlns:a16="http://schemas.microsoft.com/office/drawing/2014/main" xmlns="" id="{EDAA448C-C26F-4480-822B-CE421DBC5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363538"/>
            <a:ext cx="15811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xmlns="" id="{A1ED34E5-C662-4401-9891-D65DE60A6240}"/>
              </a:ext>
            </a:extLst>
          </p:cNvPr>
          <p:cNvGraphicFramePr/>
          <p:nvPr>
            <p:extLst/>
          </p:nvPr>
        </p:nvGraphicFramePr>
        <p:xfrm>
          <a:off x="1743774" y="1447800"/>
          <a:ext cx="8717850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xmlns="" id="{57A1CDBC-8A4E-416D-A7A7-EB046BBC5F7E}"/>
              </a:ext>
            </a:extLst>
          </p:cNvPr>
          <p:cNvSpPr/>
          <p:nvPr/>
        </p:nvSpPr>
        <p:spPr>
          <a:xfrm>
            <a:off x="1676400" y="1659604"/>
            <a:ext cx="1027113" cy="1057275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96F6A87-9ABC-42DB-9CF3-79D3278B2AD3}"/>
              </a:ext>
            </a:extLst>
          </p:cNvPr>
          <p:cNvSpPr/>
          <p:nvPr/>
        </p:nvSpPr>
        <p:spPr>
          <a:xfrm>
            <a:off x="1889125" y="2888329"/>
            <a:ext cx="1120775" cy="1143000"/>
          </a:xfrm>
          <a:prstGeom prst="ellipse">
            <a:avLst/>
          </a:prstGeom>
          <a:blipFill rotWithShape="0">
            <a:blip r:embed="rId10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B212926-8AA9-4675-B4EE-F13B33AD1EC9}"/>
              </a:ext>
            </a:extLst>
          </p:cNvPr>
          <p:cNvSpPr/>
          <p:nvPr/>
        </p:nvSpPr>
        <p:spPr>
          <a:xfrm>
            <a:off x="3086296" y="3176208"/>
            <a:ext cx="7375328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AF81D8-EA38-48B8-ACA8-A81543D0A864}"/>
              </a:ext>
            </a:extLst>
          </p:cNvPr>
          <p:cNvSpPr/>
          <p:nvPr/>
        </p:nvSpPr>
        <p:spPr>
          <a:xfrm>
            <a:off x="2745351" y="1806160"/>
            <a:ext cx="747851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eaLnBrk="1" hangingPunct="1">
              <a:defRPr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6FF6B7C-69BE-4B81-8867-A18650B99150}"/>
              </a:ext>
            </a:extLst>
          </p:cNvPr>
          <p:cNvSpPr/>
          <p:nvPr/>
        </p:nvSpPr>
        <p:spPr>
          <a:xfrm>
            <a:off x="1676400" y="4202779"/>
            <a:ext cx="1027113" cy="1025525"/>
          </a:xfrm>
          <a:prstGeom prst="ellipse">
            <a:avLst/>
          </a:prstGeom>
          <a:blipFill rotWithShape="0">
            <a:blip r:embed="rId11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D347D45-1E05-400B-8DD5-BA959C753267}"/>
              </a:ext>
            </a:extLst>
          </p:cNvPr>
          <p:cNvSpPr/>
          <p:nvPr/>
        </p:nvSpPr>
        <p:spPr>
          <a:xfrm>
            <a:off x="2743200" y="4445809"/>
            <a:ext cx="74785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F126430-00D3-4388-AEB7-9F6134BAB5B9}"/>
              </a:ext>
            </a:extLst>
          </p:cNvPr>
          <p:cNvSpPr txBox="1"/>
          <p:nvPr/>
        </p:nvSpPr>
        <p:spPr>
          <a:xfrm>
            <a:off x="-209550" y="1182897"/>
            <a:ext cx="79281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rgbClr val="73281D"/>
                </a:solidFill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</a:rPr>
              <a:t>THỰC HÀNH</a:t>
            </a:r>
            <a:endParaRPr lang="zh-CN" altLang="en-US" sz="8800" dirty="0">
              <a:solidFill>
                <a:srgbClr val="73281D"/>
              </a:solidFill>
              <a:latin typeface="Times New Roman" panose="02020603050405020304" pitchFamily="18" charset="0"/>
              <a:ea typeface="字魂27号-布丁体" panose="00000505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65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1045760" y="146827"/>
            <a:ext cx="10606837" cy="6202427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1D41198-154F-4C4F-B961-AC314F4A99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6" b="73333"/>
          <a:stretch/>
        </p:blipFill>
        <p:spPr>
          <a:xfrm>
            <a:off x="-647918" y="3904382"/>
            <a:ext cx="4828604" cy="3246120"/>
          </a:xfrm>
          <a:prstGeom prst="rect">
            <a:avLst/>
          </a:prstGeom>
        </p:spPr>
      </p:pic>
      <p:sp>
        <p:nvSpPr>
          <p:cNvPr id="22" name="Line 56">
            <a:extLst>
              <a:ext uri="{FF2B5EF4-FFF2-40B4-BE49-F238E27FC236}">
                <a16:creationId xmlns:a16="http://schemas.microsoft.com/office/drawing/2014/main" xmlns="" id="{8E0EB104-E285-42B7-9743-43D5CD1CD2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9063" y="4725307"/>
            <a:ext cx="0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3195362" y="583095"/>
            <a:ext cx="4832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/>
              <a:t>1. Viết tỉ số của a và b, biết:</a:t>
            </a: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3652562" y="1345095"/>
            <a:ext cx="14017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CC"/>
                </a:solidFill>
              </a:rPr>
              <a:t>a) a = 3</a:t>
            </a:r>
          </a:p>
          <a:p>
            <a:pPr eaLnBrk="1" hangingPunct="1"/>
            <a:r>
              <a:rPr lang="en-US" sz="2800" b="1" dirty="0">
                <a:solidFill>
                  <a:srgbClr val="0000CC"/>
                </a:solidFill>
              </a:rPr>
              <a:t>    b = 4</a:t>
            </a:r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3455712" y="3954945"/>
            <a:ext cx="19351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CC"/>
                </a:solidFill>
              </a:rPr>
              <a:t>b) a = 5cm</a:t>
            </a:r>
          </a:p>
          <a:p>
            <a:pPr eaLnBrk="1" hangingPunct="1"/>
            <a:r>
              <a:rPr lang="en-US" sz="2800" b="1" dirty="0">
                <a:solidFill>
                  <a:srgbClr val="0000CC"/>
                </a:solidFill>
              </a:rPr>
              <a:t>    b = 7cm</a:t>
            </a:r>
          </a:p>
        </p:txBody>
      </p:sp>
      <p:sp>
        <p:nvSpPr>
          <p:cNvPr id="80" name="Text Box 9"/>
          <p:cNvSpPr txBox="1">
            <a:spLocks noChangeArrowheads="1"/>
          </p:cNvSpPr>
          <p:nvPr/>
        </p:nvSpPr>
        <p:spPr bwMode="auto">
          <a:xfrm>
            <a:off x="8070574" y="1251433"/>
            <a:ext cx="20161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CC"/>
                </a:solidFill>
              </a:rPr>
              <a:t>c) a = 12kg</a:t>
            </a:r>
          </a:p>
          <a:p>
            <a:pPr eaLnBrk="1" hangingPunct="1"/>
            <a:r>
              <a:rPr lang="en-US" sz="2800" b="1" dirty="0">
                <a:solidFill>
                  <a:srgbClr val="0000CC"/>
                </a:solidFill>
              </a:rPr>
              <a:t>    b = 3kg</a:t>
            </a:r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8397599" y="3891445"/>
            <a:ext cx="15192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CC"/>
                </a:solidFill>
              </a:rPr>
              <a:t>d) a = 6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l</a:t>
            </a:r>
          </a:p>
          <a:p>
            <a:pPr eaLnBrk="1" hangingPunct="1"/>
            <a:r>
              <a:rPr lang="en-US" sz="2800" b="1" dirty="0">
                <a:solidFill>
                  <a:srgbClr val="0000CC"/>
                </a:solidFill>
              </a:rPr>
              <a:t>    b = 8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82" name="Text Box 12"/>
          <p:cNvSpPr txBox="1">
            <a:spLocks noChangeArrowheads="1"/>
          </p:cNvSpPr>
          <p:nvPr/>
        </p:nvSpPr>
        <p:spPr bwMode="auto">
          <a:xfrm>
            <a:off x="8273751" y="2491706"/>
            <a:ext cx="27622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A50021"/>
                </a:solidFill>
              </a:rPr>
              <a:t>a: b = 12 </a:t>
            </a:r>
            <a:r>
              <a:rPr lang="en-US" sz="2800" b="1" dirty="0">
                <a:solidFill>
                  <a:srgbClr val="A50021"/>
                </a:solidFill>
              </a:rPr>
              <a:t>: 3 = 4</a:t>
            </a:r>
          </a:p>
        </p:txBody>
      </p:sp>
      <p:grpSp>
        <p:nvGrpSpPr>
          <p:cNvPr id="83" name="Group 28"/>
          <p:cNvGrpSpPr>
            <a:grpSpLocks/>
          </p:cNvGrpSpPr>
          <p:nvPr/>
        </p:nvGrpSpPr>
        <p:grpSpPr bwMode="auto">
          <a:xfrm>
            <a:off x="2634974" y="2213458"/>
            <a:ext cx="2692400" cy="1006475"/>
            <a:chOff x="896" y="2361"/>
            <a:chExt cx="1696" cy="634"/>
          </a:xfrm>
        </p:grpSpPr>
        <p:sp>
          <p:nvSpPr>
            <p:cNvPr id="84" name="Text Box 16"/>
            <p:cNvSpPr txBox="1">
              <a:spLocks noChangeArrowheads="1"/>
            </p:cNvSpPr>
            <p:nvPr/>
          </p:nvSpPr>
          <p:spPr bwMode="auto">
            <a:xfrm>
              <a:off x="2324" y="2361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A50021"/>
                  </a:solidFill>
                </a:rPr>
                <a:t>3</a:t>
              </a:r>
            </a:p>
          </p:txBody>
        </p:sp>
        <p:sp>
          <p:nvSpPr>
            <p:cNvPr id="85" name="Text Box 11"/>
            <p:cNvSpPr txBox="1">
              <a:spLocks noChangeArrowheads="1"/>
            </p:cNvSpPr>
            <p:nvPr/>
          </p:nvSpPr>
          <p:spPr bwMode="auto">
            <a:xfrm>
              <a:off x="896" y="2505"/>
              <a:ext cx="145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 dirty="0" smtClean="0">
                  <a:solidFill>
                    <a:srgbClr val="A50021"/>
                  </a:solidFill>
                </a:rPr>
                <a:t>a:b= 3 </a:t>
              </a:r>
              <a:r>
                <a:rPr lang="en-US" sz="2800" b="1" dirty="0">
                  <a:solidFill>
                    <a:srgbClr val="A50021"/>
                  </a:solidFill>
                </a:rPr>
                <a:t>: 4 </a:t>
              </a:r>
              <a:r>
                <a:rPr lang="en-US" sz="2800" b="1" dirty="0" smtClean="0">
                  <a:solidFill>
                    <a:srgbClr val="A50021"/>
                  </a:solidFill>
                </a:rPr>
                <a:t>=</a:t>
              </a:r>
              <a:endParaRPr lang="en-US" sz="2800" b="1" dirty="0">
                <a:solidFill>
                  <a:srgbClr val="A50021"/>
                </a:solidFill>
              </a:endParaRPr>
            </a:p>
          </p:txBody>
        </p:sp>
        <p:sp>
          <p:nvSpPr>
            <p:cNvPr id="86" name="Line 15"/>
            <p:cNvSpPr>
              <a:spLocks noChangeShapeType="1"/>
            </p:cNvSpPr>
            <p:nvPr/>
          </p:nvSpPr>
          <p:spPr bwMode="auto">
            <a:xfrm>
              <a:off x="2304" y="2688"/>
              <a:ext cx="28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Text Box 17"/>
            <p:cNvSpPr txBox="1">
              <a:spLocks noChangeArrowheads="1"/>
            </p:cNvSpPr>
            <p:nvPr/>
          </p:nvSpPr>
          <p:spPr bwMode="auto">
            <a:xfrm>
              <a:off x="2314" y="2668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A50021"/>
                  </a:solidFill>
                </a:rPr>
                <a:t>4</a:t>
              </a:r>
            </a:p>
          </p:txBody>
        </p:sp>
      </p:grpSp>
      <p:grpSp>
        <p:nvGrpSpPr>
          <p:cNvPr id="88" name="Group 26"/>
          <p:cNvGrpSpPr>
            <a:grpSpLocks/>
          </p:cNvGrpSpPr>
          <p:nvPr/>
        </p:nvGrpSpPr>
        <p:grpSpPr bwMode="auto">
          <a:xfrm>
            <a:off x="3292200" y="4832832"/>
            <a:ext cx="3255966" cy="1006475"/>
            <a:chOff x="1288" y="3540"/>
            <a:chExt cx="2051" cy="634"/>
          </a:xfrm>
        </p:grpSpPr>
        <p:sp>
          <p:nvSpPr>
            <p:cNvPr id="89" name="Text Box 13"/>
            <p:cNvSpPr txBox="1">
              <a:spLocks noChangeArrowheads="1"/>
            </p:cNvSpPr>
            <p:nvPr/>
          </p:nvSpPr>
          <p:spPr bwMode="auto">
            <a:xfrm>
              <a:off x="1288" y="3689"/>
              <a:ext cx="205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 dirty="0" smtClean="0">
                  <a:solidFill>
                    <a:srgbClr val="A50021"/>
                  </a:solidFill>
                </a:rPr>
                <a:t>a : b =        = 5 </a:t>
              </a:r>
              <a:r>
                <a:rPr lang="en-US" sz="2800" b="1" dirty="0">
                  <a:solidFill>
                    <a:srgbClr val="A50021"/>
                  </a:solidFill>
                </a:rPr>
                <a:t>: 7 </a:t>
              </a:r>
              <a:r>
                <a:rPr lang="en-US" sz="2800" b="1" dirty="0" smtClean="0">
                  <a:solidFill>
                    <a:srgbClr val="A50021"/>
                  </a:solidFill>
                </a:rPr>
                <a:t> </a:t>
              </a:r>
              <a:endParaRPr lang="en-US" sz="2800" b="1" dirty="0">
                <a:solidFill>
                  <a:srgbClr val="A50021"/>
                </a:solidFill>
              </a:endParaRPr>
            </a:p>
          </p:txBody>
        </p:sp>
        <p:sp>
          <p:nvSpPr>
            <p:cNvPr id="90" name="Line 19"/>
            <p:cNvSpPr>
              <a:spLocks noChangeShapeType="1"/>
            </p:cNvSpPr>
            <p:nvPr/>
          </p:nvSpPr>
          <p:spPr bwMode="auto">
            <a:xfrm>
              <a:off x="2036" y="3847"/>
              <a:ext cx="28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Text Box 20"/>
            <p:cNvSpPr txBox="1">
              <a:spLocks noChangeArrowheads="1"/>
            </p:cNvSpPr>
            <p:nvPr/>
          </p:nvSpPr>
          <p:spPr bwMode="auto">
            <a:xfrm>
              <a:off x="2073" y="3540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srgbClr val="A50021"/>
                  </a:solidFill>
                </a:rPr>
                <a:t>5</a:t>
              </a:r>
            </a:p>
          </p:txBody>
        </p:sp>
        <p:sp>
          <p:nvSpPr>
            <p:cNvPr id="92" name="Text Box 21"/>
            <p:cNvSpPr txBox="1">
              <a:spLocks noChangeArrowheads="1"/>
            </p:cNvSpPr>
            <p:nvPr/>
          </p:nvSpPr>
          <p:spPr bwMode="auto">
            <a:xfrm>
              <a:off x="2063" y="3847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A50021"/>
                  </a:solidFill>
                </a:rPr>
                <a:t>7</a:t>
              </a:r>
            </a:p>
          </p:txBody>
        </p:sp>
      </p:grpSp>
      <p:grpSp>
        <p:nvGrpSpPr>
          <p:cNvPr id="93" name="Group 27"/>
          <p:cNvGrpSpPr>
            <a:grpSpLocks/>
          </p:cNvGrpSpPr>
          <p:nvPr/>
        </p:nvGrpSpPr>
        <p:grpSpPr bwMode="auto">
          <a:xfrm>
            <a:off x="8118076" y="4794624"/>
            <a:ext cx="2741610" cy="1006476"/>
            <a:chOff x="3425" y="3402"/>
            <a:chExt cx="1727" cy="634"/>
          </a:xfrm>
        </p:grpSpPr>
        <p:sp>
          <p:nvSpPr>
            <p:cNvPr id="94" name="Text Box 14"/>
            <p:cNvSpPr txBox="1">
              <a:spLocks noChangeArrowheads="1"/>
            </p:cNvSpPr>
            <p:nvPr/>
          </p:nvSpPr>
          <p:spPr bwMode="auto">
            <a:xfrm>
              <a:off x="3425" y="3543"/>
              <a:ext cx="155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 dirty="0" smtClean="0">
                  <a:solidFill>
                    <a:srgbClr val="A50021"/>
                  </a:solidFill>
                </a:rPr>
                <a:t>a : b = 6 </a:t>
              </a:r>
              <a:r>
                <a:rPr lang="en-US" sz="2800" b="1" dirty="0">
                  <a:solidFill>
                    <a:srgbClr val="A50021"/>
                  </a:solidFill>
                </a:rPr>
                <a:t>: 8 = </a:t>
              </a:r>
            </a:p>
          </p:txBody>
        </p:sp>
        <p:sp>
          <p:nvSpPr>
            <p:cNvPr id="95" name="Line 22"/>
            <p:cNvSpPr>
              <a:spLocks noChangeShapeType="1"/>
            </p:cNvSpPr>
            <p:nvPr/>
          </p:nvSpPr>
          <p:spPr bwMode="auto">
            <a:xfrm>
              <a:off x="4864" y="3709"/>
              <a:ext cx="28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Text Box 23"/>
            <p:cNvSpPr txBox="1">
              <a:spLocks noChangeArrowheads="1"/>
            </p:cNvSpPr>
            <p:nvPr/>
          </p:nvSpPr>
          <p:spPr bwMode="auto">
            <a:xfrm>
              <a:off x="4864" y="3402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srgbClr val="A50021"/>
                  </a:solidFill>
                </a:rPr>
                <a:t>3</a:t>
              </a:r>
            </a:p>
          </p:txBody>
        </p:sp>
        <p:sp>
          <p:nvSpPr>
            <p:cNvPr id="97" name="Text Box 24"/>
            <p:cNvSpPr txBox="1">
              <a:spLocks noChangeArrowheads="1"/>
            </p:cNvSpPr>
            <p:nvPr/>
          </p:nvSpPr>
          <p:spPr bwMode="auto">
            <a:xfrm>
              <a:off x="4854" y="3709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A5002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3705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8" grpId="0"/>
      <p:bldP spid="79" grpId="0"/>
      <p:bldP spid="80" grpId="0"/>
      <p:bldP spid="81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1045760" y="146827"/>
            <a:ext cx="10606837" cy="6202427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1D41198-154F-4C4F-B961-AC314F4A99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6" b="73333"/>
          <a:stretch/>
        </p:blipFill>
        <p:spPr>
          <a:xfrm>
            <a:off x="-647918" y="3904382"/>
            <a:ext cx="4828604" cy="324612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337036" y="935054"/>
            <a:ext cx="6024283" cy="1048871"/>
          </a:xfrm>
          <a:prstGeom prst="round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b?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69342" y="2255030"/>
                <a:ext cx="6589059" cy="913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b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0)</a:t>
                </a: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342" y="2255030"/>
                <a:ext cx="6589059" cy="913263"/>
              </a:xfrm>
              <a:prstGeom prst="rect">
                <a:avLst/>
              </a:prstGeom>
              <a:blipFill>
                <a:blip r:embed="rId4"/>
                <a:stretch>
                  <a:fillRect l="-1850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3751731" y="3400117"/>
            <a:ext cx="5768788" cy="10085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a?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69342" y="4713389"/>
                <a:ext cx="6941684" cy="721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b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0 )  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342" y="4713389"/>
                <a:ext cx="6941684" cy="721159"/>
              </a:xfrm>
              <a:prstGeom prst="rect">
                <a:avLst/>
              </a:prstGeom>
              <a:blipFill>
                <a:blip r:embed="rId5"/>
                <a:stretch>
                  <a:fillRect l="-1756" b="-9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563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86535DCD-4DE0-449F-9A58-A0AAB825D040}"/>
              </a:ext>
            </a:extLst>
          </p:cNvPr>
          <p:cNvSpPr/>
          <p:nvPr/>
        </p:nvSpPr>
        <p:spPr>
          <a:xfrm>
            <a:off x="1385813" y="327786"/>
            <a:ext cx="10606837" cy="6202427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1D41198-154F-4C4F-B961-AC314F4A99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6" b="73333"/>
          <a:stretch/>
        </p:blipFill>
        <p:spPr>
          <a:xfrm>
            <a:off x="-647918" y="3904382"/>
            <a:ext cx="4828604" cy="3246120"/>
          </a:xfrm>
          <a:prstGeom prst="rect">
            <a:avLst/>
          </a:prstGeom>
        </p:spPr>
      </p:pic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3242809" y="358013"/>
            <a:ext cx="5637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/>
              <a:t>2. Viết số thích hợp vào ô trống:</a:t>
            </a:r>
          </a:p>
        </p:txBody>
      </p:sp>
      <p:graphicFrame>
        <p:nvGraphicFramePr>
          <p:cNvPr id="37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991042"/>
              </p:ext>
            </p:extLst>
          </p:nvPr>
        </p:nvGraphicFramePr>
        <p:xfrm>
          <a:off x="2857046" y="1153958"/>
          <a:ext cx="8229600" cy="4977185"/>
        </p:xfrm>
        <a:graphic>
          <a:graphicData uri="http://schemas.openxmlformats.org/drawingml/2006/table">
            <a:tbl>
              <a:tblPr/>
              <a:tblGrid>
                <a:gridCol w="27674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91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7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22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90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Tổng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9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Tỉ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3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bé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3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lớn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8" name="Line 112"/>
          <p:cNvSpPr>
            <a:spLocks noChangeShapeType="1"/>
          </p:cNvSpPr>
          <p:nvPr/>
        </p:nvSpPr>
        <p:spPr bwMode="auto">
          <a:xfrm>
            <a:off x="6590846" y="2872613"/>
            <a:ext cx="3810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113"/>
          <p:cNvSpPr txBox="1">
            <a:spLocks noChangeArrowheads="1"/>
          </p:cNvSpPr>
          <p:nvPr/>
        </p:nvSpPr>
        <p:spPr bwMode="auto">
          <a:xfrm>
            <a:off x="6495596" y="2126488"/>
            <a:ext cx="3048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CC"/>
                </a:solidFill>
              </a:rPr>
              <a:t>1</a:t>
            </a:r>
          </a:p>
        </p:txBody>
      </p:sp>
      <p:sp>
        <p:nvSpPr>
          <p:cNvPr id="40" name="Text Box 114"/>
          <p:cNvSpPr txBox="1">
            <a:spLocks noChangeArrowheads="1"/>
          </p:cNvSpPr>
          <p:nvPr/>
        </p:nvSpPr>
        <p:spPr bwMode="auto">
          <a:xfrm>
            <a:off x="6481309" y="2872613"/>
            <a:ext cx="3048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CC"/>
                </a:solidFill>
              </a:rPr>
              <a:t>5</a:t>
            </a:r>
          </a:p>
        </p:txBody>
      </p:sp>
      <p:sp>
        <p:nvSpPr>
          <p:cNvPr id="41" name="Line 115"/>
          <p:cNvSpPr>
            <a:spLocks noChangeShapeType="1"/>
          </p:cNvSpPr>
          <p:nvPr/>
        </p:nvSpPr>
        <p:spPr bwMode="auto">
          <a:xfrm>
            <a:off x="8465684" y="2894838"/>
            <a:ext cx="3810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116"/>
          <p:cNvSpPr txBox="1">
            <a:spLocks noChangeArrowheads="1"/>
          </p:cNvSpPr>
          <p:nvPr/>
        </p:nvSpPr>
        <p:spPr bwMode="auto">
          <a:xfrm>
            <a:off x="8445046" y="2102676"/>
            <a:ext cx="3048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43" name="Text Box 117"/>
          <p:cNvSpPr txBox="1">
            <a:spLocks noChangeArrowheads="1"/>
          </p:cNvSpPr>
          <p:nvPr/>
        </p:nvSpPr>
        <p:spPr bwMode="auto">
          <a:xfrm>
            <a:off x="8430759" y="2872613"/>
            <a:ext cx="3048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006600"/>
                </a:solidFill>
              </a:rPr>
              <a:t>7</a:t>
            </a:r>
          </a:p>
        </p:txBody>
      </p:sp>
      <p:sp>
        <p:nvSpPr>
          <p:cNvPr id="44" name="Line 118"/>
          <p:cNvSpPr>
            <a:spLocks noChangeShapeType="1"/>
          </p:cNvSpPr>
          <p:nvPr/>
        </p:nvSpPr>
        <p:spPr bwMode="auto">
          <a:xfrm>
            <a:off x="10072234" y="2913888"/>
            <a:ext cx="381000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119"/>
          <p:cNvSpPr txBox="1">
            <a:spLocks noChangeArrowheads="1"/>
          </p:cNvSpPr>
          <p:nvPr/>
        </p:nvSpPr>
        <p:spPr bwMode="auto">
          <a:xfrm>
            <a:off x="10026196" y="2126488"/>
            <a:ext cx="3048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660066"/>
                </a:solidFill>
              </a:rPr>
              <a:t>2</a:t>
            </a:r>
          </a:p>
        </p:txBody>
      </p:sp>
      <p:sp>
        <p:nvSpPr>
          <p:cNvPr id="46" name="Text Box 120"/>
          <p:cNvSpPr txBox="1">
            <a:spLocks noChangeArrowheads="1"/>
          </p:cNvSpPr>
          <p:nvPr/>
        </p:nvSpPr>
        <p:spPr bwMode="auto">
          <a:xfrm>
            <a:off x="10030959" y="2872613"/>
            <a:ext cx="3048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660066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18830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-14300375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3645</TotalTime>
  <Words>1220</Words>
  <Application>Microsoft Office PowerPoint</Application>
  <PresentationFormat>Custom</PresentationFormat>
  <Paragraphs>167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7" baseType="lpstr">
      <vt:lpstr>Arial</vt:lpstr>
      <vt:lpstr>SVN-Newton</vt:lpstr>
      <vt:lpstr>字魂7号-温暖童稚体</vt:lpstr>
      <vt:lpstr>Calibri Light</vt:lpstr>
      <vt:lpstr>#9Slide07 SVNZiclets</vt:lpstr>
      <vt:lpstr>Lato Regular</vt:lpstr>
      <vt:lpstr>等线</vt:lpstr>
      <vt:lpstr>#9Slide07 HoneyCream</vt:lpstr>
      <vt:lpstr>UTM Cookies</vt:lpstr>
      <vt:lpstr>UTM Khuccamta</vt:lpstr>
      <vt:lpstr>UTM Seagull</vt:lpstr>
      <vt:lpstr>Cambria Math</vt:lpstr>
      <vt:lpstr>.VnTime</vt:lpstr>
      <vt:lpstr>Wingdings</vt:lpstr>
      <vt:lpstr>UTM Showcard</vt:lpstr>
      <vt:lpstr>字魂27号-布丁体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A</cp:lastModifiedBy>
  <cp:revision>200</cp:revision>
  <dcterms:created xsi:type="dcterms:W3CDTF">2019-03-29T12:25:33Z</dcterms:created>
  <dcterms:modified xsi:type="dcterms:W3CDTF">2023-05-18T14:16:04Z</dcterms:modified>
</cp:coreProperties>
</file>