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4" r:id="rId2"/>
    <p:sldId id="275" r:id="rId3"/>
    <p:sldId id="281" r:id="rId4"/>
    <p:sldId id="289" r:id="rId5"/>
    <p:sldId id="279" r:id="rId6"/>
    <p:sldId id="257" r:id="rId7"/>
    <p:sldId id="292" r:id="rId8"/>
    <p:sldId id="290" r:id="rId9"/>
    <p:sldId id="291" r:id="rId10"/>
    <p:sldId id="261" r:id="rId11"/>
    <p:sldId id="293" r:id="rId12"/>
    <p:sldId id="294" r:id="rId13"/>
    <p:sldId id="296"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15-Jan-24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15-Jan-24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15-Jan-24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15-Jan-24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15-Jan-24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15-Jan-24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slide" Target="slide6.xml"/><Relationship Id="rId4" Type="http://schemas.openxmlformats.org/officeDocument/2006/relationships/image" Target="../media/image4.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6844"/>
            <a:ext cx="12192000" cy="6844311"/>
          </a:xfrm>
          <a:prstGeom prst="rect">
            <a:avLst/>
          </a:prstGeom>
        </p:spPr>
      </p:pic>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3"/>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50" name="图片 7" descr="图片包含 玩具, 玩偶&#10;&#10;自动生成的说明">
            <a:extLst>
              <a:ext uri="{FF2B5EF4-FFF2-40B4-BE49-F238E27FC236}">
                <a16:creationId xmlns:a16="http://schemas.microsoft.com/office/drawing/2014/main" id="{F42D6558-6B6E-43A8-93BF-5E5296C84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4"/>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4"/>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33793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kiện Trời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Đến cửa nhà Trời, chỉ thấy một cái trống to, cóc bảo: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Anh cua bò vào chum nước này. Cô ong đợi sau cánh cửa. Còn chị cáo, anh gấu, anh cọp thì nấp ở hai bên.</a:t>
            </a:r>
          </a:p>
          <a:p>
            <a:pPr algn="just"/>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túng thế, đành mời cóc vào. Cóc tâu:</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sợ trần gian nổi loạn, dịu giọng nói: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Thôi, cậu hãy về đi. Ta sẽ cho mưa xuống!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Lại còn dặn thêm:</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Lần sau, hễ muốn mưa, cậu chỉ cần nghiến răng báo hiệu cho ta, khỏi phải lên đây!</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về đến trần gian thì nước đã ngập cả ruộng đồng.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Từ đó, hễ cóc nghiến răng là trời đổ mưa.</a:t>
            </a:r>
          </a:p>
          <a:p>
            <a:pPr algn="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(Truyện cổ Việt Nam)</a:t>
            </a:r>
          </a:p>
          <a:p>
            <a:pPr algn="l"/>
            <a:endParaRPr lang="en-US" dirty="0">
              <a:solidFill>
                <a:srgbClr val="002060"/>
              </a:solidFill>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4"/>
          <a:stretch>
            <a:fillRect/>
          </a:stretch>
        </p:blipFill>
        <p:spPr>
          <a:xfrm>
            <a:off x="9557219" y="1713115"/>
            <a:ext cx="2367175" cy="2742491"/>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5"/>
          <a:stretch>
            <a:fillRect/>
          </a:stretch>
        </p:blipFill>
        <p:spPr>
          <a:xfrm rot="10800000">
            <a:off x="4315303" y="0"/>
            <a:ext cx="5170488" cy="3731031"/>
          </a:xfrm>
          <a:prstGeom prst="rect">
            <a:avLst/>
          </a:prstGeom>
        </p:spPr>
      </p:pic>
      <p:pic>
        <p:nvPicPr>
          <p:cNvPr id="13" name="Picture 2" descr="Download Nobi Child Nobita Cartoon Doraemon PNG Download Free HQ PNG Image  | FreePNGImg">
            <a:extLst>
              <a:ext uri="{FF2B5EF4-FFF2-40B4-BE49-F238E27FC236}">
                <a16:creationId xmlns:a16="http://schemas.microsoft.com/office/drawing/2014/main" id="{3671E985-AD73-4427-8A52-43FE26AE9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5" y="2957103"/>
            <a:ext cx="7349329" cy="3939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7"/>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3877" y="0"/>
            <a:ext cx="12215813" cy="68580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5"/>
          <a:stretch>
            <a:fillRect/>
          </a:stretch>
        </p:blipFill>
        <p:spPr>
          <a:xfrm>
            <a:off x="1219200" y="531079"/>
            <a:ext cx="9220200" cy="553715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211749" y="3454494"/>
            <a:ext cx="3006563" cy="3247445"/>
          </a:xfrm>
          <a:prstGeom prst="rect">
            <a:avLst/>
          </a:prstGeom>
        </p:spPr>
      </p:pic>
      <p:pic>
        <p:nvPicPr>
          <p:cNvPr id="31" name="Picture 30">
            <a:extLst>
              <a:ext uri="{FF2B5EF4-FFF2-40B4-BE49-F238E27FC236}">
                <a16:creationId xmlns:a16="http://schemas.microsoft.com/office/drawing/2014/main" id="{408EDC97-76FE-4B12-9FDB-71F8C43A5864}"/>
              </a:ext>
            </a:extLst>
          </p:cNvPr>
          <p:cNvPicPr>
            <a:picLocks noChangeAspect="1"/>
          </p:cNvPicPr>
          <p:nvPr/>
        </p:nvPicPr>
        <p:blipFill>
          <a:blip r:embed="rId7"/>
          <a:stretch>
            <a:fillRect/>
          </a:stretch>
        </p:blipFill>
        <p:spPr>
          <a:xfrm rot="187559">
            <a:off x="8211887" y="2850703"/>
            <a:ext cx="4455025" cy="4455025"/>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8"/>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9"/>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3000">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14:bounceEnd="63000">
                                          <p:cBhvr additive="base">
                                            <p:cTn id="11"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62000">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14:bounceEnd="62000">
                                          <p:cBhvr additive="base">
                                            <p:cTn id="15" dur="1500" fill="hold"/>
                                            <p:tgtEl>
                                              <p:spTgt spid="31"/>
                                            </p:tgtEl>
                                            <p:attrNameLst>
                                              <p:attrName>ppt_x</p:attrName>
                                            </p:attrNameLst>
                                          </p:cBhvr>
                                          <p:tavLst>
                                            <p:tav tm="0">
                                              <p:val>
                                                <p:strVal val="1+#ppt_w/2"/>
                                              </p:val>
                                            </p:tav>
                                            <p:tav tm="100000">
                                              <p:val>
                                                <p:strVal val="#ppt_x"/>
                                              </p:val>
                                            </p:tav>
                                          </p:tavLst>
                                        </p:anim>
                                        <p:anim calcmode="lin" valueType="num" p14:bounceEnd="62000">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1500" fill="hold"/>
                                            <p:tgtEl>
                                              <p:spTgt spid="31"/>
                                            </p:tgtEl>
                                            <p:attrNameLst>
                                              <p:attrName>ppt_x</p:attrName>
                                            </p:attrNameLst>
                                          </p:cBhvr>
                                          <p:tavLst>
                                            <p:tav tm="0">
                                              <p:val>
                                                <p:strVal val="1+#ppt_w/2"/>
                                              </p:val>
                                            </p:tav>
                                            <p:tav tm="100000">
                                              <p:val>
                                                <p:strVal val="#ppt_x"/>
                                              </p:val>
                                            </p:tav>
                                          </p:tavLst>
                                        </p:anim>
                                        <p:anim calcmode="lin" valueType="num">
                                          <p:cBhvr additive="base">
                                            <p:cTn id="21" dur="1500" fill="hold"/>
                                            <p:tgtEl>
                                              <p:spTgt spid="31"/>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grpSp>
        <p:nvGrpSpPr>
          <p:cNvPr id="25" name="Group 24">
            <a:extLst>
              <a:ext uri="{FF2B5EF4-FFF2-40B4-BE49-F238E27FC236}">
                <a16:creationId xmlns:a16="http://schemas.microsoft.com/office/drawing/2014/main" id="{FDB62DFE-7406-44CA-BCEE-88202BEDB63A}"/>
              </a:ext>
            </a:extLst>
          </p:cNvPr>
          <p:cNvGrpSpPr/>
          <p:nvPr/>
        </p:nvGrpSpPr>
        <p:grpSpPr>
          <a:xfrm>
            <a:off x="1383623" y="738264"/>
            <a:ext cx="9961727" cy="2554445"/>
            <a:chOff x="1982578" y="246435"/>
            <a:chExt cx="9961727" cy="2554445"/>
          </a:xfrm>
        </p:grpSpPr>
        <p:pic>
          <p:nvPicPr>
            <p:cNvPr id="26" name="Picture 25">
              <a:extLst>
                <a:ext uri="{FF2B5EF4-FFF2-40B4-BE49-F238E27FC236}">
                  <a16:creationId xmlns:a16="http://schemas.microsoft.com/office/drawing/2014/main" id="{C5674DF5-0FE2-4372-BB8C-F2CD20C03DBB}"/>
                </a:ext>
              </a:extLst>
            </p:cNvPr>
            <p:cNvPicPr>
              <a:picLocks noChangeAspect="1"/>
            </p:cNvPicPr>
            <p:nvPr/>
          </p:nvPicPr>
          <p:blipFill>
            <a:blip r:embed="rId6"/>
            <a:stretch>
              <a:fillRect/>
            </a:stretch>
          </p:blipFill>
          <p:spPr>
            <a:xfrm>
              <a:off x="1982578" y="246435"/>
              <a:ext cx="9961727" cy="2554445"/>
            </a:xfrm>
            <a:prstGeom prst="rect">
              <a:avLst/>
            </a:prstGeom>
          </p:spPr>
        </p:pic>
        <p:sp>
          <p:nvSpPr>
            <p:cNvPr id="27" name="Rectangle: Rounded Corners 26">
              <a:extLst>
                <a:ext uri="{FF2B5EF4-FFF2-40B4-BE49-F238E27FC236}">
                  <a16:creationId xmlns:a16="http://schemas.microsoft.com/office/drawing/2014/main" id="{EDCE8149-A45E-4181-B951-0341B738F4A1}"/>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0B84B925-F4FE-4734-82E9-84921ED06B48}"/>
              </a:ext>
            </a:extLst>
          </p:cNvPr>
          <p:cNvPicPr>
            <a:picLocks noChangeAspect="1"/>
          </p:cNvPicPr>
          <p:nvPr/>
        </p:nvPicPr>
        <p:blipFill>
          <a:blip r:embed="rId7"/>
          <a:stretch>
            <a:fillRect/>
          </a:stretch>
        </p:blipFill>
        <p:spPr>
          <a:xfrm>
            <a:off x="14287" y="805981"/>
            <a:ext cx="1548518" cy="2383743"/>
          </a:xfrm>
          <a:prstGeom prst="rect">
            <a:avLst/>
          </a:prstGeom>
        </p:spPr>
      </p:pic>
      <p:pic>
        <p:nvPicPr>
          <p:cNvPr id="40" name="Picture 8">
            <a:hlinkClick r:id="rId8" action="ppaction://hlinksldjump"/>
            <a:extLst>
              <a:ext uri="{FF2B5EF4-FFF2-40B4-BE49-F238E27FC236}">
                <a16:creationId xmlns:a16="http://schemas.microsoft.com/office/drawing/2014/main" id="{A57A7F4D-898F-44B1-A6D1-858C9FE8A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flipH="1">
            <a:off x="2823338" y="1958436"/>
            <a:ext cx="3552295" cy="4218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hlinkClick r:id="rId8" action="ppaction://hlinksldjump"/>
            <a:extLst>
              <a:ext uri="{FF2B5EF4-FFF2-40B4-BE49-F238E27FC236}">
                <a16:creationId xmlns:a16="http://schemas.microsoft.com/office/drawing/2014/main" id="{9CD14066-ADBE-410D-92E5-468638241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flipH="1">
            <a:off x="4490828" y="2435037"/>
            <a:ext cx="4807835" cy="38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17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14:presetBounceEnd="65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65000">
                                          <p:cBhvr additive="base">
                                            <p:cTn id="16" dur="1000" fill="hold"/>
                                            <p:tgtEl>
                                              <p:spTgt spid="28"/>
                                            </p:tgtEl>
                                            <p:attrNameLst>
                                              <p:attrName>ppt_x</p:attrName>
                                            </p:attrNameLst>
                                          </p:cBhvr>
                                          <p:tavLst>
                                            <p:tav tm="0">
                                              <p:val>
                                                <p:strVal val="0-#ppt_w/2"/>
                                              </p:val>
                                            </p:tav>
                                            <p:tav tm="100000">
                                              <p:val>
                                                <p:strVal val="#ppt_x"/>
                                              </p:val>
                                            </p:tav>
                                          </p:tavLst>
                                        </p:anim>
                                        <p:anim calcmode="lin" valueType="num" p14:bounceEnd="65000">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5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65000">
                                          <p:cBhvr additive="base">
                                            <p:cTn id="20" dur="1000" fill="hold"/>
                                            <p:tgtEl>
                                              <p:spTgt spid="25"/>
                                            </p:tgtEl>
                                            <p:attrNameLst>
                                              <p:attrName>ppt_x</p:attrName>
                                            </p:attrNameLst>
                                          </p:cBhvr>
                                          <p:tavLst>
                                            <p:tav tm="0">
                                              <p:val>
                                                <p:strVal val="1+#ppt_w/2"/>
                                              </p:val>
                                            </p:tav>
                                            <p:tav tm="100000">
                                              <p:val>
                                                <p:strVal val="#ppt_x"/>
                                              </p:val>
                                            </p:tav>
                                          </p:tavLst>
                                        </p:anim>
                                        <p:anim calcmode="lin" valueType="num" p14:bounceEnd="65000">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6"/>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13">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13">
                                                <p:txEl>
                                                  <p:pRg st="3" end="3"/>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16" name="Picture 15" descr="A group of small figurines&#10;&#10;Description automatically generated with low confidence">
            <a:extLst>
              <a:ext uri="{FF2B5EF4-FFF2-40B4-BE49-F238E27FC236}">
                <a16:creationId xmlns:a16="http://schemas.microsoft.com/office/drawing/2014/main" id="{7B3075F9-64BA-4E24-A4F6-6BA27E57C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1" y="2162399"/>
            <a:ext cx="3820136" cy="3820136"/>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10"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10"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Trời hạn hán, Cóc cùng các loài vật khác cùng rủ nhau lên thiên đình kiện Trời.</a:t>
            </a:r>
          </a:p>
        </p:txBody>
      </p:sp>
      <p:pic>
        <p:nvPicPr>
          <p:cNvPr id="4" name="Picture 3">
            <a:extLst>
              <a:ext uri="{FF2B5EF4-FFF2-40B4-BE49-F238E27FC236}">
                <a16:creationId xmlns:a16="http://schemas.microsoft.com/office/drawing/2014/main" id="{DB21DCDA-1BD4-4D34-8B45-31940410FA09}"/>
              </a:ext>
            </a:extLst>
          </p:cNvPr>
          <p:cNvPicPr>
            <a:picLocks noChangeAspect="1"/>
          </p:cNvPicPr>
          <p:nvPr/>
        </p:nvPicPr>
        <p:blipFill>
          <a:blip r:embed="rId5"/>
          <a:stretch>
            <a:fillRect/>
          </a:stretch>
        </p:blipFill>
        <p:spPr>
          <a:xfrm>
            <a:off x="446433" y="1894233"/>
            <a:ext cx="4865414" cy="3582228"/>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446643" y="1987826"/>
            <a:ext cx="6639338" cy="30881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Đến cửa Trời, các con vật nghe theo sự sắp xếp của cóc. Trận giao chiến giữa đội quân của cóc và đội quân nhà Trời diễn ra gay cấn.</a:t>
            </a:r>
          </a:p>
        </p:txBody>
      </p:sp>
      <p:pic>
        <p:nvPicPr>
          <p:cNvPr id="5" name="Picture 4">
            <a:extLst>
              <a:ext uri="{FF2B5EF4-FFF2-40B4-BE49-F238E27FC236}">
                <a16:creationId xmlns:a16="http://schemas.microsoft.com/office/drawing/2014/main" id="{E54D6796-5AF5-4A3E-8353-905CF615310A}"/>
              </a:ext>
            </a:extLst>
          </p:cNvPr>
          <p:cNvPicPr>
            <a:picLocks noChangeAspect="1"/>
          </p:cNvPicPr>
          <p:nvPr/>
        </p:nvPicPr>
        <p:blipFill>
          <a:blip r:embed="rId5"/>
          <a:stretch>
            <a:fillRect/>
          </a:stretch>
        </p:blipFill>
        <p:spPr>
          <a:xfrm>
            <a:off x="348697" y="2059262"/>
            <a:ext cx="4805379" cy="3526528"/>
          </a:xfrm>
          <a:prstGeom prst="rect">
            <a:avLst/>
          </a:prstGeom>
        </p:spPr>
      </p:pic>
    </p:spTree>
    <p:extLst>
      <p:ext uri="{BB962C8B-B14F-4D97-AF65-F5344CB8AC3E}">
        <p14:creationId xmlns:p14="http://schemas.microsoft.com/office/powerpoint/2010/main" val="48708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218042" y="1849547"/>
            <a:ext cx="6897757" cy="33684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pitchFamily="34" charset="0"/>
                <a:cs typeface="Calibri" panose="020F0502020204030204" pitchFamily="34" charset="0"/>
              </a:rPr>
              <a:t>Trời túng thế, đành mời cóc vào. Cóc tâu:</a:t>
            </a:r>
          </a:p>
          <a:p>
            <a:pPr lvl="0" algn="just">
              <a:defRPr/>
            </a:pPr>
            <a:r>
              <a:rPr lang="vi-VN" sz="3200" b="1" dirty="0">
                <a:solidFill>
                  <a:srgbClr val="FF0000"/>
                </a:solidFill>
                <a:latin typeface="Calibri" panose="020F0502020204030204" pitchFamily="34" charset="0"/>
                <a:cs typeface="Calibri" panose="020F0502020204030204" pitchFamily="34" charset="0"/>
              </a:rPr>
              <a:t>- Muôn tâu Thượng đế! Đã lâu lắm rồi, trần gian không hề được một giọt nước mưa. Thượng đế cần làm mưa ngay để cứu muôn loài.</a:t>
            </a:r>
          </a:p>
        </p:txBody>
      </p:sp>
      <p:pic>
        <p:nvPicPr>
          <p:cNvPr id="5" name="Picture 4">
            <a:extLst>
              <a:ext uri="{FF2B5EF4-FFF2-40B4-BE49-F238E27FC236}">
                <a16:creationId xmlns:a16="http://schemas.microsoft.com/office/drawing/2014/main" id="{396B588F-5E27-4C65-B6F3-5B58F0607AA4}"/>
              </a:ext>
            </a:extLst>
          </p:cNvPr>
          <p:cNvPicPr>
            <a:picLocks noChangeAspect="1"/>
          </p:cNvPicPr>
          <p:nvPr/>
        </p:nvPicPr>
        <p:blipFill>
          <a:blip r:embed="rId5"/>
          <a:stretch>
            <a:fillRect/>
          </a:stretch>
        </p:blipFill>
        <p:spPr>
          <a:xfrm>
            <a:off x="0" y="1893819"/>
            <a:ext cx="4995034" cy="3721790"/>
          </a:xfrm>
          <a:prstGeom prst="rect">
            <a:avLst/>
          </a:prstGeom>
        </p:spPr>
      </p:pic>
    </p:spTree>
    <p:extLst>
      <p:ext uri="{BB962C8B-B14F-4D97-AF65-F5344CB8AC3E}">
        <p14:creationId xmlns:p14="http://schemas.microsoft.com/office/powerpoint/2010/main" val="313248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Cóc về đến trần gian thì nước đã ngập cả ruộng đồng.</a:t>
            </a:r>
          </a:p>
        </p:txBody>
      </p:sp>
      <p:pic>
        <p:nvPicPr>
          <p:cNvPr id="5" name="Picture 4">
            <a:extLst>
              <a:ext uri="{FF2B5EF4-FFF2-40B4-BE49-F238E27FC236}">
                <a16:creationId xmlns:a16="http://schemas.microsoft.com/office/drawing/2014/main" id="{90BBB19E-06B6-445A-9DF2-994FBDE40095}"/>
              </a:ext>
            </a:extLst>
          </p:cNvPr>
          <p:cNvPicPr>
            <a:picLocks noChangeAspect="1"/>
          </p:cNvPicPr>
          <p:nvPr/>
        </p:nvPicPr>
        <p:blipFill>
          <a:blip r:embed="rId5"/>
          <a:stretch>
            <a:fillRect/>
          </a:stretch>
        </p:blipFill>
        <p:spPr>
          <a:xfrm>
            <a:off x="318051" y="2156584"/>
            <a:ext cx="4867819" cy="3478903"/>
          </a:xfrm>
          <a:prstGeom prst="rect">
            <a:avLst/>
          </a:prstGeom>
        </p:spPr>
      </p:pic>
    </p:spTree>
    <p:extLst>
      <p:ext uri="{BB962C8B-B14F-4D97-AF65-F5344CB8AC3E}">
        <p14:creationId xmlns:p14="http://schemas.microsoft.com/office/powerpoint/2010/main" val="236456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607</Words>
  <Application>Microsoft Office PowerPoint</Application>
  <PresentationFormat>Widescreen</PresentationFormat>
  <Paragraphs>40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#9Slide02 Noi dung dai</vt:lpstr>
      <vt:lpstr>Arial</vt:lpstr>
      <vt:lpstr>Arial-Rounded</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22</cp:revision>
  <dcterms:created xsi:type="dcterms:W3CDTF">2022-10-15T05:32:30Z</dcterms:created>
  <dcterms:modified xsi:type="dcterms:W3CDTF">2024-01-15T08:14:35Z</dcterms:modified>
</cp:coreProperties>
</file>