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72" r:id="rId2"/>
  </p:sldMasterIdLst>
  <p:notesMasterIdLst>
    <p:notesMasterId r:id="rId19"/>
  </p:notesMasterIdLst>
  <p:sldIdLst>
    <p:sldId id="339" r:id="rId3"/>
    <p:sldId id="256" r:id="rId4"/>
    <p:sldId id="257" r:id="rId5"/>
    <p:sldId id="561" r:id="rId6"/>
    <p:sldId id="273" r:id="rId7"/>
    <p:sldId id="274" r:id="rId8"/>
    <p:sldId id="275" r:id="rId9"/>
    <p:sldId id="268" r:id="rId10"/>
    <p:sldId id="261" r:id="rId11"/>
    <p:sldId id="331" r:id="rId12"/>
    <p:sldId id="562" r:id="rId13"/>
    <p:sldId id="563" r:id="rId14"/>
    <p:sldId id="263" r:id="rId15"/>
    <p:sldId id="564" r:id="rId16"/>
    <p:sldId id="565" r:id="rId17"/>
    <p:sldId id="566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ng.nv2510hung.nv2510" initials="h" lastIdx="2" clrIdx="0">
    <p:extLst>
      <p:ext uri="{19B8F6BF-5375-455C-9EA6-DF929625EA0E}">
        <p15:presenceInfo xmlns:p15="http://schemas.microsoft.com/office/powerpoint/2012/main" userId="S::hung.nv2510@dulieucuatoi.win::a43b6403-c448-41ca-a855-a9cbf1ea9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4" autoAdjust="0"/>
    <p:restoredTop sz="94291" autoAdjust="0"/>
  </p:normalViewPr>
  <p:slideViewPr>
    <p:cSldViewPr snapToGrid="0">
      <p:cViewPr varScale="1">
        <p:scale>
          <a:sx n="74" d="100"/>
          <a:sy n="74" d="100"/>
        </p:scale>
        <p:origin x="1142" y="77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5871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3839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576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5611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7673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 PLAY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01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củ</a:t>
            </a:r>
            <a:r>
              <a:rPr lang="en-US" dirty="0"/>
              <a:t>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rốt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br>
              <a:rPr lang="en-US" dirty="0"/>
            </a:b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58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con </a:t>
            </a:r>
            <a:r>
              <a:rPr lang="en-US" dirty="0" err="1"/>
              <a:t>thỏ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trước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6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con </a:t>
            </a:r>
            <a:r>
              <a:rPr lang="en-US" dirty="0" err="1"/>
              <a:t>thỏ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trước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291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con </a:t>
            </a:r>
            <a:r>
              <a:rPr lang="en-US" dirty="0" err="1"/>
              <a:t>thỏ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trước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03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1088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1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6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9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04-Jan-24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7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04-Jan-24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5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04-Jan-24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8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0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8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5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4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s://hoc10.vn/doc-sach/toan-3-tap-1/1/132/12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s://hoc10.vn/doc-sach/toan-3-tap-1/1/132/12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1/1/132/12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hyperlink" Target="https://hoc10.vn/doc-sach/toan-3-tap-1/1/132/119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hoc10.vn/doc-sach/toan-3-tap-1/1/132/12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s://hoc10.vn/doc-sach/toan-3-tap-1/1/132/12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hyperlink" Target="https://hoc10.vn/doc-sach/toan-3-tap-1/1/132/119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slide" Target="slide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12.xml"/><Relationship Id="rId7" Type="http://schemas.openxmlformats.org/officeDocument/2006/relationships/slide" Target="slide7.xml"/><Relationship Id="rId12" Type="http://schemas.openxmlformats.org/officeDocument/2006/relationships/image" Target="../media/image15.png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slide" Target="slide6.xml"/><Relationship Id="rId15" Type="http://schemas.openxmlformats.org/officeDocument/2006/relationships/image" Target="../media/image10.jpe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0.jpe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svg"/><Relationship Id="rId11" Type="http://schemas.openxmlformats.org/officeDocument/2006/relationships/image" Target="../media/image7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6.pn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0.jpeg"/><Relationship Id="rId7" Type="http://schemas.openxmlformats.org/officeDocument/2006/relationships/image" Target="../media/image2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sv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slide" Target="slide5.xml"/><Relationship Id="rId4" Type="http://schemas.openxmlformats.org/officeDocument/2006/relationships/image" Target="../media/image16.png"/><Relationship Id="rId9" Type="http://schemas.openxmlformats.org/officeDocument/2006/relationships/image" Target="../media/image2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0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svg"/><Relationship Id="rId11" Type="http://schemas.openxmlformats.org/officeDocument/2006/relationships/image" Target="../media/image7.png"/><Relationship Id="rId5" Type="http://schemas.openxmlformats.org/officeDocument/2006/relationships/image" Target="../media/image20.png"/><Relationship Id="rId10" Type="http://schemas.openxmlformats.org/officeDocument/2006/relationships/slide" Target="slide5.xml"/><Relationship Id="rId4" Type="http://schemas.openxmlformats.org/officeDocument/2006/relationships/image" Target="../media/image16.png"/><Relationship Id="rId9" Type="http://schemas.openxmlformats.org/officeDocument/2006/relationships/image" Target="../media/image2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hyperlink" Target="https://hoc10.vn/doc-sach/toan-3-tap-1/1/132/11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7" y="22532"/>
            <a:ext cx="12111888" cy="68129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396" y="1288354"/>
            <a:ext cx="8151210" cy="45363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81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81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43414" y="3933681"/>
            <a:ext cx="8505176" cy="280788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59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59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59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813" y="833818"/>
            <a:ext cx="1300004" cy="133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696885" y="4892575"/>
            <a:ext cx="4628354" cy="1014946"/>
          </a:xfrm>
          <a:prstGeom prst="rect">
            <a:avLst/>
          </a:prstGeom>
          <a:noFill/>
        </p:spPr>
        <p:txBody>
          <a:bodyPr wrap="none" lIns="90727" tIns="45365" rIns="90727" bIns="45365">
            <a:spAutoFit/>
          </a:bodyPr>
          <a:lstStyle/>
          <a:p>
            <a:pPr algn="ctr">
              <a:defRPr/>
            </a:pPr>
            <a:r>
              <a:rPr lang="en-US" sz="60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TOÁN</a:t>
            </a:r>
            <a:endParaRPr lang="vi-VN" sz="60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744225" y="1016765"/>
            <a:ext cx="10087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a) Dụng cụ nào dưới đây dùng để xác định khối lượng?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534B5B-A403-AF61-7F37-9E7732B4F2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0000"/>
          <a:stretch/>
        </p:blipFill>
        <p:spPr>
          <a:xfrm>
            <a:off x="432318" y="1931401"/>
            <a:ext cx="8159308" cy="4079654"/>
          </a:xfrm>
          <a:prstGeom prst="rect">
            <a:avLst/>
          </a:prstGeom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B080234F-FA98-5BB1-A2BB-769C43F494A3}"/>
              </a:ext>
            </a:extLst>
          </p:cNvPr>
          <p:cNvSpPr/>
          <p:nvPr/>
        </p:nvSpPr>
        <p:spPr>
          <a:xfrm>
            <a:off x="800099" y="2070100"/>
            <a:ext cx="3060701" cy="1054100"/>
          </a:xfrm>
          <a:prstGeom prst="roundRect">
            <a:avLst/>
          </a:prstGeom>
          <a:noFill/>
          <a:ln w="38100">
            <a:solidFill>
              <a:srgbClr val="D84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5">
            <a:extLst>
              <a:ext uri="{FF2B5EF4-FFF2-40B4-BE49-F238E27FC236}">
                <a16:creationId xmlns:a16="http://schemas.microsoft.com/office/drawing/2014/main" id="{03C09322-76F7-736E-510C-480B3360DF26}"/>
              </a:ext>
            </a:extLst>
          </p:cNvPr>
          <p:cNvSpPr/>
          <p:nvPr/>
        </p:nvSpPr>
        <p:spPr>
          <a:xfrm>
            <a:off x="637848" y="3206751"/>
            <a:ext cx="2054552" cy="2667564"/>
          </a:xfrm>
          <a:prstGeom prst="roundRect">
            <a:avLst>
              <a:gd name="adj" fmla="val 6061"/>
            </a:avLst>
          </a:prstGeom>
          <a:noFill/>
          <a:ln w="38100">
            <a:solidFill>
              <a:srgbClr val="D84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5">
            <a:extLst>
              <a:ext uri="{FF2B5EF4-FFF2-40B4-BE49-F238E27FC236}">
                <a16:creationId xmlns:a16="http://schemas.microsoft.com/office/drawing/2014/main" id="{54F96B2D-2D39-DA03-C3C5-455768A12C6B}"/>
              </a:ext>
            </a:extLst>
          </p:cNvPr>
          <p:cNvSpPr/>
          <p:nvPr/>
        </p:nvSpPr>
        <p:spPr>
          <a:xfrm>
            <a:off x="4041448" y="3429000"/>
            <a:ext cx="2054552" cy="2104809"/>
          </a:xfrm>
          <a:prstGeom prst="roundRect">
            <a:avLst>
              <a:gd name="adj" fmla="val 6061"/>
            </a:avLst>
          </a:prstGeom>
          <a:noFill/>
          <a:ln w="38100">
            <a:solidFill>
              <a:srgbClr val="D84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5">
            <a:extLst>
              <a:ext uri="{FF2B5EF4-FFF2-40B4-BE49-F238E27FC236}">
                <a16:creationId xmlns:a16="http://schemas.microsoft.com/office/drawing/2014/main" id="{511247CA-C11E-3F0D-9260-77EB3FB32827}"/>
              </a:ext>
            </a:extLst>
          </p:cNvPr>
          <p:cNvSpPr/>
          <p:nvPr/>
        </p:nvSpPr>
        <p:spPr>
          <a:xfrm>
            <a:off x="6527800" y="3733800"/>
            <a:ext cx="1308100" cy="1990509"/>
          </a:xfrm>
          <a:prstGeom prst="roundRect">
            <a:avLst>
              <a:gd name="adj" fmla="val 6061"/>
            </a:avLst>
          </a:prstGeom>
          <a:noFill/>
          <a:ln w="38100">
            <a:solidFill>
              <a:srgbClr val="D84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6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744225" y="1016765"/>
            <a:ext cx="10087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</a:rPr>
              <a:t>b) Mỗi dụng cụ còn lại dùng để đo đại lượng nào?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810FBB-D53A-AECF-FBE3-B27E6EB8B5C8}"/>
              </a:ext>
            </a:extLst>
          </p:cNvPr>
          <p:cNvSpPr/>
          <p:nvPr/>
        </p:nvSpPr>
        <p:spPr>
          <a:xfrm>
            <a:off x="2643420" y="2043942"/>
            <a:ext cx="6724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 </a:t>
            </a:r>
            <a:r>
              <a:rPr lang="en-US" sz="2400" dirty="0" err="1">
                <a:latin typeface="UTM Avo" panose="02040603050506020204" pitchFamily="18" charset="0"/>
              </a:rPr>
              <a:t>Chiếc</a:t>
            </a:r>
            <a:r>
              <a:rPr lang="en-US" sz="2400" dirty="0">
                <a:latin typeface="UTM Avo" panose="02040603050506020204" pitchFamily="18" charset="0"/>
              </a:rPr>
              <a:t> ê-</a:t>
            </a:r>
            <a:r>
              <a:rPr lang="en-US" sz="2400" dirty="0" err="1">
                <a:latin typeface="UTM Avo" panose="02040603050506020204" pitchFamily="18" charset="0"/>
              </a:rPr>
              <a:t>ke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dùng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độ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dài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89715E-05B6-CA38-795F-BC295530388A}"/>
              </a:ext>
            </a:extLst>
          </p:cNvPr>
          <p:cNvSpPr/>
          <p:nvPr/>
        </p:nvSpPr>
        <p:spPr>
          <a:xfrm>
            <a:off x="4471742" y="3667414"/>
            <a:ext cx="5234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UTM Avo" panose="02040603050506020204" pitchFamily="18" charset="0"/>
              </a:rPr>
              <a:t>Chiếc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cốc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dùng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đo</a:t>
            </a:r>
            <a:r>
              <a:rPr lang="en-US" sz="2400" dirty="0">
                <a:latin typeface="UTM Avo" panose="02040603050506020204" pitchFamily="18" charset="0"/>
              </a:rPr>
              <a:t> dung </a:t>
            </a:r>
            <a:r>
              <a:rPr lang="en-US" sz="2400" dirty="0" err="1">
                <a:latin typeface="UTM Avo" panose="02040603050506020204" pitchFamily="18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263AC2-3B4A-EC0D-AAF6-200EB2EAD569}"/>
              </a:ext>
            </a:extLst>
          </p:cNvPr>
          <p:cNvSpPr/>
          <p:nvPr/>
        </p:nvSpPr>
        <p:spPr>
          <a:xfrm>
            <a:off x="2391344" y="5379570"/>
            <a:ext cx="5791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UTM Avo" panose="02040603050506020204" pitchFamily="18" charset="0"/>
              </a:rPr>
              <a:t>Chiếc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đồng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hồ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dùng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gian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C33B38-AAD7-0B97-FAB3-48A69E7277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802" t="2080" r="22026" b="82399"/>
          <a:stretch/>
        </p:blipFill>
        <p:spPr>
          <a:xfrm>
            <a:off x="487673" y="1865251"/>
            <a:ext cx="2298700" cy="12664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1A71E9-6F05-B438-C9FF-A761A33923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856" t="22694" r="54945" b="55826"/>
          <a:stretch/>
        </p:blipFill>
        <p:spPr>
          <a:xfrm>
            <a:off x="734828" y="4523610"/>
            <a:ext cx="1648153" cy="17526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1790BB-195D-3C95-D248-C094245399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585" t="2267" r="2216" b="79048"/>
          <a:stretch/>
        </p:blipFill>
        <p:spPr>
          <a:xfrm>
            <a:off x="2643420" y="2999050"/>
            <a:ext cx="1648153" cy="152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5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744225" y="924386"/>
            <a:ext cx="9173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Vẽ đoạn thẳng AB dài 4 cm. Vẽ đoạn thẳng CD dài gấp 2 lần đoạn thẳng AB. Vẽ đoạn thẳng MN dài bằn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</a:rPr>
              <a:t>g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 độ dài đoạn thẳng AB giảm đi 2 lần.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B1286C-D4DA-417D-E673-87D3D7A7B242}"/>
              </a:ext>
            </a:extLst>
          </p:cNvPr>
          <p:cNvCxnSpPr>
            <a:cxnSpLocks/>
          </p:cNvCxnSpPr>
          <p:nvPr/>
        </p:nvCxnSpPr>
        <p:spPr>
          <a:xfrm>
            <a:off x="2295007" y="2902013"/>
            <a:ext cx="37086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DC607AE-5494-F136-97DF-AAD95BEF7924}"/>
              </a:ext>
            </a:extLst>
          </p:cNvPr>
          <p:cNvSpPr/>
          <p:nvPr/>
        </p:nvSpPr>
        <p:spPr>
          <a:xfrm>
            <a:off x="1776039" y="2550269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A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18B19B-38DD-5E9B-DCE1-4D4226423C4F}"/>
              </a:ext>
            </a:extLst>
          </p:cNvPr>
          <p:cNvSpPr/>
          <p:nvPr/>
        </p:nvSpPr>
        <p:spPr>
          <a:xfrm>
            <a:off x="6104040" y="2550269"/>
            <a:ext cx="36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B</a:t>
            </a:r>
            <a:endParaRPr lang="en-US" sz="1600" dirty="0">
              <a:latin typeface="UTM Avo" panose="020406030505060202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F7BF8B-B2DF-1ECB-82B7-0A9BC0B08E1D}"/>
              </a:ext>
            </a:extLst>
          </p:cNvPr>
          <p:cNvCxnSpPr>
            <a:cxnSpLocks/>
          </p:cNvCxnSpPr>
          <p:nvPr/>
        </p:nvCxnSpPr>
        <p:spPr>
          <a:xfrm>
            <a:off x="2295046" y="3579321"/>
            <a:ext cx="73800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87C3829-1E39-0CE4-F711-0ABE64EE971E}"/>
              </a:ext>
            </a:extLst>
          </p:cNvPr>
          <p:cNvSpPr/>
          <p:nvPr/>
        </p:nvSpPr>
        <p:spPr>
          <a:xfrm>
            <a:off x="1744225" y="3250062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C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E1CFEA-98E1-A706-8181-7D4755C0E1E0}"/>
              </a:ext>
            </a:extLst>
          </p:cNvPr>
          <p:cNvSpPr/>
          <p:nvPr/>
        </p:nvSpPr>
        <p:spPr>
          <a:xfrm>
            <a:off x="9808866" y="3208354"/>
            <a:ext cx="413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D</a:t>
            </a:r>
            <a:endParaRPr lang="en-US" sz="1600" dirty="0">
              <a:latin typeface="UTM Avo" panose="020406030505060202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0C5A76-53FA-555C-886A-4D856B63BE30}"/>
              </a:ext>
            </a:extLst>
          </p:cNvPr>
          <p:cNvCxnSpPr>
            <a:cxnSpLocks/>
          </p:cNvCxnSpPr>
          <p:nvPr/>
        </p:nvCxnSpPr>
        <p:spPr>
          <a:xfrm>
            <a:off x="2266439" y="4240518"/>
            <a:ext cx="188288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D8CB064-0F86-2815-918F-2802956810C3}"/>
              </a:ext>
            </a:extLst>
          </p:cNvPr>
          <p:cNvSpPr/>
          <p:nvPr/>
        </p:nvSpPr>
        <p:spPr>
          <a:xfrm>
            <a:off x="1776039" y="3949855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M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CD648D-EE02-58A5-A71C-E29DDAD0F9F9}"/>
              </a:ext>
            </a:extLst>
          </p:cNvPr>
          <p:cNvSpPr/>
          <p:nvPr/>
        </p:nvSpPr>
        <p:spPr>
          <a:xfrm>
            <a:off x="4274019" y="3949854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25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8" grpId="0"/>
      <p:bldP spid="10" grpId="0"/>
      <p:bldP spid="11" grpId="0"/>
      <p:bldP spid="13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F52B5F-13FC-38B2-DA9A-C7F8AEDC7437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FDCF2211-1FAC-2F8E-C324-E8D1B42F2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93DEE7-9A7D-3093-C8AD-05F9E786DFA7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744225" y="924386"/>
            <a:ext cx="9173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Có 120 g nấm hương khô, sau khi ngâm nước số nấm hương đó cân nặng 407 g. Hỏi sau khi ngâm nước lượng nấm hương đó nặng thêm bao nhiêu gam?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CB6401-4653-EC7C-5846-8E334DA8AE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975" b="54646"/>
          <a:stretch/>
        </p:blipFill>
        <p:spPr>
          <a:xfrm>
            <a:off x="1386959" y="2305955"/>
            <a:ext cx="8866539" cy="313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2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744225" y="924386"/>
            <a:ext cx="9173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Có 120 g nấm hương khô, sau khi ngâm nước số nấm hương đó cân nặng 407 g. Hỏi sau khi ngâm nước lượng nấm hương đó nặng thêm bao nhiêu gam?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11">
                <a:extLst>
                  <a:ext uri="{FF2B5EF4-FFF2-40B4-BE49-F238E27FC236}">
                    <a16:creationId xmlns:a16="http://schemas.microsoft.com/office/drawing/2014/main" id="{9F778673-CC93-6485-CE2A-AC82C523D0DB}"/>
                  </a:ext>
                </a:extLst>
              </p:cNvPr>
              <p:cNvSpPr txBox="1"/>
              <p:nvPr/>
            </p:nvSpPr>
            <p:spPr>
              <a:xfrm>
                <a:off x="2969427" y="2230672"/>
                <a:ext cx="5904804" cy="3008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600" b="1" u="sng" dirty="0" err="1">
                    <a:latin typeface="UTM Avo" panose="02040603050506020204" pitchFamily="18" charset="0"/>
                    <a:ea typeface="Calibri" panose="020F0502020204030204" pitchFamily="34" charset="0"/>
                  </a:rPr>
                  <a:t>Bài</a:t>
                </a:r>
                <a:r>
                  <a:rPr lang="en-US" sz="2600" b="1" u="sng" dirty="0">
                    <a:latin typeface="UTM Avo" panose="020406030505060202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b="1" u="sng" dirty="0" err="1">
                    <a:latin typeface="UTM Avo" panose="02040603050506020204" pitchFamily="18" charset="0"/>
                    <a:ea typeface="Calibri" panose="020F0502020204030204" pitchFamily="34" charset="0"/>
                  </a:rPr>
                  <a:t>giải</a:t>
                </a:r>
                <a:endParaRPr lang="en-US" sz="2600" b="1" u="sng" dirty="0">
                  <a:latin typeface="UTM Avo" panose="02040603050506020204" pitchFamily="18" charset="0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vi-VN" sz="2600" dirty="0">
                    <a:latin typeface="UTM Avo" panose="02040603050506020204" pitchFamily="18" charset="0"/>
                    <a:ea typeface="Calibri" panose="020F0502020204030204" pitchFamily="34" charset="0"/>
                  </a:rPr>
                  <a:t>Sau khi ngâm nước lượng nấm hương đó nặng thêm số gam là: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vi-VN" sz="2600" dirty="0">
                    <a:latin typeface="UTM Avo" panose="02040603050506020204" pitchFamily="18" charset="0"/>
                    <a:ea typeface="Calibri" panose="020F0502020204030204" pitchFamily="34" charset="0"/>
                  </a:rPr>
                  <a:t>407 </a:t>
                </a:r>
                <a14:m>
                  <m:oMath xmlns:m="http://schemas.openxmlformats.org/officeDocument/2006/math">
                    <m:r>
                      <a:rPr lang="vi-VN" sz="26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–</m:t>
                    </m:r>
                  </m:oMath>
                </a14:m>
                <a:r>
                  <a:rPr lang="vi-VN" sz="2600" dirty="0">
                    <a:latin typeface="UTM Avo" panose="02040603050506020204" pitchFamily="18" charset="0"/>
                    <a:ea typeface="Calibri" panose="020F0502020204030204" pitchFamily="34" charset="0"/>
                  </a:rPr>
                  <a:t> 120 </a:t>
                </a:r>
                <a14:m>
                  <m:oMath xmlns:m="http://schemas.openxmlformats.org/officeDocument/2006/math">
                    <m:r>
                      <a:rPr lang="vi-VN" sz="26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vi-VN" sz="2600" dirty="0">
                    <a:latin typeface="UTM Avo" panose="02040603050506020204" pitchFamily="18" charset="0"/>
                    <a:ea typeface="Calibri" panose="020F0502020204030204" pitchFamily="34" charset="0"/>
                  </a:rPr>
                  <a:t> 287 (g)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vi-VN" sz="2600" dirty="0">
                    <a:latin typeface="UTM Avo" panose="02040603050506020204" pitchFamily="18" charset="0"/>
                    <a:ea typeface="Calibri" panose="020F0502020204030204" pitchFamily="34" charset="0"/>
                  </a:rPr>
                  <a:t>Đáp số: 287 g.</a:t>
                </a:r>
              </a:p>
            </p:txBody>
          </p:sp>
        </mc:Choice>
        <mc:Fallback xmlns="">
          <p:sp>
            <p:nvSpPr>
              <p:cNvPr id="4" name="Hộp Văn bản 11">
                <a:extLst>
                  <a:ext uri="{FF2B5EF4-FFF2-40B4-BE49-F238E27FC236}">
                    <a16:creationId xmlns:a16="http://schemas.microsoft.com/office/drawing/2014/main" id="{9F778673-CC93-6485-CE2A-AC82C523D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427" y="2230672"/>
                <a:ext cx="5904804" cy="3008196"/>
              </a:xfrm>
              <a:prstGeom prst="rect">
                <a:avLst/>
              </a:prstGeom>
              <a:blipFill>
                <a:blip r:embed="rId5"/>
                <a:stretch>
                  <a:fillRect b="-4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48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5332ED-3D36-EDE4-671F-B7FA391439FB}"/>
              </a:ext>
            </a:extLst>
          </p:cNvPr>
          <p:cNvSpPr/>
          <p:nvPr/>
        </p:nvSpPr>
        <p:spPr>
          <a:xfrm>
            <a:off x="2242328" y="1044172"/>
            <a:ext cx="7438701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đo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gắn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DE6854-ED79-8AAD-BAC1-9841E89FC7A2}"/>
              </a:ext>
            </a:extLst>
          </p:cNvPr>
          <p:cNvSpPr/>
          <p:nvPr/>
        </p:nvSpPr>
        <p:spPr>
          <a:xfrm>
            <a:off x="2242328" y="3233763"/>
            <a:ext cx="7616721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Cốc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đựng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</a:p>
          <a:p>
            <a:pPr lvl="0" algn="ctr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200 ml,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tẩy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5 g,…</a:t>
            </a:r>
          </a:p>
        </p:txBody>
      </p:sp>
    </p:spTree>
    <p:extLst>
      <p:ext uri="{BB962C8B-B14F-4D97-AF65-F5344CB8AC3E}">
        <p14:creationId xmlns:p14="http://schemas.microsoft.com/office/powerpoint/2010/main" val="18834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521891" y="2680243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6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</a:rPr>
              <a:t> 18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57: </a:t>
            </a: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Ôn tập về hình học 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và đo lường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2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CC37B0-56A3-3B13-F5E3-721A09EC8998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757F0288-4559-9A81-346D-7C0DB8F862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77AC77-DAEA-478B-AAB7-FF1629591B3B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.png">
            <a:extLst>
              <a:ext uri="{FF2B5EF4-FFF2-40B4-BE49-F238E27FC236}">
                <a16:creationId xmlns:a16="http://schemas.microsoft.com/office/drawing/2014/main" id="{778EA8F4-7FF7-0123-F479-1AA964A7C9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pic>
        <p:nvPicPr>
          <p:cNvPr id="4" name="Picture 3" descr="6131d3148657a26e1bfe386e7ba658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090667" y="2743200"/>
            <a:ext cx="3176267" cy="449580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-4495800" y="0"/>
            <a:ext cx="3733800" cy="23622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Chào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bạn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mình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là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thỏ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con,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Hôm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nay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bạn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giúp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mình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lấy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những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củ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rốt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ngon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nhé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^^</a:t>
            </a:r>
          </a:p>
        </p:txBody>
      </p:sp>
      <p:pic>
        <p:nvPicPr>
          <p:cNvPr id="7" name="Picture 6" descr="4a28406e86abb27c8f54aaa4fce8247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420600" y="4733540"/>
            <a:ext cx="2286005" cy="2124460"/>
          </a:xfrm>
          <a:prstGeom prst="rect">
            <a:avLst/>
          </a:prstGeom>
        </p:spPr>
      </p:pic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12877802" y="50673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PLAY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1B833D0-A745-6D2C-786F-D1836B6261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741" y="0"/>
            <a:ext cx="546259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2133600"/>
            <a:ext cx="54470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Thỏ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kiếm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ăn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4BACC6">
                    <a:lumMod val="20000"/>
                    <a:lumOff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7235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72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22222E-6 L 0.73751 -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7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25 1.1111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25 3.7037E-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d81bbb18139c6b7a3c3be45a0b5eaa8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5257800"/>
            <a:ext cx="1295400" cy="1295400"/>
          </a:xfrm>
          <a:prstGeom prst="rect">
            <a:avLst/>
          </a:prstGeom>
        </p:spPr>
      </p:pic>
      <p:pic>
        <p:nvPicPr>
          <p:cNvPr id="8" name="Picture 7" descr="bd81bbb18139c6b7a3c3be45a0b5eaa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334000"/>
            <a:ext cx="1295400" cy="1295400"/>
          </a:xfrm>
          <a:prstGeom prst="rect">
            <a:avLst/>
          </a:prstGeom>
        </p:spPr>
      </p:pic>
      <p:pic>
        <p:nvPicPr>
          <p:cNvPr id="9" name="Picture 8" descr="bd81bbb18139c6b7a3c3be45a0b5eaa8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600" y="5334000"/>
            <a:ext cx="1295400" cy="1295400"/>
          </a:xfrm>
          <a:prstGeom prst="rect">
            <a:avLst/>
          </a:prstGeom>
        </p:spPr>
      </p:pic>
      <p:pic>
        <p:nvPicPr>
          <p:cNvPr id="5" name="Picture 4" descr="2ddded3c47508e0775bea75a5562510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0" y="6324600"/>
            <a:ext cx="9144000" cy="533400"/>
          </a:xfrm>
          <a:prstGeom prst="rect">
            <a:avLst/>
          </a:prstGeom>
        </p:spPr>
      </p:pic>
      <p:pic>
        <p:nvPicPr>
          <p:cNvPr id="16" name="Picture 15" descr="sun-309027_128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0" y="0"/>
            <a:ext cx="1524000" cy="1524000"/>
          </a:xfrm>
          <a:prstGeom prst="rect">
            <a:avLst/>
          </a:prstGeom>
        </p:spPr>
      </p:pic>
      <p:pic>
        <p:nvPicPr>
          <p:cNvPr id="17" name="Picture 16" descr="cloud-303181_128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43000" y="304800"/>
            <a:ext cx="2743200" cy="1066800"/>
          </a:xfrm>
          <a:prstGeom prst="rect">
            <a:avLst/>
          </a:prstGeom>
        </p:spPr>
      </p:pic>
      <p:pic>
        <p:nvPicPr>
          <p:cNvPr id="19" name="Picture 18" descr="cloud-303181_128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43600" y="228600"/>
            <a:ext cx="2819400" cy="1143000"/>
          </a:xfrm>
          <a:prstGeom prst="rect">
            <a:avLst/>
          </a:prstGeom>
        </p:spPr>
      </p:pic>
      <p:pic>
        <p:nvPicPr>
          <p:cNvPr id="15" name="Picture 14" descr="3f7e749c750b79cbde134e7bcf00a14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534400" y="2819400"/>
            <a:ext cx="2743200" cy="4953000"/>
          </a:xfrm>
          <a:prstGeom prst="rect">
            <a:avLst/>
          </a:prstGeom>
        </p:spPr>
      </p:pic>
      <p:pic>
        <p:nvPicPr>
          <p:cNvPr id="22" name="Picture 21" descr="trai tim nay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343294" y="1447801"/>
            <a:ext cx="1180707" cy="786597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231E8A24-E305-DBD7-CA23-796B6A5B44F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179" y="0"/>
            <a:ext cx="546259" cy="609600"/>
          </a:xfrm>
          <a:prstGeom prst="rect">
            <a:avLst/>
          </a:prstGeom>
        </p:spPr>
      </p:pic>
      <p:pic>
        <p:nvPicPr>
          <p:cNvPr id="3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41CA5A91-9F81-A274-536D-B3EE269748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670050" y="4265613"/>
            <a:ext cx="609600" cy="609600"/>
          </a:xfrm>
          <a:prstGeom prst="rect">
            <a:avLst/>
          </a:prstGeom>
        </p:spPr>
      </p:pic>
      <p:pic>
        <p:nvPicPr>
          <p:cNvPr id="4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89CA89C0-B6FF-7274-EE35-287C1B6423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517650" y="4418013"/>
            <a:ext cx="609600" cy="609600"/>
          </a:xfrm>
          <a:prstGeom prst="rect">
            <a:avLst/>
          </a:prstGeom>
        </p:spPr>
      </p:pic>
      <p:pic>
        <p:nvPicPr>
          <p:cNvPr id="6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D4F36643-5BD8-2293-B9E9-419370E38B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365250" y="4570413"/>
            <a:ext cx="609600" cy="609600"/>
          </a:xfrm>
          <a:prstGeom prst="rect">
            <a:avLst/>
          </a:prstGeom>
        </p:spPr>
      </p:pic>
      <p:pic>
        <p:nvPicPr>
          <p:cNvPr id="13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2EE1622E-3B06-D68F-50D7-1D8BAD4FE9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12850" y="4722813"/>
            <a:ext cx="609600" cy="609600"/>
          </a:xfrm>
          <a:prstGeom prst="rect">
            <a:avLst/>
          </a:prstGeom>
        </p:spPr>
      </p:pic>
      <p:pic>
        <p:nvPicPr>
          <p:cNvPr id="14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98A91529-1108-E840-7521-38B7DF9C85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19200" y="5562600"/>
            <a:ext cx="609600" cy="6096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0CE4F2C-B7B5-71C6-9F58-50B30CC10FB1}"/>
              </a:ext>
            </a:extLst>
          </p:cNvPr>
          <p:cNvSpPr/>
          <p:nvPr/>
        </p:nvSpPr>
        <p:spPr>
          <a:xfrm>
            <a:off x="304800" y="2590800"/>
            <a:ext cx="54470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Thỏ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kiếm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ăn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4BACC6">
                    <a:lumMod val="20000"/>
                    <a:lumOff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12" name="Picture 11" descr="1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-76200" y="6248400"/>
            <a:ext cx="12268200" cy="609600"/>
          </a:xfrm>
          <a:prstGeom prst="rect">
            <a:avLst/>
          </a:prstGeom>
        </p:spPr>
      </p:pic>
      <p:pic>
        <p:nvPicPr>
          <p:cNvPr id="20" name="Picture 19" descr="6131d3148657a26e1bfe386e7ba6581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43000" y="4572000"/>
            <a:ext cx="1524000" cy="2422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0116 L 0.16667 -0.0011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116 L 0.25833 2.96296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3 2.96296E-6 L 0.34375 0.00115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D3823AA8-0DA0-A054-939D-9823797C08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120" y="0"/>
            <a:ext cx="546259" cy="609600"/>
          </a:xfrm>
          <a:prstGeom prst="rect">
            <a:avLst/>
          </a:prstGeom>
        </p:spPr>
      </p:pic>
      <p:pic>
        <p:nvPicPr>
          <p:cNvPr id="7" name="Picture 6" descr="3f7e749c750b79cbde134e7bcf00a140.png">
            <a:extLst>
              <a:ext uri="{FF2B5EF4-FFF2-40B4-BE49-F238E27FC236}">
                <a16:creationId xmlns:a16="http://schemas.microsoft.com/office/drawing/2014/main" id="{EC52F0ED-4BE8-77AE-849B-BB61C09D84D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14400" y="1830294"/>
            <a:ext cx="6248400" cy="67056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9692DF8-7D16-64DD-5C59-8BB9E05EF0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376088">
            <a:off x="1971764" y="-40824"/>
            <a:ext cx="8259772" cy="4552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EB3DCA-A78F-FBD5-4B86-542D73818B4E}"/>
              </a:ext>
            </a:extLst>
          </p:cNvPr>
          <p:cNvSpPr txBox="1"/>
          <p:nvPr/>
        </p:nvSpPr>
        <p:spPr>
          <a:xfrm>
            <a:off x="6020106" y="685800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vi-VN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Góc dưới đây là góc vuông hay góc không vuông?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0B4693-0D74-5D37-0AF3-0769A8281A95}"/>
              </a:ext>
            </a:extLst>
          </p:cNvPr>
          <p:cNvGrpSpPr/>
          <p:nvPr/>
        </p:nvGrpSpPr>
        <p:grpSpPr>
          <a:xfrm>
            <a:off x="3962400" y="3505200"/>
            <a:ext cx="4038600" cy="2286000"/>
            <a:chOff x="2868668" y="2642891"/>
            <a:chExt cx="2825107" cy="1699015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843FCDD2-1845-BD97-F8F7-68FD73E01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68668" y="2642891"/>
              <a:ext cx="2825107" cy="169901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AE47A6-D70A-807C-4A15-303BC4D86C12}"/>
                </a:ext>
              </a:extLst>
            </p:cNvPr>
            <p:cNvSpPr txBox="1"/>
            <p:nvPr/>
          </p:nvSpPr>
          <p:spPr>
            <a:xfrm>
              <a:off x="3401706" y="2937410"/>
              <a:ext cx="1918941" cy="1166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Góc AOB là góc không vuông.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7" name="Picture 16" descr="6131d3148657a26e1bfe386e7ba65811.png">
            <a:hlinkClick r:id="rId9" action="ppaction://hlinksldjump"/>
            <a:extLst>
              <a:ext uri="{FF2B5EF4-FFF2-40B4-BE49-F238E27FC236}">
                <a16:creationId xmlns:a16="http://schemas.microsoft.com/office/drawing/2014/main" id="{0FD02E19-0F91-6C96-D091-10D91752AD69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20200" y="3124200"/>
            <a:ext cx="2590800" cy="4117788"/>
          </a:xfrm>
          <a:prstGeom prst="rect">
            <a:avLst/>
          </a:prstGeom>
        </p:spPr>
      </p:pic>
      <p:pic>
        <p:nvPicPr>
          <p:cNvPr id="18" name="Picture 17" descr="1.png">
            <a:extLst>
              <a:ext uri="{FF2B5EF4-FFF2-40B4-BE49-F238E27FC236}">
                <a16:creationId xmlns:a16="http://schemas.microsoft.com/office/drawing/2014/main" id="{04CC838B-22C2-80E4-34DE-FA439848C770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D12803-86B7-DE06-1677-C1764797E5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24200" y="186531"/>
            <a:ext cx="2590800" cy="3108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397D631-F0A1-715D-6FE2-B7E974B4A9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120" y="0"/>
            <a:ext cx="546259" cy="609600"/>
          </a:xfrm>
          <a:prstGeom prst="rect">
            <a:avLst/>
          </a:prstGeom>
        </p:spPr>
      </p:pic>
      <p:pic>
        <p:nvPicPr>
          <p:cNvPr id="4" name="Picture 3" descr="3f7e749c750b79cbde134e7bcf00a140.png">
            <a:extLst>
              <a:ext uri="{FF2B5EF4-FFF2-40B4-BE49-F238E27FC236}">
                <a16:creationId xmlns:a16="http://schemas.microsoft.com/office/drawing/2014/main" id="{223E3500-C5A1-739E-0320-40232F40EDF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14400" y="1830294"/>
            <a:ext cx="6248400" cy="67056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51C6D4-D690-9DC0-4385-120C3FB70F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376088">
            <a:off x="3817630" y="18456"/>
            <a:ext cx="6434851" cy="38492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81468D-EF16-B83E-86DD-3033F4B2502B}"/>
              </a:ext>
            </a:extLst>
          </p:cNvPr>
          <p:cNvSpPr txBox="1"/>
          <p:nvPr/>
        </p:nvSpPr>
        <p:spPr>
          <a:xfrm>
            <a:off x="4332886" y="719425"/>
            <a:ext cx="5404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vi-VN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Tính chu vi của hình chữ nhật có chiều dài 8 cm, chiều </a:t>
            </a:r>
            <a:r>
              <a:rPr lang="vi-VN" sz="32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rộng </a:t>
            </a:r>
            <a:r>
              <a:rPr lang="en-US" sz="32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5</a:t>
            </a:r>
            <a:r>
              <a:rPr lang="vi-VN" sz="32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 </a:t>
            </a:r>
            <a:r>
              <a:rPr lang="vi-VN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cm.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F0D9F3-E49B-FA8C-47BC-0E5BC966DD22}"/>
              </a:ext>
            </a:extLst>
          </p:cNvPr>
          <p:cNvGrpSpPr/>
          <p:nvPr/>
        </p:nvGrpSpPr>
        <p:grpSpPr>
          <a:xfrm>
            <a:off x="3699182" y="3299084"/>
            <a:ext cx="5819956" cy="2719964"/>
            <a:chOff x="2868668" y="2642891"/>
            <a:chExt cx="2825107" cy="1699015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F3929D80-21C3-71C7-3481-93198676C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68668" y="2642891"/>
              <a:ext cx="2825107" cy="169901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8ECBFBF-D3F6-E301-B1A7-6F605F59D4A3}"/>
                    </a:ext>
                  </a:extLst>
                </p:cNvPr>
                <p:cNvSpPr txBox="1"/>
                <p:nvPr/>
              </p:nvSpPr>
              <p:spPr>
                <a:xfrm>
                  <a:off x="3382082" y="2929473"/>
                  <a:ext cx="2093655" cy="10573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sym typeface="Arial"/>
                    </a:rPr>
                    <a:t>Chu vi </a:t>
                  </a:r>
                  <a:r>
                    <a:rPr kumimoji="0" lang="en-US" sz="2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sym typeface="Arial"/>
                    </a:rPr>
                    <a:t>của</a:t>
                  </a:r>
                  <a:r>
                    <a:rPr kumimoji="0" lang="en-US" sz="2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sym typeface="Arial"/>
                    </a:rPr>
                    <a:t> </a:t>
                  </a:r>
                  <a:r>
                    <a:rPr kumimoji="0" lang="en-US" sz="2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sym typeface="Arial"/>
                    </a:rPr>
                    <a:t>hình</a:t>
                  </a:r>
                  <a:r>
                    <a:rPr kumimoji="0" lang="en-US" sz="2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sym typeface="Arial"/>
                    </a:rPr>
                    <a:t> </a:t>
                  </a:r>
                  <a:r>
                    <a:rPr kumimoji="0" lang="en-US" sz="2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sym typeface="Arial"/>
                    </a:rPr>
                    <a:t>chữ</a:t>
                  </a:r>
                  <a:r>
                    <a:rPr kumimoji="0" lang="en-US" sz="2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sym typeface="Arial"/>
                    </a:rPr>
                    <a:t>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sym typeface="Arial"/>
                    </a:rPr>
                    <a:t>nhật</a:t>
                  </a:r>
                  <a:r>
                    <a:rPr kumimoji="0" lang="en-US" sz="2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sym typeface="Arial"/>
                    </a:rPr>
                    <a:t> có </a:t>
                  </a:r>
                  <a:r>
                    <a:rPr kumimoji="0" lang="en-US" sz="2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sym typeface="Arial"/>
                    </a:rPr>
                    <a:t>chiều</a:t>
                  </a:r>
                  <a:r>
                    <a:rPr kumimoji="0" lang="en-US" sz="2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sym typeface="Arial"/>
                    </a:rPr>
                    <a:t> </a:t>
                  </a:r>
                  <a:r>
                    <a:rPr kumimoji="0" lang="en-US" sz="2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sym typeface="Arial"/>
                    </a:rPr>
                    <a:t>dài</a:t>
                  </a:r>
                  <a:r>
                    <a:rPr kumimoji="0" lang="en-US" sz="2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sym typeface="Arial"/>
                    </a:rPr>
                    <a:t> 8 cm, </a:t>
                  </a:r>
                  <a:r>
                    <a:rPr kumimoji="0" lang="en-US" sz="2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sym typeface="Arial"/>
                    </a:rPr>
                    <a:t>chiều</a:t>
                  </a:r>
                  <a:r>
                    <a:rPr kumimoji="0" lang="en-US" sz="2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sym typeface="Arial"/>
                    </a:rPr>
                    <a:t> </a:t>
                  </a:r>
                  <a:r>
                    <a:rPr kumimoji="0" lang="en-US" sz="2600" b="0" i="0" u="none" strike="noStrike" kern="1200" cap="none" spc="0" normalizeH="0" baseline="0" noProof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sym typeface="Arial"/>
                    </a:rPr>
                    <a:t>rộng</a:t>
                  </a:r>
                  <a:r>
                    <a:rPr kumimoji="0" lang="en-US" sz="2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sym typeface="Arial"/>
                    </a:rPr>
                    <a:t> 5 </a:t>
                  </a:r>
                  <a:r>
                    <a:rPr kumimoji="0" lang="en-US" sz="2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sym typeface="Arial"/>
                    </a:rPr>
                    <a:t>cm </a:t>
                  </a:r>
                  <a:r>
                    <a:rPr kumimoji="0" lang="en-US" sz="2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sym typeface="Arial"/>
                    </a:rPr>
                    <a:t>là</a:t>
                  </a:r>
                  <a:r>
                    <a:rPr kumimoji="0" lang="en-US" sz="2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sym typeface="Arial"/>
                    </a:rPr>
                    <a:t>: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sym typeface="Arial"/>
                    </a:rPr>
                    <a:t>(8 </a:t>
                  </a:r>
                  <a14:m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+</m:t>
                      </m:r>
                    </m:oMath>
                  </a14:m>
                  <a:r>
                    <a:rPr kumimoji="0" lang="en-US" sz="2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sym typeface="Arial"/>
                    </a:rPr>
                    <a:t> 5) </a:t>
                  </a:r>
                  <a14:m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</m:oMath>
                  </a14:m>
                  <a:r>
                    <a:rPr kumimoji="0" lang="en-US" sz="2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sym typeface="Arial"/>
                    </a:rPr>
                    <a:t> 2 </a:t>
                  </a:r>
                  <a14:m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=</m:t>
                      </m:r>
                    </m:oMath>
                  </a14:m>
                  <a:r>
                    <a:rPr kumimoji="0" lang="en-US" sz="2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sym typeface="Arial"/>
                    </a:rPr>
                    <a:t> 26 (cm)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8ECBFBF-D3F6-E301-B1A7-6F605F59D4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2082" y="2929473"/>
                  <a:ext cx="2093655" cy="1057383"/>
                </a:xfrm>
                <a:prstGeom prst="rect">
                  <a:avLst/>
                </a:prstGeom>
                <a:blipFill>
                  <a:blip r:embed="rId9"/>
                  <a:stretch>
                    <a:fillRect t="-3237" r="-1271" b="-79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" name="Picture 9" descr="6131d3148657a26e1bfe386e7ba65811.png">
            <a:hlinkClick r:id="rId10" action="ppaction://hlinksldjump"/>
            <a:extLst>
              <a:ext uri="{FF2B5EF4-FFF2-40B4-BE49-F238E27FC236}">
                <a16:creationId xmlns:a16="http://schemas.microsoft.com/office/drawing/2014/main" id="{EB0B6898-440D-9C8D-7B84-2F1995DEA70B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220200" y="3124200"/>
            <a:ext cx="2590800" cy="4117788"/>
          </a:xfrm>
          <a:prstGeom prst="rect">
            <a:avLst/>
          </a:prstGeom>
        </p:spPr>
      </p:pic>
      <p:pic>
        <p:nvPicPr>
          <p:cNvPr id="11" name="Picture 10" descr="1.png">
            <a:extLst>
              <a:ext uri="{FF2B5EF4-FFF2-40B4-BE49-F238E27FC236}">
                <a16:creationId xmlns:a16="http://schemas.microsoft.com/office/drawing/2014/main" id="{8A69E01E-68CC-85AD-5DEA-F6974B74F2AD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69306EFA-5EAF-1F9D-67C1-BFA834BB92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120" y="0"/>
            <a:ext cx="546259" cy="609600"/>
          </a:xfrm>
          <a:prstGeom prst="rect">
            <a:avLst/>
          </a:prstGeom>
        </p:spPr>
      </p:pic>
      <p:pic>
        <p:nvPicPr>
          <p:cNvPr id="20" name="Picture 19" descr="3f7e749c750b79cbde134e7bcf00a140.png">
            <a:extLst>
              <a:ext uri="{FF2B5EF4-FFF2-40B4-BE49-F238E27FC236}">
                <a16:creationId xmlns:a16="http://schemas.microsoft.com/office/drawing/2014/main" id="{BA2FB40C-08D8-5575-F0BD-CD01F8B2EF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14400" y="1830294"/>
            <a:ext cx="6248400" cy="67056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E2BB65E-8B5E-E189-C84D-E4E5B6B102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376088">
            <a:off x="3260221" y="64677"/>
            <a:ext cx="7043158" cy="379494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6A518EF-07C2-5818-303A-E00E3D0FD8D7}"/>
              </a:ext>
            </a:extLst>
          </p:cNvPr>
          <p:cNvGrpSpPr/>
          <p:nvPr/>
        </p:nvGrpSpPr>
        <p:grpSpPr>
          <a:xfrm>
            <a:off x="3962400" y="3505199"/>
            <a:ext cx="5029200" cy="2286000"/>
            <a:chOff x="2868668" y="2642891"/>
            <a:chExt cx="2825107" cy="1699015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3D11AF55-BFD5-F3B1-8903-D68BEA684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68668" y="2642891"/>
              <a:ext cx="2825107" cy="169901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8CF248E-3A57-64C0-D67C-64BF19929908}"/>
                    </a:ext>
                  </a:extLst>
                </p:cNvPr>
                <p:cNvSpPr txBox="1"/>
                <p:nvPr/>
              </p:nvSpPr>
              <p:spPr>
                <a:xfrm>
                  <a:off x="3371098" y="2886714"/>
                  <a:ext cx="2125964" cy="11666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/>
                      <a:sym typeface="Arial"/>
                    </a:rPr>
                    <a:t>Chu vi </a:t>
                  </a:r>
                  <a:r>
                    <a:rPr kumimoji="0" 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/>
                      <a:sym typeface="Arial"/>
                    </a:rPr>
                    <a:t>của</a:t>
                  </a: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/>
                      <a:sym typeface="Arial"/>
                    </a:rPr>
                    <a:t> </a:t>
                  </a:r>
                  <a:r>
                    <a:rPr kumimoji="0" 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/>
                      <a:sym typeface="Arial"/>
                    </a:rPr>
                    <a:t>hình</a:t>
                  </a: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/>
                      <a:sym typeface="Arial"/>
                    </a:rPr>
                    <a:t>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/>
                      <a:sym typeface="Arial"/>
                    </a:rPr>
                    <a:t>vuông</a:t>
                  </a: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/>
                      <a:sym typeface="Arial"/>
                    </a:rPr>
                    <a:t> có </a:t>
                  </a:r>
                  <a:r>
                    <a:rPr kumimoji="0" 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/>
                      <a:sym typeface="Arial"/>
                    </a:rPr>
                    <a:t>độ</a:t>
                  </a: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/>
                      <a:sym typeface="Arial"/>
                    </a:rPr>
                    <a:t> </a:t>
                  </a:r>
                  <a:r>
                    <a:rPr kumimoji="0" 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/>
                      <a:sym typeface="Arial"/>
                    </a:rPr>
                    <a:t>dài</a:t>
                  </a: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/>
                      <a:sym typeface="Arial"/>
                    </a:rPr>
                    <a:t> </a:t>
                  </a:r>
                  <a:r>
                    <a:rPr kumimoji="0" 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/>
                      <a:sym typeface="Arial"/>
                    </a:rPr>
                    <a:t>cạnh</a:t>
                  </a: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/>
                      <a:sym typeface="Arial"/>
                    </a:rPr>
                    <a:t>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/>
                      <a:sym typeface="Arial"/>
                    </a:rPr>
                    <a:t>bằng</a:t>
                  </a: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/>
                      <a:sym typeface="Arial"/>
                    </a:rPr>
                    <a:t> 5 cm </a:t>
                  </a:r>
                  <a:r>
                    <a:rPr kumimoji="0" 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/>
                      <a:sym typeface="Arial"/>
                    </a:rPr>
                    <a:t>là</a:t>
                  </a: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/>
                      <a:sym typeface="Arial"/>
                    </a:rPr>
                    <a:t>: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/>
                      <a:sym typeface="Arial"/>
                    </a:rPr>
                    <a:t>5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/>
                      <a:sym typeface="Arial"/>
                    </a:rPr>
                    <a:t> 4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  <a:sym typeface="Arial"/>
                        </a:rPr>
                        <m:t>=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/>
                      <a:sym typeface="Arial"/>
                    </a:rPr>
                    <a:t> 20 (cm)</a:t>
                  </a: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8CF248E-3A57-64C0-D67C-64BF199299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1098" y="2886714"/>
                  <a:ext cx="2125964" cy="1166612"/>
                </a:xfrm>
                <a:prstGeom prst="rect">
                  <a:avLst/>
                </a:prstGeom>
                <a:blipFill>
                  <a:blip r:embed="rId9"/>
                  <a:stretch>
                    <a:fillRect t="-3113" r="-1127" b="-77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6" name="Picture 25" descr="6131d3148657a26e1bfe386e7ba65811.png">
            <a:hlinkClick r:id="rId10" action="ppaction://hlinksldjump"/>
            <a:extLst>
              <a:ext uri="{FF2B5EF4-FFF2-40B4-BE49-F238E27FC236}">
                <a16:creationId xmlns:a16="http://schemas.microsoft.com/office/drawing/2014/main" id="{1500D1EB-D1D4-96FB-A27E-F7862952E02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20200" y="3124200"/>
            <a:ext cx="2590800" cy="4117788"/>
          </a:xfrm>
          <a:prstGeom prst="rect">
            <a:avLst/>
          </a:prstGeom>
        </p:spPr>
      </p:pic>
      <p:pic>
        <p:nvPicPr>
          <p:cNvPr id="27" name="Picture 26" descr="1.png">
            <a:extLst>
              <a:ext uri="{FF2B5EF4-FFF2-40B4-BE49-F238E27FC236}">
                <a16:creationId xmlns:a16="http://schemas.microsoft.com/office/drawing/2014/main" id="{691E7C2D-67F9-BAD9-E755-DD288B1BA491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B30EE4E-D902-2DF5-9215-8D4432DBE6C7}"/>
              </a:ext>
            </a:extLst>
          </p:cNvPr>
          <p:cNvSpPr txBox="1"/>
          <p:nvPr/>
        </p:nvSpPr>
        <p:spPr>
          <a:xfrm>
            <a:off x="3962400" y="685800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vi-VN" sz="36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Tính chu vi của hình vuông có độ dài cạnh bằng 5 cm.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12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53072D-42B6-AD09-DB5E-D2822F5DDFAA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591C59DB-B89C-8D0B-7CB2-203074B7C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E7C00C4-D927-D1FF-2C78-044A9DD26F6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500</Words>
  <Application>Microsoft Office PowerPoint</Application>
  <PresentationFormat>Widescreen</PresentationFormat>
  <Paragraphs>59</Paragraphs>
  <Slides>16</Slides>
  <Notes>15</Notes>
  <HiddenSlides>3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huongtt153@outlook.com</cp:lastModifiedBy>
  <cp:revision>20</cp:revision>
  <dcterms:modified xsi:type="dcterms:W3CDTF">2024-01-04T07:13:44Z</dcterms:modified>
</cp:coreProperties>
</file>