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72" r:id="rId2"/>
  </p:sldMasterIdLst>
  <p:notesMasterIdLst>
    <p:notesMasterId r:id="rId20"/>
  </p:notesMasterIdLst>
  <p:sldIdLst>
    <p:sldId id="339" r:id="rId3"/>
    <p:sldId id="256" r:id="rId4"/>
    <p:sldId id="257" r:id="rId5"/>
    <p:sldId id="384" r:id="rId6"/>
    <p:sldId id="258" r:id="rId7"/>
    <p:sldId id="385" r:id="rId8"/>
    <p:sldId id="259" r:id="rId9"/>
    <p:sldId id="260" r:id="rId10"/>
    <p:sldId id="262" r:id="rId11"/>
    <p:sldId id="263" r:id="rId12"/>
    <p:sldId id="264" r:id="rId13"/>
    <p:sldId id="261" r:id="rId14"/>
    <p:sldId id="363" r:id="rId15"/>
    <p:sldId id="386" r:id="rId16"/>
    <p:sldId id="275" r:id="rId17"/>
    <p:sldId id="388" r:id="rId18"/>
    <p:sldId id="387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 lê" initials="ll" lastIdx="1" clrIdx="0">
    <p:extLst>
      <p:ext uri="{19B8F6BF-5375-455C-9EA6-DF929625EA0E}">
        <p15:presenceInfo xmlns:p15="http://schemas.microsoft.com/office/powerpoint/2012/main" userId="aa8bbc59fd31db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ECE5"/>
    <a:srgbClr val="6D6EAD"/>
    <a:srgbClr val="6DC04E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5051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39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7565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4814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rào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5070F-3586-49CE-9C0B-EA85EF0E4C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11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5070F-3586-49CE-9C0B-EA85EF0E4C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935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5070F-3586-49CE-9C0B-EA85EF0E4C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66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5070F-3586-49CE-9C0B-EA85EF0E4C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84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5070F-3586-49CE-9C0B-EA85EF0E4C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84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5070F-3586-49CE-9C0B-EA85EF0E4C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86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5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1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3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7.jpeg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7.wdp"/><Relationship Id="rId11" Type="http://schemas.openxmlformats.org/officeDocument/2006/relationships/image" Target="../media/image20.jpeg"/><Relationship Id="rId5" Type="http://schemas.openxmlformats.org/officeDocument/2006/relationships/image" Target="../media/image33.png"/><Relationship Id="rId10" Type="http://schemas.microsoft.com/office/2007/relationships/hdphoto" Target="../media/hdphoto19.wdp"/><Relationship Id="rId4" Type="http://schemas.openxmlformats.org/officeDocument/2006/relationships/slide" Target="slide6.xml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7.jpe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7.wdp"/><Relationship Id="rId11" Type="http://schemas.openxmlformats.org/officeDocument/2006/relationships/image" Target="../media/image20.jpeg"/><Relationship Id="rId5" Type="http://schemas.openxmlformats.org/officeDocument/2006/relationships/image" Target="../media/image33.png"/><Relationship Id="rId10" Type="http://schemas.microsoft.com/office/2007/relationships/hdphoto" Target="../media/hdphoto19.wdp"/><Relationship Id="rId4" Type="http://schemas.openxmlformats.org/officeDocument/2006/relationships/slide" Target="slide6.xml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3-tap-1/1/132/122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s://hoc10.vn/doc-sach/toan-3-tap-1/1/132/122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s://hoc10.vn/doc-sach/toan-3-tap-1/1/132/122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hyperlink" Target="https://hoc10.vn/doc-sach/toan-3-tap-1/1/132/122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3-tap-1/1/132/122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s://hoc10.vn/doc-sach/toan-3-tap-1/1/132/12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3-tap-1/1/132/122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microsoft.com/office/2007/relationships/hdphoto" Target="../media/hdphoto7.wdp"/><Relationship Id="rId26" Type="http://schemas.microsoft.com/office/2007/relationships/hdphoto" Target="../media/hdphoto10.wdp"/><Relationship Id="rId3" Type="http://schemas.microsoft.com/office/2007/relationships/hdphoto" Target="../media/hdphoto2.wdp"/><Relationship Id="rId21" Type="http://schemas.openxmlformats.org/officeDocument/2006/relationships/slide" Target="slide6.xml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5.png"/><Relationship Id="rId25" Type="http://schemas.openxmlformats.org/officeDocument/2006/relationships/image" Target="../media/image18.png"/><Relationship Id="rId2" Type="http://schemas.openxmlformats.org/officeDocument/2006/relationships/image" Target="../media/image6.jpeg"/><Relationship Id="rId16" Type="http://schemas.openxmlformats.org/officeDocument/2006/relationships/image" Target="../media/image14.png"/><Relationship Id="rId20" Type="http://schemas.microsoft.com/office/2007/relationships/hdphoto" Target="../media/hdphoto8.wdp"/><Relationship Id="rId29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11.png"/><Relationship Id="rId24" Type="http://schemas.openxmlformats.org/officeDocument/2006/relationships/slide" Target="slide5.xml"/><Relationship Id="rId5" Type="http://schemas.microsoft.com/office/2007/relationships/hdphoto" Target="../media/hdphoto3.wdp"/><Relationship Id="rId15" Type="http://schemas.microsoft.com/office/2007/relationships/hdphoto" Target="../media/hdphoto6.wdp"/><Relationship Id="rId23" Type="http://schemas.microsoft.com/office/2007/relationships/hdphoto" Target="../media/hdphoto9.wdp"/><Relationship Id="rId28" Type="http://schemas.microsoft.com/office/2007/relationships/hdphoto" Target="../media/hdphoto11.wdp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microsoft.com/office/2007/relationships/hdphoto" Target="../media/hdphoto4.wdp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slide" Target="slide6.xml"/><Relationship Id="rId3" Type="http://schemas.microsoft.com/office/2007/relationships/hdphoto" Target="../media/hdphoto2.wdp"/><Relationship Id="rId21" Type="http://schemas.microsoft.com/office/2007/relationships/hdphoto" Target="../media/hdphoto13.wdp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5" Type="http://schemas.openxmlformats.org/officeDocument/2006/relationships/image" Target="../media/image20.jpeg"/><Relationship Id="rId2" Type="http://schemas.openxmlformats.org/officeDocument/2006/relationships/image" Target="../media/image6.jpeg"/><Relationship Id="rId16" Type="http://schemas.openxmlformats.org/officeDocument/2006/relationships/image" Target="../media/image15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11.png"/><Relationship Id="rId24" Type="http://schemas.openxmlformats.org/officeDocument/2006/relationships/image" Target="../media/image26.png"/><Relationship Id="rId5" Type="http://schemas.microsoft.com/office/2007/relationships/hdphoto" Target="../media/hdphoto12.wdp"/><Relationship Id="rId15" Type="http://schemas.openxmlformats.org/officeDocument/2006/relationships/image" Target="../media/image8.png"/><Relationship Id="rId23" Type="http://schemas.microsoft.com/office/2007/relationships/hdphoto" Target="../media/hdphoto14.wdp"/><Relationship Id="rId28" Type="http://schemas.microsoft.com/office/2007/relationships/hdphoto" Target="../media/hdphoto9.wdp"/><Relationship Id="rId10" Type="http://schemas.openxmlformats.org/officeDocument/2006/relationships/image" Target="../media/image23.png"/><Relationship Id="rId19" Type="http://schemas.microsoft.com/office/2007/relationships/hdphoto" Target="../media/hdphoto8.wdp"/><Relationship Id="rId4" Type="http://schemas.openxmlformats.org/officeDocument/2006/relationships/image" Target="../media/image21.png"/><Relationship Id="rId9" Type="http://schemas.microsoft.com/office/2007/relationships/hdphoto" Target="../media/hdphoto4.wdp"/><Relationship Id="rId14" Type="http://schemas.microsoft.com/office/2007/relationships/hdphoto" Target="../media/hdphoto6.wdp"/><Relationship Id="rId22" Type="http://schemas.openxmlformats.org/officeDocument/2006/relationships/image" Target="../media/image25.png"/><Relationship Id="rId27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6.wdp"/><Relationship Id="rId18" Type="http://schemas.openxmlformats.org/officeDocument/2006/relationships/image" Target="../media/image9.png"/><Relationship Id="rId26" Type="http://schemas.microsoft.com/office/2007/relationships/hdphoto" Target="../media/hdphoto14.wdp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1.png"/><Relationship Id="rId7" Type="http://schemas.microsoft.com/office/2007/relationships/hdphoto" Target="../media/hdphoto3.wdp"/><Relationship Id="rId12" Type="http://schemas.openxmlformats.org/officeDocument/2006/relationships/image" Target="../media/image29.png"/><Relationship Id="rId17" Type="http://schemas.openxmlformats.org/officeDocument/2006/relationships/image" Target="../media/image8.png"/><Relationship Id="rId25" Type="http://schemas.openxmlformats.org/officeDocument/2006/relationships/image" Target="../media/image25.png"/><Relationship Id="rId2" Type="http://schemas.openxmlformats.org/officeDocument/2006/relationships/audio" Target="../media/media1.mp3"/><Relationship Id="rId16" Type="http://schemas.openxmlformats.org/officeDocument/2006/relationships/slide" Target="slide8.xml"/><Relationship Id="rId20" Type="http://schemas.openxmlformats.org/officeDocument/2006/relationships/slide" Target="slide7.xml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24" Type="http://schemas.openxmlformats.org/officeDocument/2006/relationships/image" Target="../media/image31.png"/><Relationship Id="rId5" Type="http://schemas.openxmlformats.org/officeDocument/2006/relationships/image" Target="../media/image27.jpeg"/><Relationship Id="rId15" Type="http://schemas.openxmlformats.org/officeDocument/2006/relationships/image" Target="../media/image30.png"/><Relationship Id="rId23" Type="http://schemas.openxmlformats.org/officeDocument/2006/relationships/slide" Target="slide9.xml"/><Relationship Id="rId28" Type="http://schemas.openxmlformats.org/officeDocument/2006/relationships/image" Target="../media/image32.png"/><Relationship Id="rId10" Type="http://schemas.openxmlformats.org/officeDocument/2006/relationships/slide" Target="slide11.xml"/><Relationship Id="rId19" Type="http://schemas.microsoft.com/office/2007/relationships/hdphoto" Target="../media/hdphoto4.wdp"/><Relationship Id="rId4" Type="http://schemas.openxmlformats.org/officeDocument/2006/relationships/notesSlide" Target="../notesSlides/notesSlide3.xml"/><Relationship Id="rId9" Type="http://schemas.microsoft.com/office/2007/relationships/hdphoto" Target="../media/hdphoto15.wdp"/><Relationship Id="rId14" Type="http://schemas.openxmlformats.org/officeDocument/2006/relationships/slide" Target="slide10.xml"/><Relationship Id="rId22" Type="http://schemas.microsoft.com/office/2007/relationships/hdphoto" Target="../media/hdphoto5.wdp"/><Relationship Id="rId27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7.jpeg"/><Relationship Id="rId7" Type="http://schemas.openxmlformats.org/officeDocument/2006/relationships/image" Target="../media/image34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7.wdp"/><Relationship Id="rId11" Type="http://schemas.microsoft.com/office/2007/relationships/hdphoto" Target="../media/hdphoto19.wdp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slide" Target="slide6.xml"/><Relationship Id="rId9" Type="http://schemas.openxmlformats.org/officeDocument/2006/relationships/image" Target="../media/image3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7.jpeg"/><Relationship Id="rId7" Type="http://schemas.openxmlformats.org/officeDocument/2006/relationships/image" Target="../media/image34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7.wdp"/><Relationship Id="rId11" Type="http://schemas.microsoft.com/office/2007/relationships/hdphoto" Target="../media/hdphoto19.wdp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slide" Target="slide6.xml"/><Relationship Id="rId9" Type="http://schemas.openxmlformats.org/officeDocument/2006/relationships/image" Target="../media/image34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7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7.wdp"/><Relationship Id="rId11" Type="http://schemas.openxmlformats.org/officeDocument/2006/relationships/image" Target="../media/image20.jpeg"/><Relationship Id="rId5" Type="http://schemas.openxmlformats.org/officeDocument/2006/relationships/image" Target="../media/image33.png"/><Relationship Id="rId10" Type="http://schemas.microsoft.com/office/2007/relationships/hdphoto" Target="../media/hdphoto19.wdp"/><Relationship Id="rId4" Type="http://schemas.openxmlformats.org/officeDocument/2006/relationships/slide" Target="slide6.xml"/><Relationship Id="rId9" Type="http://schemas.openxmlformats.org/officeDocument/2006/relationships/image" Target="../media/image3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" y="22532"/>
            <a:ext cx="12111888" cy="68129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396" y="1288354"/>
            <a:ext cx="8151210" cy="45363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8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8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3414" y="3933681"/>
            <a:ext cx="8505176" cy="280788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9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13" y="833818"/>
            <a:ext cx="1300004" cy="13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696885" y="4892575"/>
            <a:ext cx="4628354" cy="1014946"/>
          </a:xfrm>
          <a:prstGeom prst="rect">
            <a:avLst/>
          </a:prstGeom>
          <a:noFill/>
        </p:spPr>
        <p:txBody>
          <a:bodyPr wrap="none" lIns="90727" tIns="45365" rIns="90727" bIns="45365">
            <a:spAutoFit/>
          </a:bodyPr>
          <a:lstStyle/>
          <a:p>
            <a:pPr algn="ctr">
              <a:defRPr/>
            </a:pPr>
            <a:r>
              <a:rPr lang="en-US" sz="60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TOÁN</a:t>
            </a:r>
            <a:endParaRPr lang="vi-VN" sz="60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Dan cho chay tron\PoolnoFog.jpg">
            <a:extLst>
              <a:ext uri="{FF2B5EF4-FFF2-40B4-BE49-F238E27FC236}">
                <a16:creationId xmlns:a16="http://schemas.microsoft.com/office/drawing/2014/main" id="{86EB643A-76C7-EF9E-38A6-C0EFC8E24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63972381-C03A-CB6B-4148-DD2C4936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ình ảnh có liên quan">
            <a:extLst>
              <a:ext uri="{FF2B5EF4-FFF2-40B4-BE49-F238E27FC236}">
                <a16:creationId xmlns:a16="http://schemas.microsoft.com/office/drawing/2014/main" id="{3B99CC7D-94DB-B1D5-F11C-74AB2A494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24" y="369084"/>
            <a:ext cx="7322985" cy="387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có liên quan">
            <a:extLst>
              <a:ext uri="{FF2B5EF4-FFF2-40B4-BE49-F238E27FC236}">
                <a16:creationId xmlns:a16="http://schemas.microsoft.com/office/drawing/2014/main" id="{AF785ACC-E6EA-6BDA-B6A8-E328FE4D4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23" y="4459283"/>
            <a:ext cx="4376584" cy="231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7CBF98-4D72-A94A-99F2-FE0CC9B9CC2D}"/>
              </a:ext>
            </a:extLst>
          </p:cNvPr>
          <p:cNvSpPr txBox="1"/>
          <p:nvPr/>
        </p:nvSpPr>
        <p:spPr>
          <a:xfrm>
            <a:off x="4317515" y="4812837"/>
            <a:ext cx="325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Tx/>
            </a:pPr>
            <a:r>
              <a:rPr lang="en-US" sz="96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0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9E4F9CB6-33AC-D60E-2683-0407E23F65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-1041"/>
            <a:ext cx="797560" cy="890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075D03-182D-2007-FC2F-85503ACB23B6}"/>
                  </a:ext>
                </a:extLst>
              </p:cNvPr>
              <p:cNvSpPr txBox="1"/>
              <p:nvPr/>
            </p:nvSpPr>
            <p:spPr>
              <a:xfrm>
                <a:off x="2332423" y="1566435"/>
                <a:ext cx="70999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Tx/>
                </a:pPr>
                <a:r>
                  <a:rPr lang="en-US" sz="72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0 </a:t>
                </a:r>
                <a14:m>
                  <m:oMath xmlns:m="http://schemas.openxmlformats.org/officeDocument/2006/math">
                    <m:r>
                      <a:rPr lang="en-US" sz="72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:</m:t>
                    </m:r>
                  </m:oMath>
                </a14:m>
                <a:r>
                  <a:rPr lang="en-US" sz="72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28</a:t>
                </a:r>
                <a:r>
                  <a:rPr lang="en-US" sz="7200" kern="1200" dirty="0">
                    <a:solidFill>
                      <a:prstClr val="white"/>
                    </a:solidFill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lang="en-US" sz="72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lang="en-US" sz="72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lang="en-US" sz="72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075D03-182D-2007-FC2F-85503ACB2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423" y="1566435"/>
                <a:ext cx="7099963" cy="1200329"/>
              </a:xfrm>
              <a:prstGeom prst="rect">
                <a:avLst/>
              </a:prstGeom>
              <a:blipFill>
                <a:blip r:embed="rId12"/>
                <a:stretch>
                  <a:fillRect t="-23350" b="-37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92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Dan cho chay tron\PoolnoFog.jpg">
            <a:extLst>
              <a:ext uri="{FF2B5EF4-FFF2-40B4-BE49-F238E27FC236}">
                <a16:creationId xmlns:a16="http://schemas.microsoft.com/office/drawing/2014/main" id="{2702E112-61D7-8C78-077C-B119D9DE5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EC6DFD57-F2FB-2E10-5154-6F4CE9D6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ình ảnh có liên quan">
            <a:extLst>
              <a:ext uri="{FF2B5EF4-FFF2-40B4-BE49-F238E27FC236}">
                <a16:creationId xmlns:a16="http://schemas.microsoft.com/office/drawing/2014/main" id="{4761A82D-7057-389D-4616-B4431E3AE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24" y="369084"/>
            <a:ext cx="7322985" cy="387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ình ảnh có liên quan">
            <a:extLst>
              <a:ext uri="{FF2B5EF4-FFF2-40B4-BE49-F238E27FC236}">
                <a16:creationId xmlns:a16="http://schemas.microsoft.com/office/drawing/2014/main" id="{C20A5708-015D-1D69-1FC8-20CA60319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23" y="4459283"/>
            <a:ext cx="4376584" cy="231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CC060D-FD09-8CE6-A20C-4DBA5A1B44CC}"/>
              </a:ext>
            </a:extLst>
          </p:cNvPr>
          <p:cNvSpPr txBox="1"/>
          <p:nvPr/>
        </p:nvSpPr>
        <p:spPr>
          <a:xfrm>
            <a:off x="4317515" y="4812837"/>
            <a:ext cx="325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Tx/>
            </a:pPr>
            <a:r>
              <a:rPr lang="en-US" sz="96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C573AED-D3C4-52CB-2606-8A570F40DD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-1041"/>
            <a:ext cx="797560" cy="890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C8DF76-7AD6-769E-14BE-1B4F440469A4}"/>
                  </a:ext>
                </a:extLst>
              </p:cNvPr>
              <p:cNvSpPr txBox="1"/>
              <p:nvPr/>
            </p:nvSpPr>
            <p:spPr>
              <a:xfrm>
                <a:off x="2332423" y="1566435"/>
                <a:ext cx="70999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Tx/>
                </a:pPr>
                <a:r>
                  <a:rPr lang="en-US" sz="7200" kern="120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72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</m:oMath>
                </a14:m>
                <a:r>
                  <a:rPr lang="en-US" sz="72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1</a:t>
                </a:r>
                <a:r>
                  <a:rPr lang="en-US" sz="7200" kern="1200" dirty="0">
                    <a:solidFill>
                      <a:prstClr val="white"/>
                    </a:solidFill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</m:oMath>
                </a14:m>
                <a:r>
                  <a:rPr lang="en-US" sz="72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72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lang="en-US" sz="72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C8DF76-7AD6-769E-14BE-1B4F44046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423" y="1566435"/>
                <a:ext cx="7099963" cy="1200329"/>
              </a:xfrm>
              <a:prstGeom prst="rect">
                <a:avLst/>
              </a:prstGeom>
              <a:blipFill>
                <a:blip r:embed="rId12"/>
                <a:stretch>
                  <a:fillRect t="-23350" b="-37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1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73BC19-5B51-5DD1-1BEF-1B6E471F7B9E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F89B986D-EC00-5F98-96CF-4A32FC131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8B12AE-52FD-2F9F-03F9-99C231442543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572905" y="1006713"/>
            <a:ext cx="103933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6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Tìm và đọc tên hình tam giác, hình tứ giác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7CC3C-7054-E340-4CF0-3F9D523801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607" b="24366"/>
          <a:stretch/>
        </p:blipFill>
        <p:spPr>
          <a:xfrm>
            <a:off x="1212421" y="1614310"/>
            <a:ext cx="9406674" cy="24835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7014C7-C0E5-2DFB-AA6D-C0C974DA61F2}"/>
              </a:ext>
            </a:extLst>
          </p:cNvPr>
          <p:cNvSpPr/>
          <p:nvPr/>
        </p:nvSpPr>
        <p:spPr>
          <a:xfrm>
            <a:off x="4257116" y="4592943"/>
            <a:ext cx="1838884" cy="9223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UTM Avo" panose="020406030505060202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tứ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giác</a:t>
            </a:r>
            <a:r>
              <a:rPr lang="en-US" sz="2200" dirty="0">
                <a:latin typeface="UTM Avo" panose="02040603050506020204" pitchFamily="18" charset="0"/>
              </a:rPr>
              <a:t> MNKL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56B19F-F227-15F4-7729-6A0F2541B3C3}"/>
              </a:ext>
            </a:extLst>
          </p:cNvPr>
          <p:cNvSpPr/>
          <p:nvPr/>
        </p:nvSpPr>
        <p:spPr>
          <a:xfrm>
            <a:off x="8667614" y="4592943"/>
            <a:ext cx="1838884" cy="9223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UTM Avo" panose="02040603050506020204" pitchFamily="18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</a:rPr>
              <a:t> tam </a:t>
            </a:r>
            <a:r>
              <a:rPr lang="en-US" sz="2200" dirty="0" err="1">
                <a:latin typeface="UTM Avo" panose="02040603050506020204" pitchFamily="18" charset="0"/>
              </a:rPr>
              <a:t>giác</a:t>
            </a:r>
            <a:r>
              <a:rPr lang="en-US" sz="2200" dirty="0">
                <a:latin typeface="UTM Avo" panose="02040603050506020204" pitchFamily="18" charset="0"/>
              </a:rPr>
              <a:t> AKD</a:t>
            </a:r>
          </a:p>
        </p:txBody>
      </p:sp>
      <p:sp>
        <p:nvSpPr>
          <p:cNvPr id="10" name="Down Arrow 5">
            <a:extLst>
              <a:ext uri="{FF2B5EF4-FFF2-40B4-BE49-F238E27FC236}">
                <a16:creationId xmlns:a16="http://schemas.microsoft.com/office/drawing/2014/main" id="{5E933580-AE56-623E-0AA0-C2B148225306}"/>
              </a:ext>
            </a:extLst>
          </p:cNvPr>
          <p:cNvSpPr/>
          <p:nvPr/>
        </p:nvSpPr>
        <p:spPr>
          <a:xfrm>
            <a:off x="5018003" y="4097867"/>
            <a:ext cx="278295" cy="357809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262">
            <a:extLst>
              <a:ext uri="{FF2B5EF4-FFF2-40B4-BE49-F238E27FC236}">
                <a16:creationId xmlns:a16="http://schemas.microsoft.com/office/drawing/2014/main" id="{00F7AE23-7B86-1298-9BA1-A679B69FF78A}"/>
              </a:ext>
            </a:extLst>
          </p:cNvPr>
          <p:cNvSpPr/>
          <p:nvPr/>
        </p:nvSpPr>
        <p:spPr>
          <a:xfrm>
            <a:off x="9447909" y="4097867"/>
            <a:ext cx="278295" cy="357809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5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5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E1C61-F57F-E289-7B88-AE25ABD36E6D}"/>
              </a:ext>
            </a:extLst>
          </p:cNvPr>
          <p:cNvSpPr/>
          <p:nvPr/>
        </p:nvSpPr>
        <p:spPr>
          <a:xfrm>
            <a:off x="1572905" y="1006713"/>
            <a:ext cx="103933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6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Tìm và đọc tên hình tam giác, hình tứ giác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7CC3C-7054-E340-4CF0-3F9D523801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607" b="24366"/>
          <a:stretch/>
        </p:blipFill>
        <p:spPr>
          <a:xfrm>
            <a:off x="1212421" y="1614310"/>
            <a:ext cx="9406674" cy="24835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ED5F58-2491-E862-140A-789FF48644D1}"/>
              </a:ext>
            </a:extLst>
          </p:cNvPr>
          <p:cNvSpPr/>
          <p:nvPr/>
        </p:nvSpPr>
        <p:spPr>
          <a:xfrm>
            <a:off x="2883596" y="4548737"/>
            <a:ext cx="4699295" cy="10192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Hình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tứ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giác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MNKL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có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hai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góc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vuông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tại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đỉnh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M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và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lang="en-US" sz="2200" dirty="0" err="1">
                <a:solidFill>
                  <a:srgbClr val="F2F2F2"/>
                </a:solidFill>
                <a:latin typeface="UTM Avo" panose="02040603050506020204" pitchFamily="18" charset="0"/>
              </a:rPr>
              <a:t>đỉnh</a:t>
            </a:r>
            <a:r>
              <a:rPr lang="en-US" sz="2200" dirty="0">
                <a:solidFill>
                  <a:srgbClr val="F2F2F2"/>
                </a:solidFill>
                <a:latin typeface="UTM Avo" panose="020406030505060202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N.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7" name="Down Arrow 5">
            <a:extLst>
              <a:ext uri="{FF2B5EF4-FFF2-40B4-BE49-F238E27FC236}">
                <a16:creationId xmlns:a16="http://schemas.microsoft.com/office/drawing/2014/main" id="{9E536DB6-EAC8-C495-F3A3-99D50ACB533C}"/>
              </a:ext>
            </a:extLst>
          </p:cNvPr>
          <p:cNvSpPr/>
          <p:nvPr/>
        </p:nvSpPr>
        <p:spPr>
          <a:xfrm>
            <a:off x="4954949" y="4010955"/>
            <a:ext cx="278295" cy="357809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18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FD095F-FF4D-67AD-8AED-541F6FF530EA}"/>
              </a:ext>
            </a:extLst>
          </p:cNvPr>
          <p:cNvSpPr/>
          <p:nvPr/>
        </p:nvSpPr>
        <p:spPr>
          <a:xfrm>
            <a:off x="1674505" y="837436"/>
            <a:ext cx="9090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tấm thảm trải có kích thước như hình vẽ dưới đây. Tính chu vi tấm thảm.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6165EE-9A72-1AC6-8F6C-869774259DAD}"/>
              </a:ext>
            </a:extLst>
          </p:cNvPr>
          <p:cNvGrpSpPr/>
          <p:nvPr/>
        </p:nvGrpSpPr>
        <p:grpSpPr>
          <a:xfrm>
            <a:off x="1060069" y="1663219"/>
            <a:ext cx="5763280" cy="3013556"/>
            <a:chOff x="456433" y="1663219"/>
            <a:chExt cx="5763280" cy="30135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5820015-1F80-39FE-1CB1-6D1F941C1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1235" b="36383"/>
            <a:stretch/>
          </p:blipFill>
          <p:spPr>
            <a:xfrm>
              <a:off x="456433" y="2181225"/>
              <a:ext cx="4764034" cy="24955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0B89CE-497A-6BC2-F5F4-619C66890097}"/>
                </a:ext>
              </a:extLst>
            </p:cNvPr>
            <p:cNvSpPr/>
            <p:nvPr/>
          </p:nvSpPr>
          <p:spPr>
            <a:xfrm>
              <a:off x="2237427" y="1663219"/>
              <a:ext cx="12020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 m</a:t>
              </a:r>
              <a:endParaRPr lang="vi-VN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3D4B74-62AE-6409-D8E4-995A806FC6EC}"/>
                </a:ext>
              </a:extLst>
            </p:cNvPr>
            <p:cNvSpPr/>
            <p:nvPr/>
          </p:nvSpPr>
          <p:spPr>
            <a:xfrm>
              <a:off x="5017668" y="3167390"/>
              <a:ext cx="12020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 m</a:t>
              </a:r>
              <a:endParaRPr lang="vi-VN" sz="28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D569C2E-28EB-A4E0-7CA3-AAFF475ADBB1}"/>
              </a:ext>
            </a:extLst>
          </p:cNvPr>
          <p:cNvSpPr/>
          <p:nvPr/>
        </p:nvSpPr>
        <p:spPr>
          <a:xfrm>
            <a:off x="6462889" y="1663219"/>
            <a:ext cx="4550236" cy="2586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giải</a:t>
            </a:r>
            <a:endParaRPr lang="en-US" sz="2800" b="1" u="sng" dirty="0"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Chu vi </a:t>
            </a:r>
            <a:r>
              <a:rPr lang="en-US" sz="28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thảm</a:t>
            </a:r>
            <a:r>
              <a:rPr lang="en-US" sz="28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(4 + 8) x 2 = 24 (m)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rPr>
              <a:t>: 24 m.</a:t>
            </a:r>
            <a:endParaRPr lang="en-US" sz="2800" dirty="0">
              <a:effectLst/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8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C2C7BC-78F4-1BDA-DBC1-9AB6654E9565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BFFC3200-F3C7-BA00-84A0-74B0A1B8B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8BDD4F5-6EB5-D977-AD18-A109AF24CF94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A991324-B107-92B1-B257-3E025CE375D9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FD095F-FF4D-67AD-8AED-541F6FF530EA}"/>
              </a:ext>
            </a:extLst>
          </p:cNvPr>
          <p:cNvSpPr/>
          <p:nvPr/>
        </p:nvSpPr>
        <p:spPr>
          <a:xfrm>
            <a:off x="1618059" y="983685"/>
            <a:ext cx="97837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6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hình vẽ, chọn chữ cái đặt trước đáp án đúng: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C5114-8CF4-D288-9B64-459C94589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310" y="1694260"/>
            <a:ext cx="7665157" cy="405851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092908E-AB9E-22A2-83B0-5237FEB974E2}"/>
              </a:ext>
            </a:extLst>
          </p:cNvPr>
          <p:cNvSpPr/>
          <p:nvPr/>
        </p:nvSpPr>
        <p:spPr>
          <a:xfrm>
            <a:off x="2422821" y="4663391"/>
            <a:ext cx="397582" cy="387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1732230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58: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3D788B-D717-4F20-6394-A7233C4999F1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40BA1E36-8ED5-143E-E086-42CE506517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E7CCEF-1393-0968-D2CD-7ECECD99FB05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choi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62" y="5867400"/>
            <a:ext cx="23306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Huong dan 3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5867400"/>
            <a:ext cx="2189279" cy="93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519573"/>
            <a:ext cx="1783097" cy="16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4872" y="922101"/>
            <a:ext cx="1662635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Tx/>
            </a:pPr>
            <a:r>
              <a:rPr lang="en-US" sz="2133" b="1" kern="1200" dirty="0">
                <a:solidFill>
                  <a:srgbClr val="99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algn="ctr" defTabSz="1219170">
              <a:buClrTx/>
            </a:pPr>
            <a:r>
              <a:rPr lang="en-US" sz="2133" b="1" kern="1200" dirty="0">
                <a:solidFill>
                  <a:srgbClr val="99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THÚ CƯNG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818A6D7-BF9D-2391-5BF5-AF8E44C73F6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-1041"/>
            <a:ext cx="797560" cy="8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40000" y="-2565400"/>
            <a:ext cx="8675733" cy="5237564"/>
            <a:chOff x="1905000" y="-1924050"/>
            <a:chExt cx="6506800" cy="3928173"/>
          </a:xfrm>
        </p:grpSpPr>
        <p:pic>
          <p:nvPicPr>
            <p:cNvPr id="3074" name="Picture 2" descr="C:\Users\ADMIN\Desktop\Tai nguyen thiet ke tro choi\Bảng gỗ\wooden-blank-sign-clipart-1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25000"/>
                      </a14:imgEffect>
                      <a14:imgEffect>
                        <a14:colorTemperature colorTemp="53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-1924050"/>
              <a:ext cx="6506800" cy="3928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351047" y="504678"/>
              <a:ext cx="5553213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Tx/>
              </a:pP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chú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cún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đã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bị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bắt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cóc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và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bị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nhốt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</a:p>
            <a:p>
              <a:pPr algn="ctr" defTabSz="1219170">
                <a:buClrTx/>
              </a:pP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trong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những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chiếc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chuồng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.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Trong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lúc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kẻ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xấu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đang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say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ngủ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hãy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cố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gắng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trả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lời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đúng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</a:p>
            <a:p>
              <a:pPr algn="ctr" defTabSz="1219170">
                <a:buClrTx/>
              </a:pP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hỏi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và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giúp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chú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cún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trốn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thoát</a:t>
              </a:r>
              <a:r>
                <a:rPr lang="en-US" sz="2400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C698662-7398-768D-5609-6B47FE995BC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-1041"/>
            <a:ext cx="797560" cy="890041"/>
          </a:xfrm>
          <a:prstGeom prst="rect">
            <a:avLst/>
          </a:prstGeom>
        </p:spPr>
      </p:pic>
      <p:pic>
        <p:nvPicPr>
          <p:cNvPr id="19" name="Picture 5" descr="C:\Users\ADMIN\Desktop\Tai nguyen thiet ke tro choi\Bảng gỗ\choi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62" y="5867400"/>
            <a:ext cx="23306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362" y1="7489" x2="28936" y2="61674"/>
                        <a14:foregroundMark x1="24255" y1="5286" x2="25106" y2="19824"/>
                        <a14:foregroundMark x1="11489" y1="27753" x2="8085" y2="33921"/>
                        <a14:foregroundMark x1="32340" y1="55947" x2="29362" y2="87225"/>
                        <a14:foregroundMark x1="68085" y1="55507" x2="83404" y2="85463"/>
                        <a14:foregroundMark x1="95745" y1="63877" x2="83404" y2="70925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4343401"/>
            <a:ext cx="1524000" cy="16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DMIN\Desktop\Picture1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13" y="414020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7693" y="5338877"/>
            <a:ext cx="2116308" cy="1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7" y="4953000"/>
            <a:ext cx="2120253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6375" y="1869982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95" y="163752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400" b="1" kern="1200">
                <a:solidFill>
                  <a:prstClr val="black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7112000" y="16794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2844800" y="49306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29" name="Oval 28"/>
          <p:cNvSpPr/>
          <p:nvPr/>
        </p:nvSpPr>
        <p:spPr>
          <a:xfrm>
            <a:off x="7112000" y="41178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5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E6B3E594-334C-F99B-5A27-5CD8241388D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-1041"/>
            <a:ext cx="797560" cy="890041"/>
          </a:xfrm>
          <a:prstGeom prst="rect">
            <a:avLst/>
          </a:prstGeom>
        </p:spPr>
      </p:pic>
      <p:pic>
        <p:nvPicPr>
          <p:cNvPr id="8" name="Tieng-yeah-tre-con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7987" y="7593541"/>
            <a:ext cx="541867" cy="541867"/>
          </a:xfrm>
          <a:prstGeom prst="rect">
            <a:avLst/>
          </a:prstGeom>
        </p:spPr>
      </p:pic>
      <p:pic>
        <p:nvPicPr>
          <p:cNvPr id="30" name="Tieng-yeah-tre-con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21187" y="7796741"/>
            <a:ext cx="541867" cy="541867"/>
          </a:xfrm>
          <a:prstGeom prst="rect">
            <a:avLst/>
          </a:prstGeom>
        </p:spPr>
      </p:pic>
      <p:pic>
        <p:nvPicPr>
          <p:cNvPr id="31" name="Tieng-yeah-tre-con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24387" y="7999941"/>
            <a:ext cx="541867" cy="541867"/>
          </a:xfrm>
          <a:prstGeom prst="rect">
            <a:avLst/>
          </a:prstGeom>
        </p:spPr>
      </p:pic>
      <p:pic>
        <p:nvPicPr>
          <p:cNvPr id="32" name="Tieng-yeah-tre-con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27587" y="8203141"/>
            <a:ext cx="541867" cy="541867"/>
          </a:xfrm>
          <a:prstGeom prst="rect">
            <a:avLst/>
          </a:prstGeom>
        </p:spPr>
      </p:pic>
      <p:pic>
        <p:nvPicPr>
          <p:cNvPr id="33" name="Tieng-yeah-tre-con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30787" y="8406341"/>
            <a:ext cx="541867" cy="541867"/>
          </a:xfrm>
          <a:prstGeom prst="rect">
            <a:avLst/>
          </a:prstGeom>
        </p:spPr>
      </p:pic>
      <p:pic>
        <p:nvPicPr>
          <p:cNvPr id="34" name="Tieng-yeah-tre-con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33987" y="8609541"/>
            <a:ext cx="54186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482 L 0.0809 -0.1395 C 0.09601 -0.17376 0.11892 -0.19259 0.14253 -0.19259 C 0.16962 -0.19259 0.19132 -0.17376 0.20642 -0.1395 L 0.27917 0.01482 " pathEditMode="relative" rAng="0" ptsTypes="FffFF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14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-1.85185E-6 L 0.52083 -1.8518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1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14"/>
                            </p:stCondLst>
                            <p:childTnLst>
                              <p:par>
                                <p:cTn id="3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14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41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5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14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41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14"/>
                            </p:stCondLst>
                            <p:childTnLst>
                              <p:par>
                                <p:cTn id="7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914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441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414"/>
                            </p:stCondLst>
                            <p:childTnLst>
                              <p:par>
                                <p:cTn id="9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ình ảnh có liên quan">
            <a:extLst>
              <a:ext uri="{FF2B5EF4-FFF2-40B4-BE49-F238E27FC236}">
                <a16:creationId xmlns:a16="http://schemas.microsoft.com/office/drawing/2014/main" id="{2CAEFF88-AC25-AE90-A73F-41BDD999A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24" y="369084"/>
            <a:ext cx="7322985" cy="387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2BEBF7-3C04-3EC3-0B74-26CC9B5CAF84}"/>
                  </a:ext>
                </a:extLst>
              </p:cNvPr>
              <p:cNvSpPr txBox="1"/>
              <p:nvPr/>
            </p:nvSpPr>
            <p:spPr>
              <a:xfrm>
                <a:off x="2332423" y="1566435"/>
                <a:ext cx="709996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Tx/>
                </a:pPr>
                <a:r>
                  <a:rPr lang="en-US" sz="88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35 </a:t>
                </a:r>
                <a14:m>
                  <m:oMath xmlns:m="http://schemas.openxmlformats.org/officeDocument/2006/math">
                    <m:r>
                      <a:rPr lang="en-US" sz="88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lang="en-US" sz="88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88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lang="en-US" sz="88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2BEBF7-3C04-3EC3-0B74-26CC9B5CA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423" y="1566435"/>
                <a:ext cx="7099963" cy="1446550"/>
              </a:xfrm>
              <a:prstGeom prst="rect">
                <a:avLst/>
              </a:prstGeom>
              <a:blipFill>
                <a:blip r:embed="rId9"/>
                <a:stretch>
                  <a:fillRect t="-21941" b="-4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Hình ảnh có liên quan">
            <a:extLst>
              <a:ext uri="{FF2B5EF4-FFF2-40B4-BE49-F238E27FC236}">
                <a16:creationId xmlns:a16="http://schemas.microsoft.com/office/drawing/2014/main" id="{AF637DE7-7D2E-77E2-7C1A-D0D398A2B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23" y="4459283"/>
            <a:ext cx="4376584" cy="231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C0B636-ED6A-04F9-20F2-BD9A52ACAC0F}"/>
              </a:ext>
            </a:extLst>
          </p:cNvPr>
          <p:cNvSpPr txBox="1"/>
          <p:nvPr/>
        </p:nvSpPr>
        <p:spPr>
          <a:xfrm>
            <a:off x="4317515" y="4812837"/>
            <a:ext cx="325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Tx/>
            </a:pPr>
            <a:r>
              <a:rPr lang="en-US" sz="96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36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FE0FF24-9C42-53D0-64A6-AB75590E77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-1041"/>
            <a:ext cx="797560" cy="8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Dan cho chay tron\PoolnoFog.jpg">
            <a:extLst>
              <a:ext uri="{FF2B5EF4-FFF2-40B4-BE49-F238E27FC236}">
                <a16:creationId xmlns:a16="http://schemas.microsoft.com/office/drawing/2014/main" id="{9A671E0C-7C98-2452-353E-4C0CD006B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4DEBFD74-B6B2-449C-81A0-01BA1360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ình ảnh có liên quan">
            <a:extLst>
              <a:ext uri="{FF2B5EF4-FFF2-40B4-BE49-F238E27FC236}">
                <a16:creationId xmlns:a16="http://schemas.microsoft.com/office/drawing/2014/main" id="{B6409C92-FACD-4947-E6A9-AEB467451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24" y="369084"/>
            <a:ext cx="7322985" cy="387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1A783B-BC30-7390-EE8F-5D3D7CEFB20D}"/>
                  </a:ext>
                </a:extLst>
              </p:cNvPr>
              <p:cNvSpPr txBox="1"/>
              <p:nvPr/>
            </p:nvSpPr>
            <p:spPr>
              <a:xfrm>
                <a:off x="2332423" y="1566435"/>
                <a:ext cx="709996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Tx/>
                </a:pPr>
                <a:r>
                  <a:rPr lang="en-US" sz="88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29 </a:t>
                </a:r>
                <a14:m>
                  <m:oMath xmlns:m="http://schemas.openxmlformats.org/officeDocument/2006/math">
                    <m:r>
                      <a:rPr lang="en-US" sz="88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lang="en-US" sz="88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29 </a:t>
                </a:r>
                <a14:m>
                  <m:oMath xmlns:m="http://schemas.openxmlformats.org/officeDocument/2006/math">
                    <m:r>
                      <a:rPr lang="en-US" sz="88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lang="en-US" sz="88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1A783B-BC30-7390-EE8F-5D3D7CEFB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423" y="1566435"/>
                <a:ext cx="7099963" cy="1446550"/>
              </a:xfrm>
              <a:prstGeom prst="rect">
                <a:avLst/>
              </a:prstGeom>
              <a:blipFill>
                <a:blip r:embed="rId9"/>
                <a:stretch>
                  <a:fillRect t="-21941" r="-4210" b="-4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Hình ảnh có liên quan">
            <a:extLst>
              <a:ext uri="{FF2B5EF4-FFF2-40B4-BE49-F238E27FC236}">
                <a16:creationId xmlns:a16="http://schemas.microsoft.com/office/drawing/2014/main" id="{07BFE234-E22A-4865-8C27-1E2D738DA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23" y="4459283"/>
            <a:ext cx="4376584" cy="231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F52F4D-65DB-2310-EC6F-3E8C3585F081}"/>
              </a:ext>
            </a:extLst>
          </p:cNvPr>
          <p:cNvSpPr txBox="1"/>
          <p:nvPr/>
        </p:nvSpPr>
        <p:spPr>
          <a:xfrm>
            <a:off x="4317515" y="4812837"/>
            <a:ext cx="325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Tx/>
            </a:pPr>
            <a:r>
              <a:rPr lang="en-US" sz="96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0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910173D-BCC3-92CC-2D12-F75536DBE53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-1041"/>
            <a:ext cx="797560" cy="8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Dan cho chay tron\PoolnoFog.jpg">
            <a:extLst>
              <a:ext uri="{FF2B5EF4-FFF2-40B4-BE49-F238E27FC236}">
                <a16:creationId xmlns:a16="http://schemas.microsoft.com/office/drawing/2014/main" id="{48AC51CF-FD8F-D7D6-698A-BE7A04503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2E6D9CBF-8188-07D5-5A2E-BCDC7222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ình ảnh có liên quan">
            <a:extLst>
              <a:ext uri="{FF2B5EF4-FFF2-40B4-BE49-F238E27FC236}">
                <a16:creationId xmlns:a16="http://schemas.microsoft.com/office/drawing/2014/main" id="{5270DCB2-C656-E8F9-89B4-49FC2701F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24" y="369084"/>
            <a:ext cx="7322985" cy="387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119B26-A428-DF8C-7B40-A1556049C58B}"/>
                  </a:ext>
                </a:extLst>
              </p:cNvPr>
              <p:cNvSpPr txBox="1"/>
              <p:nvPr/>
            </p:nvSpPr>
            <p:spPr>
              <a:xfrm>
                <a:off x="2332423" y="1566435"/>
                <a:ext cx="70999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Tx/>
                </a:pPr>
                <a:r>
                  <a:rPr lang="en-US" sz="72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0 </a:t>
                </a:r>
                <a14:m>
                  <m:oMath xmlns:m="http://schemas.openxmlformats.org/officeDocument/2006/math">
                    <m:r>
                      <a:rPr lang="en-US" sz="72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lang="en-US" sz="72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3</a:t>
                </a:r>
                <a:r>
                  <a:rPr lang="en-US" sz="7200" kern="1200" dirty="0">
                    <a:solidFill>
                      <a:prstClr val="white"/>
                    </a:solidFill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lang="en-US" sz="72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12 </a:t>
                </a:r>
                <a14:m>
                  <m:oMath xmlns:m="http://schemas.openxmlformats.org/officeDocument/2006/math">
                    <m:r>
                      <a:rPr lang="en-US" sz="7200" i="1" kern="1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lang="en-US" sz="72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119B26-A428-DF8C-7B40-A1556049C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423" y="1566435"/>
                <a:ext cx="7099963" cy="1200329"/>
              </a:xfrm>
              <a:prstGeom prst="rect">
                <a:avLst/>
              </a:prstGeom>
              <a:blipFill>
                <a:blip r:embed="rId9"/>
                <a:stretch>
                  <a:fillRect t="-23350" r="-1976" b="-37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Hình ảnh có liên quan">
            <a:extLst>
              <a:ext uri="{FF2B5EF4-FFF2-40B4-BE49-F238E27FC236}">
                <a16:creationId xmlns:a16="http://schemas.microsoft.com/office/drawing/2014/main" id="{B1940355-B110-3EB2-471C-C40B595B2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08" y="4183265"/>
            <a:ext cx="4376584" cy="231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D64761-9D32-108D-C3C4-0478421107CB}"/>
              </a:ext>
            </a:extLst>
          </p:cNvPr>
          <p:cNvSpPr txBox="1"/>
          <p:nvPr/>
        </p:nvSpPr>
        <p:spPr>
          <a:xfrm>
            <a:off x="4267200" y="4536819"/>
            <a:ext cx="325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Tx/>
            </a:pPr>
            <a:r>
              <a:rPr lang="en-US" sz="96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0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A1BDF8C3-A651-3CB6-361A-84804279EF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-1041"/>
            <a:ext cx="797560" cy="8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1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394</Words>
  <Application>Microsoft Office PowerPoint</Application>
  <PresentationFormat>Widescreen</PresentationFormat>
  <Paragraphs>61</Paragraphs>
  <Slides>17</Slides>
  <Notes>14</Notes>
  <HiddenSlides>5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UTM Avo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huongtt153@outlook.com</cp:lastModifiedBy>
  <cp:revision>20</cp:revision>
  <dcterms:modified xsi:type="dcterms:W3CDTF">2024-01-04T07:13:26Z</dcterms:modified>
</cp:coreProperties>
</file>