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theme/themeOverride11.xml" ContentType="application/vnd.openxmlformats-officedocument.themeOverride+xml"/>
  <Override PartName="/ppt/notesSlides/notesSlide16.xml" ContentType="application/vnd.openxmlformats-officedocument.presentationml.notesSl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5.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5"/>
  </p:notesMasterIdLst>
  <p:sldIdLst>
    <p:sldId id="314" r:id="rId3"/>
    <p:sldId id="257" r:id="rId4"/>
    <p:sldId id="258" r:id="rId5"/>
    <p:sldId id="259" r:id="rId6"/>
    <p:sldId id="277" r:id="rId7"/>
    <p:sldId id="11624" r:id="rId8"/>
    <p:sldId id="11697" r:id="rId9"/>
    <p:sldId id="366" r:id="rId10"/>
    <p:sldId id="11658" r:id="rId11"/>
    <p:sldId id="11688" r:id="rId12"/>
    <p:sldId id="11698" r:id="rId13"/>
    <p:sldId id="11699" r:id="rId14"/>
    <p:sldId id="732" r:id="rId15"/>
    <p:sldId id="318" r:id="rId16"/>
    <p:sldId id="286" r:id="rId17"/>
    <p:sldId id="11700" r:id="rId18"/>
    <p:sldId id="11701" r:id="rId19"/>
    <p:sldId id="11702" r:id="rId20"/>
    <p:sldId id="11703" r:id="rId21"/>
    <p:sldId id="11704" r:id="rId22"/>
    <p:sldId id="281"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22-Dec-23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95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9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973A0-69F4-404C-83AF-F6161DA109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00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11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76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07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57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599383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820583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63613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81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2408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50678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5317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939994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09130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69041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0942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19394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217834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54039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5.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9.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5.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032081-EA76-4290-841F-72E5BA9AC824}"/>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 name="图片 37">
            <a:extLst>
              <a:ext uri="{FF2B5EF4-FFF2-40B4-BE49-F238E27FC236}">
                <a16:creationId xmlns:a16="http://schemas.microsoft.com/office/drawing/2014/main" id="{186D364D-05C7-4EB6-9140-BC3A10E0E2B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3" name="Picture 2">
            <a:extLst>
              <a:ext uri="{FF2B5EF4-FFF2-40B4-BE49-F238E27FC236}">
                <a16:creationId xmlns:a16="http://schemas.microsoft.com/office/drawing/2014/main" id="{BE507229-886F-4DBE-A219-060658675243}"/>
              </a:ext>
            </a:extLst>
          </p:cNvPr>
          <p:cNvPicPr>
            <a:picLocks noChangeAspect="1"/>
          </p:cNvPicPr>
          <p:nvPr/>
        </p:nvPicPr>
        <p:blipFill>
          <a:blip r:embed="rId5"/>
          <a:stretch>
            <a:fillRect/>
          </a:stretch>
        </p:blipFill>
        <p:spPr>
          <a:xfrm>
            <a:off x="1762124" y="2057400"/>
            <a:ext cx="2654581"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id="{00E81B42-6E7B-4D92-B739-A53BF884E3A7}"/>
              </a:ext>
            </a:extLst>
          </p:cNvPr>
          <p:cNvGrpSpPr/>
          <p:nvPr/>
        </p:nvGrpSpPr>
        <p:grpSpPr>
          <a:xfrm>
            <a:off x="4918564" y="797854"/>
            <a:ext cx="6473498" cy="2727945"/>
            <a:chOff x="553540" y="1069809"/>
            <a:chExt cx="1776593" cy="1284957"/>
          </a:xfrm>
        </p:grpSpPr>
        <p:pic>
          <p:nvPicPr>
            <p:cNvPr id="43" name="图片 17">
              <a:extLst>
                <a:ext uri="{FF2B5EF4-FFF2-40B4-BE49-F238E27FC236}">
                  <a16:creationId xmlns:a16="http://schemas.microsoft.com/office/drawing/2014/main" id="{3FFC4B4C-4ACF-4C36-998C-7028B8792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44" name="TextBox 43">
              <a:extLst>
                <a:ext uri="{FF2B5EF4-FFF2-40B4-BE49-F238E27FC236}">
                  <a16:creationId xmlns:a16="http://schemas.microsoft.com/office/drawing/2014/main" id="{83DA25BB-6901-48BC-90AE-973710F173BF}"/>
                </a:ext>
              </a:extLst>
            </p:cNvPr>
            <p:cNvSpPr txBox="1"/>
            <p:nvPr/>
          </p:nvSpPr>
          <p:spPr>
            <a:xfrm>
              <a:off x="718066" y="1314473"/>
              <a:ext cx="1410740"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bao giờ ngôi nhà của các em từng là “ Ngôi nhà lọ lem” chưa?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01451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676401" y="2461181"/>
            <a:ext cx="9589224" cy="2554545"/>
          </a:xfrm>
          <a:prstGeom prst="rect">
            <a:avLst/>
          </a:prstGeom>
          <a:noFill/>
        </p:spPr>
        <p:txBody>
          <a:bodyPr wrap="square" rtlCol="0">
            <a:spAutoFit/>
          </a:bodyPr>
          <a:lstStyle/>
          <a:p>
            <a:pPr lvl="0" algn="just"/>
            <a:r>
              <a:rPr lang="vi-VN" sz="3200" b="1" dirty="0">
                <a:solidFill>
                  <a:srgbClr val="FF2D4E"/>
                </a:solidFill>
                <a:latin typeface="Calibri" panose="020F0502020204030204" pitchFamily="34" charset="0"/>
                <a:cs typeface="Calibri" panose="020F0502020204030204" pitchFamily="34" charset="0"/>
              </a:rPr>
              <a:t>Nếu mỗi chúng ta</a:t>
            </a:r>
            <a:r>
              <a:rPr lang="en-US" sz="3200" b="1" dirty="0">
                <a:solidFill>
                  <a:srgbClr val="FF2D4E"/>
                </a:solidFill>
                <a:latin typeface="Calibri" panose="020F0502020204030204" pitchFamily="34" charset="0"/>
                <a:cs typeface="Calibri" panose="020F0502020204030204" pitchFamily="34" charset="0"/>
              </a:rPr>
              <a:t> </a:t>
            </a:r>
            <a:r>
              <a:rPr lang="vi-VN" sz="32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3200" b="1" dirty="0">
                <a:solidFill>
                  <a:srgbClr val="FF2D4E"/>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234108" y="-293899"/>
            <a:ext cx="3488981" cy="2979950"/>
          </a:xfrm>
          <a:prstGeom prst="rect">
            <a:avLst/>
          </a:prstGeom>
        </p:spPr>
      </p:pic>
    </p:spTree>
    <p:extLst>
      <p:ext uri="{BB962C8B-B14F-4D97-AF65-F5344CB8AC3E}">
        <p14:creationId xmlns:p14="http://schemas.microsoft.com/office/powerpoint/2010/main" val="3978782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id="{EC0BB8E5-41CE-4DAB-99ED-CA8E280C3EC4}"/>
              </a:ext>
            </a:extLst>
          </p:cNvPr>
          <p:cNvPicPr>
            <a:picLocks noChangeAspect="1"/>
          </p:cNvPicPr>
          <p:nvPr/>
        </p:nvPicPr>
        <p:blipFill>
          <a:blip r:embed="rId8"/>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6"/>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C205E796-C24E-4EF3-9746-B7318D7ED72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id="{592D59B5-B4F9-4E3B-A657-4A20775A4606}"/>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id="{D3134CBA-3171-4C64-A300-10789DFBF555}"/>
              </a:ext>
            </a:extLst>
          </p:cNvPr>
          <p:cNvPicPr>
            <a:picLocks noChangeAspect="1"/>
          </p:cNvPicPr>
          <p:nvPr/>
        </p:nvPicPr>
        <p:blipFill>
          <a:blip r:embed="rId8"/>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6">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id="{2F5B4F99-5C60-47EA-AFC2-9C4FC148414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206251" y="727685"/>
            <a:ext cx="5065051" cy="937848"/>
          </a:xfrm>
          <a:prstGeom prst="rect">
            <a:avLst/>
          </a:prstGeom>
        </p:spPr>
      </p:pic>
      <p:pic>
        <p:nvPicPr>
          <p:cNvPr id="3" name="Picture 2">
            <a:extLst>
              <a:ext uri="{FF2B5EF4-FFF2-40B4-BE49-F238E27FC236}">
                <a16:creationId xmlns:a16="http://schemas.microsoft.com/office/drawing/2014/main" id="{BFF78D9A-FD39-4E66-AC90-421DC30B073E}"/>
              </a:ext>
            </a:extLst>
          </p:cNvPr>
          <p:cNvPicPr>
            <a:picLocks noChangeAspect="1"/>
          </p:cNvPicPr>
          <p:nvPr/>
        </p:nvPicPr>
        <p:blipFill>
          <a:blip r:embed="rId12"/>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id="{751F9EBD-F90F-48EC-B526-F0B9DDBC9D2D}"/>
              </a:ext>
            </a:extLst>
          </p:cNvPr>
          <p:cNvPicPr>
            <a:picLocks noChangeAspect="1"/>
          </p:cNvPicPr>
          <p:nvPr/>
        </p:nvPicPr>
        <p:blipFill>
          <a:blip r:embed="rId13"/>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id="{C1CEFAB8-CA71-4449-A15D-F8F40DFDA197}"/>
              </a:ext>
            </a:extLst>
          </p:cNvPr>
          <p:cNvPicPr>
            <a:picLocks noChangeAspect="1"/>
          </p:cNvPicPr>
          <p:nvPr/>
        </p:nvPicPr>
        <p:blipFill>
          <a:blip r:embed="rId8"/>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id="{CC89C87E-E620-4A0A-B587-575D6F14D6E5}"/>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6">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id="{71603E85-EC64-4E42-A46E-49AFE4508DF7}"/>
              </a:ext>
            </a:extLst>
          </p:cNvPr>
          <p:cNvPicPr>
            <a:picLocks noChangeAspect="1"/>
          </p:cNvPicPr>
          <p:nvPr/>
        </p:nvPicPr>
        <p:blipFill>
          <a:blip r:embed="rId10"/>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24" name="Picture 23">
            <a:extLst>
              <a:ext uri="{FF2B5EF4-FFF2-40B4-BE49-F238E27FC236}">
                <a16:creationId xmlns:a16="http://schemas.microsoft.com/office/drawing/2014/main" id="{2B44CD39-F0B1-4CC4-B576-158807C06CEF}"/>
              </a:ext>
            </a:extLst>
          </p:cNvPr>
          <p:cNvPicPr>
            <a:picLocks noChangeAspect="1"/>
          </p:cNvPicPr>
          <p:nvPr/>
        </p:nvPicPr>
        <p:blipFill>
          <a:blip r:embed="rId8"/>
          <a:stretch>
            <a:fillRect/>
          </a:stretch>
        </p:blipFill>
        <p:spPr>
          <a:xfrm>
            <a:off x="2714314" y="3559996"/>
            <a:ext cx="7163421" cy="1566808"/>
          </a:xfrm>
          <a:prstGeom prst="rect">
            <a:avLst/>
          </a:prstGeom>
        </p:spPr>
      </p:pic>
    </p:spTree>
    <p:extLst>
      <p:ext uri="{BB962C8B-B14F-4D97-AF65-F5344CB8AC3E}">
        <p14:creationId xmlns:p14="http://schemas.microsoft.com/office/powerpoint/2010/main" val="9605084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B61D652-7B07-43BB-8CE6-FE1BB274D0A5}"/>
              </a:ext>
            </a:extLst>
          </p:cNvPr>
          <p:cNvPicPr>
            <a:picLocks noChangeAspect="1"/>
          </p:cNvPicPr>
          <p:nvPr/>
        </p:nvPicPr>
        <p:blipFill>
          <a:blip r:embed="rId8"/>
          <a:stretch>
            <a:fillRect/>
          </a:stretch>
        </p:blipFill>
        <p:spPr>
          <a:xfrm>
            <a:off x="2870523" y="700615"/>
            <a:ext cx="7193903" cy="1018120"/>
          </a:xfrm>
          <a:prstGeom prst="rect">
            <a:avLst/>
          </a:prstGeom>
        </p:spPr>
      </p:pic>
      <p:pic>
        <p:nvPicPr>
          <p:cNvPr id="14" name="Picture 13">
            <a:extLst>
              <a:ext uri="{FF2B5EF4-FFF2-40B4-BE49-F238E27FC236}">
                <a16:creationId xmlns:a16="http://schemas.microsoft.com/office/drawing/2014/main" id="{73A7514A-67C3-4A33-81DC-28D02FD5336D}"/>
              </a:ext>
            </a:extLst>
          </p:cNvPr>
          <p:cNvPicPr>
            <a:picLocks noChangeAspect="1"/>
          </p:cNvPicPr>
          <p:nvPr/>
        </p:nvPicPr>
        <p:blipFill>
          <a:blip r:embed="rId9"/>
          <a:stretch>
            <a:fillRect/>
          </a:stretch>
        </p:blipFill>
        <p:spPr>
          <a:xfrm>
            <a:off x="3995737" y="1909762"/>
            <a:ext cx="5118083" cy="3357563"/>
          </a:xfrm>
          <a:prstGeom prst="rect">
            <a:avLst/>
          </a:prstGeom>
        </p:spPr>
      </p:pic>
    </p:spTree>
    <p:extLst>
      <p:ext uri="{BB962C8B-B14F-4D97-AF65-F5344CB8AC3E}">
        <p14:creationId xmlns:p14="http://schemas.microsoft.com/office/powerpoint/2010/main" val="31840833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 name="PA_库_矩形 9">
            <a:extLst>
              <a:ext uri="{FF2B5EF4-FFF2-40B4-BE49-F238E27FC236}">
                <a16:creationId xmlns:a16="http://schemas.microsoft.com/office/drawing/2014/main" id="{35D38CE5-37C7-48E8-9A22-8893F6E24088}"/>
              </a:ext>
            </a:extLst>
          </p:cNvPr>
          <p:cNvSpPr/>
          <p:nvPr>
            <p:custDataLst>
              <p:tags r:id="rId2"/>
            </p:custDataLst>
          </p:nvPr>
        </p:nvSpPr>
        <p:spPr>
          <a:xfrm>
            <a:off x="0" y="1652568"/>
            <a:ext cx="4895145" cy="3795826"/>
          </a:xfrm>
          <a:prstGeom prst="rect">
            <a:avLst/>
          </a:prstGeom>
          <a:blipFill>
            <a:blip r:embed="rId5"/>
            <a:stretch>
              <a:fillRect l="-7059" t="-16661" r="-56191" b="-4183"/>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Light" panose="020B0300000000000000" pitchFamily="34" charset="-122"/>
              <a:ea typeface="思源黑体 Light" panose="020B0300000000000000" pitchFamily="34" charset="-122"/>
              <a:cs typeface="+mn-cs"/>
            </a:endParaRPr>
          </a:p>
        </p:txBody>
      </p:sp>
      <p:sp>
        <p:nvSpPr>
          <p:cNvPr id="11" name="Rectangle 2"/>
          <p:cNvSpPr/>
          <p:nvPr/>
        </p:nvSpPr>
        <p:spPr>
          <a:xfrm>
            <a:off x="4529841" y="1200150"/>
            <a:ext cx="7462134" cy="372297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48E3"/>
              </a:solidFill>
              <a:effectLst/>
              <a:uLnTx/>
              <a:uFillTx/>
              <a:latin typeface="思源黑体 Light" panose="020B0300000000000000" pitchFamily="34" charset="-122"/>
              <a:ea typeface="思源黑体 Light" panose="020B0300000000000000" pitchFamily="34" charset="-122"/>
              <a:cs typeface="+mn-cs"/>
            </a:endParaRPr>
          </a:p>
        </p:txBody>
      </p:sp>
      <p:pic>
        <p:nvPicPr>
          <p:cNvPr id="31" name="图片 30">
            <a:extLst>
              <a:ext uri="{FF2B5EF4-FFF2-40B4-BE49-F238E27FC236}">
                <a16:creationId xmlns:a16="http://schemas.microsoft.com/office/drawing/2014/main" id="{89ACE682-6066-4254-B2FB-5B17F85ECE6C}"/>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2" name="图片 31">
            <a:extLst>
              <a:ext uri="{FF2B5EF4-FFF2-40B4-BE49-F238E27FC236}">
                <a16:creationId xmlns:a16="http://schemas.microsoft.com/office/drawing/2014/main" id="{DCF71631-FD46-4F61-965C-4B113BE8C84D}"/>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sp>
        <p:nvSpPr>
          <p:cNvPr id="3" name="TextBox 2">
            <a:extLst>
              <a:ext uri="{FF2B5EF4-FFF2-40B4-BE49-F238E27FC236}">
                <a16:creationId xmlns:a16="http://schemas.microsoft.com/office/drawing/2014/main" id="{7FB297ED-5D84-4B02-B9CF-8B9D4D81460D}"/>
              </a:ext>
            </a:extLst>
          </p:cNvPr>
          <p:cNvSpPr txBox="1"/>
          <p:nvPr/>
        </p:nvSpPr>
        <p:spPr>
          <a:xfrm>
            <a:off x="7296150" y="1190625"/>
            <a:ext cx="2867025" cy="707886"/>
          </a:xfrm>
          <a:prstGeom prst="rect">
            <a:avLst/>
          </a:prstGeom>
          <a:noFill/>
        </p:spPr>
        <p:txBody>
          <a:bodyPr wrap="square" rtlCol="0">
            <a:spAutoFit/>
          </a:bodyPr>
          <a:lstStyle/>
          <a:p>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vai</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DF068E-2B6A-45EF-A323-E6BFCFF957BE}"/>
              </a:ext>
            </a:extLst>
          </p:cNvPr>
          <p:cNvSpPr txBox="1"/>
          <p:nvPr/>
        </p:nvSpPr>
        <p:spPr>
          <a:xfrm>
            <a:off x="4714875" y="2038350"/>
            <a:ext cx="7229475" cy="1938992"/>
          </a:xfrm>
          <a:prstGeom prst="rect">
            <a:avLst/>
          </a:prstGeom>
          <a:noFill/>
        </p:spPr>
        <p:txBody>
          <a:bodyPr wrap="square" rtlCol="0">
            <a:spAutoFit/>
          </a:bodyPr>
          <a:lstStyle/>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ngôi nhà lọ lem</a:t>
            </a:r>
          </a:p>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cô tiên</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54985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30">
                                            <p:txEl>
                                              <p:charRg st="4294967295" end="4294967295"/>
                                            </p:txEl>
                                          </p:spTgt>
                                        </p:tgtEl>
                                        <p:attrNameLst>
                                          <p:attrName>style.visibility</p:attrName>
                                        </p:attrNameLst>
                                      </p:cBhvr>
                                      <p:to>
                                        <p:strVal val="visible"/>
                                      </p:to>
                                    </p:set>
                                    <p:animEffect transition="in" filter="wipe(left)">
                                      <p:cBhvr>
                                        <p:cTn id="7" dur="1000"/>
                                        <p:tgtEl>
                                          <p:spTgt spid="30">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16" name="Tiếng-âm thanh gõ bàn phím ghép vào video - Typing chat sound effect">
            <a:hlinkClick r:id="" action="ppaction://media"/>
            <a:extLst>
              <a:ext uri="{FF2B5EF4-FFF2-40B4-BE49-F238E27FC236}">
                <a16:creationId xmlns:a16="http://schemas.microsoft.com/office/drawing/2014/main" id="{D7854D42-D8FC-46F4-95AA-BBA102857A78}"/>
              </a:ext>
            </a:extLst>
          </p:cNvPr>
          <p:cNvPicPr>
            <a:picLocks noChangeAspect="1"/>
          </p:cNvPicPr>
          <p:nvPr>
            <a:audioFile r:link="rId2"/>
            <p:extLst>
              <p:ext uri="{DAA4B4D4-6D71-4841-9C94-3DE7FCFB9230}">
                <p14:media xmlns:p14="http://schemas.microsoft.com/office/powerpoint/2010/main" r:embed="rId3">
                  <p14:trim st="931" end="9979.8125"/>
                </p14:media>
              </p:ext>
            </p:extLst>
          </p:nvPr>
        </p:nvPicPr>
        <p:blipFill>
          <a:blip r:embed="rId8"/>
          <a:stretch>
            <a:fillRect/>
          </a:stretch>
        </p:blipFill>
        <p:spPr>
          <a:xfrm>
            <a:off x="143442" y="85837"/>
            <a:ext cx="634323" cy="634323"/>
          </a:xfrm>
          <a:prstGeom prst="rect">
            <a:avLst/>
          </a:prstGeom>
        </p:spPr>
      </p:pic>
      <p:sp>
        <p:nvSpPr>
          <p:cNvPr id="17" name="TextBox 16">
            <a:extLst>
              <a:ext uri="{FF2B5EF4-FFF2-40B4-BE49-F238E27FC236}">
                <a16:creationId xmlns:a16="http://schemas.microsoft.com/office/drawing/2014/main" id="{61E110AE-F9E3-481A-9C45-E1768EB4C628}"/>
              </a:ext>
            </a:extLst>
          </p:cNvPr>
          <p:cNvSpPr txBox="1"/>
          <p:nvPr/>
        </p:nvSpPr>
        <p:spPr>
          <a:xfrm>
            <a:off x="671678" y="160516"/>
            <a:ext cx="11077902" cy="2554545"/>
          </a:xfrm>
          <a:prstGeom prst="rect">
            <a:avLst/>
          </a:prstGeom>
          <a:noFill/>
        </p:spPr>
        <p:txBody>
          <a:bodyPr wrap="square" rtlCol="0">
            <a:spAutoFit/>
          </a:bodyPr>
          <a:lstStyle/>
          <a:p>
            <a:pPr algn="just">
              <a:defRPr/>
            </a:pPr>
            <a:r>
              <a:rPr lang="en-US" sz="3200" b="1" i="1" dirty="0">
                <a:solidFill>
                  <a:prstClr val="black"/>
                </a:solidFill>
                <a:latin typeface="Calibri"/>
              </a:rPr>
              <a:t>Ở</a:t>
            </a:r>
            <a:r>
              <a:rPr lang="vi-VN" sz="3200" b="1" i="1" dirty="0">
                <a:solidFill>
                  <a:prstClr val="black"/>
                </a:solidFill>
                <a:latin typeface="Calibri"/>
              </a:rPr>
              <a:t> một vương quốc nọ có thật nhiều ngôi nhà xinh đẹp. Cô tiên nhỏ rất thích bay trên cao và ngắm nhìn vương quốc ấy. Một ngày nọ, cô chợt nghe thấy tiếng khóc. Đến gần, cô nhìn thấy một ngôi nhà khác hẳn với những ngôi nhà khác. Nó xấu xí và rất bẩn. Cô bay lại gần và hỏi chuyện</a:t>
            </a:r>
            <a:r>
              <a:rPr lang="en-US" sz="3200" b="1" i="1" dirty="0">
                <a:solidFill>
                  <a:prstClr val="black"/>
                </a:solidFill>
                <a:latin typeface="Calibri"/>
              </a:rPr>
              <a:t>:</a:t>
            </a:r>
          </a:p>
        </p:txBody>
      </p:sp>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9"/>
          <a:stretch>
            <a:fillRect/>
          </a:stretch>
        </p:blipFill>
        <p:spPr>
          <a:xfrm>
            <a:off x="3957637" y="318611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7854029" y="2560958"/>
            <a:ext cx="3985546" cy="1117828"/>
            <a:chOff x="4107423" y="366563"/>
            <a:chExt cx="3895208"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07423" y="592491"/>
              <a:ext cx="38404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Sao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lại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khóc</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grpSp>
        <p:nvGrpSpPr>
          <p:cNvPr id="24" name="Group 23">
            <a:extLst>
              <a:ext uri="{FF2B5EF4-FFF2-40B4-BE49-F238E27FC236}">
                <a16:creationId xmlns:a16="http://schemas.microsoft.com/office/drawing/2014/main" id="{9FE15DE1-7EF5-4E6B-98BC-CB2C7378BA5B}"/>
              </a:ext>
            </a:extLst>
          </p:cNvPr>
          <p:cNvGrpSpPr/>
          <p:nvPr/>
        </p:nvGrpSpPr>
        <p:grpSpPr>
          <a:xfrm flipH="1">
            <a:off x="-1" y="2837182"/>
            <a:ext cx="3929549" cy="1477643"/>
            <a:chOff x="4162151" y="366563"/>
            <a:chExt cx="3840480" cy="1117828"/>
          </a:xfrm>
          <a:solidFill>
            <a:srgbClr val="FFFF99"/>
          </a:solidFill>
        </p:grpSpPr>
        <p:sp>
          <p:nvSpPr>
            <p:cNvPr id="25" name="Rounded Rectangular Callout 3">
              <a:extLst>
                <a:ext uri="{FF2B5EF4-FFF2-40B4-BE49-F238E27FC236}">
                  <a16:creationId xmlns:a16="http://schemas.microsoft.com/office/drawing/2014/main" id="{C0494002-997F-4D68-A6A5-D99BF0F52485}"/>
                </a:ext>
              </a:extLst>
            </p:cNvPr>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6" name="TextBox 25">
              <a:extLst>
                <a:ext uri="{FF2B5EF4-FFF2-40B4-BE49-F238E27FC236}">
                  <a16:creationId xmlns:a16="http://schemas.microsoft.com/office/drawing/2014/main" id="{CEADC1E4-CE53-437C-8942-B0AD12B653A3}"/>
                </a:ext>
              </a:extLst>
            </p:cNvPr>
            <p:cNvSpPr txBox="1"/>
            <p:nvPr/>
          </p:nvSpPr>
          <p:spPr>
            <a:xfrm>
              <a:off x="4162151" y="426762"/>
              <a:ext cx="3840480" cy="10477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Hu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hu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Bởi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vì</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xấu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xí</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nên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không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ai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chơi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cùng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cả</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spTree>
    <p:extLst>
      <p:ext uri="{BB962C8B-B14F-4D97-AF65-F5344CB8AC3E}">
        <p14:creationId xmlns:p14="http://schemas.microsoft.com/office/powerpoint/2010/main" val="1444234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 presetClass="mediacall" presetSubtype="0" fill="hold" nodeType="withEffect">
                                  <p:stCondLst>
                                    <p:cond delay="0"/>
                                  </p:stCondLst>
                                  <p:childTnLst>
                                    <p:cmd type="call" cmd="playFrom(0.0)">
                                      <p:cBhvr>
                                        <p:cTn id="9" dur="6565"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2000" fill="hold"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6"/>
          <a:stretch>
            <a:fillRect/>
          </a:stretch>
        </p:blipFill>
        <p:spPr>
          <a:xfrm>
            <a:off x="1738312" y="240506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6353175" y="152400"/>
            <a:ext cx="5688884" cy="2209800"/>
            <a:chOff x="4162151" y="366563"/>
            <a:chExt cx="3842307"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63978" y="419035"/>
              <a:ext cx="3840480" cy="105868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Ôi! Sao bạn lại rơi vào tình cảnh này, chắc đã rất lâu rồi bạn không được chăm sóc, dọn dẹp phải không?</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Sàn nhà đầy bụi, tường đầy vết bẩn, trần nhà thì nhiều mạng nhện,..</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391850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83" name="图片 382">
            <a:extLst>
              <a:ext uri="{FF2B5EF4-FFF2-40B4-BE49-F238E27FC236}">
                <a16:creationId xmlns:a16="http://schemas.microsoft.com/office/drawing/2014/main" id="{1A4F5CFE-8384-4D6C-8AB7-5F2BD7C224EA}"/>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4" name="图片 383">
            <a:extLst>
              <a:ext uri="{FF2B5EF4-FFF2-40B4-BE49-F238E27FC236}">
                <a16:creationId xmlns:a16="http://schemas.microsoft.com/office/drawing/2014/main" id="{6A194DEE-26FE-4EC5-BED8-EA59F1E84011}"/>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387" name="Tiếng-âm thanh gõ bàn phím ghép vào video - Typing chat sound effect">
            <a:hlinkClick r:id="" action="ppaction://media"/>
            <a:extLst>
              <a:ext uri="{FF2B5EF4-FFF2-40B4-BE49-F238E27FC236}">
                <a16:creationId xmlns:a16="http://schemas.microsoft.com/office/drawing/2014/main" id="{BF6DB384-C91C-430E-8E3C-21E26F43D5D9}"/>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8"/>
          <a:stretch>
            <a:fillRect/>
          </a:stretch>
        </p:blipFill>
        <p:spPr>
          <a:xfrm>
            <a:off x="143442" y="85837"/>
            <a:ext cx="634323" cy="634323"/>
          </a:xfrm>
          <a:prstGeom prst="rect">
            <a:avLst/>
          </a:prstGeom>
        </p:spPr>
      </p:pic>
      <p:sp>
        <p:nvSpPr>
          <p:cNvPr id="388" name="TextBox 387">
            <a:extLst>
              <a:ext uri="{FF2B5EF4-FFF2-40B4-BE49-F238E27FC236}">
                <a16:creationId xmlns:a16="http://schemas.microsoft.com/office/drawing/2014/main" id="{822295B2-3B34-4B36-9B6F-8FDFBD29EA1C}"/>
              </a:ext>
            </a:extLst>
          </p:cNvPr>
          <p:cNvSpPr txBox="1"/>
          <p:nvPr/>
        </p:nvSpPr>
        <p:spPr>
          <a:xfrm>
            <a:off x="671678" y="160516"/>
            <a:ext cx="11077902" cy="2554545"/>
          </a:xfrm>
          <a:prstGeom prst="rect">
            <a:avLst/>
          </a:prstGeom>
          <a:noFill/>
        </p:spPr>
        <p:txBody>
          <a:bodyPr wrap="square" rtlCol="0">
            <a:spAutoFit/>
          </a:bodyPr>
          <a:lstStyle/>
          <a:p>
            <a:pPr algn="just">
              <a:defRPr/>
            </a:pPr>
            <a:r>
              <a:rPr lang="vi-VN" sz="3200" b="1" i="1" dirty="0">
                <a:solidFill>
                  <a:prstClr val="black"/>
                </a:solidFill>
                <a:latin typeface="Calibri"/>
              </a:rPr>
              <a:t>Cô tiên dùng chiếc đũa thần chỉ vào ngôi nhà, tức thì sàn nhà sạch bong, bàn ghế được lau hết bụi, trần nhà không còn mạng nhện, tường cũng không còn vết bàn tay, đồ đạc để đúng chỗ, trên bàn còn có một lọ hoa nữa,...Ngôi nhà đã trở nên sạch sẽ và lộng lẫy. Ngôi nhà lọ lem sẽ nói gì với cô tiên nhỉ</a:t>
            </a:r>
            <a:endParaRPr lang="en-US" sz="3200" b="1" i="1" dirty="0">
              <a:solidFill>
                <a:prstClr val="black"/>
              </a:solidFill>
              <a:latin typeface="Calibri"/>
            </a:endParaRPr>
          </a:p>
        </p:txBody>
      </p:sp>
      <p:pic>
        <p:nvPicPr>
          <p:cNvPr id="3" name="Picture 2" descr="A picture containing vector graphics&#10;&#10;Description automatically generated">
            <a:extLst>
              <a:ext uri="{FF2B5EF4-FFF2-40B4-BE49-F238E27FC236}">
                <a16:creationId xmlns:a16="http://schemas.microsoft.com/office/drawing/2014/main" id="{FA46EDDB-DD91-43AE-A12E-C8A595411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0826" y="2371726"/>
            <a:ext cx="4857750" cy="4857750"/>
          </a:xfrm>
          <a:prstGeom prst="rect">
            <a:avLst/>
          </a:prstGeom>
        </p:spPr>
      </p:pic>
      <p:pic>
        <p:nvPicPr>
          <p:cNvPr id="390" name="Picture 389" descr="A picture containing building&#10;&#10;Description automatically generated">
            <a:extLst>
              <a:ext uri="{FF2B5EF4-FFF2-40B4-BE49-F238E27FC236}">
                <a16:creationId xmlns:a16="http://schemas.microsoft.com/office/drawing/2014/main" id="{1E5A434B-45C8-4019-AD55-0229D12714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175" y="2095500"/>
            <a:ext cx="4762500" cy="4762500"/>
          </a:xfrm>
          <a:prstGeom prst="rect">
            <a:avLst/>
          </a:prstGeom>
        </p:spPr>
      </p:pic>
    </p:spTree>
    <p:extLst>
      <p:ext uri="{BB962C8B-B14F-4D97-AF65-F5344CB8AC3E}">
        <p14:creationId xmlns:p14="http://schemas.microsoft.com/office/powerpoint/2010/main" val="1967300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88"/>
                                        </p:tgtEl>
                                        <p:attrNameLst>
                                          <p:attrName>style.visibility</p:attrName>
                                        </p:attrNameLst>
                                      </p:cBhvr>
                                      <p:to>
                                        <p:strVal val="visible"/>
                                      </p:to>
                                    </p:set>
                                    <p:animEffect transition="in" filter="wipe(left)">
                                      <p:cBhvr>
                                        <p:cTn id="7" dur="750"/>
                                        <p:tgtEl>
                                          <p:spTgt spid="388"/>
                                        </p:tgtEl>
                                      </p:cBhvr>
                                    </p:animEffect>
                                  </p:childTnLst>
                                </p:cTn>
                              </p:par>
                              <p:par>
                                <p:cTn id="8" presetID="1" presetClass="mediacall" presetSubtype="0" fill="hold" nodeType="withEffect">
                                  <p:stCondLst>
                                    <p:cond delay="0"/>
                                  </p:stCondLst>
                                  <p:childTnLst>
                                    <p:cmd type="call" cmd="playFrom(0.0)">
                                      <p:cBhvr>
                                        <p:cTn id="9" dur="6565" fill="hold"/>
                                        <p:tgtEl>
                                          <p:spTgt spid="38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0"/>
                                        </p:tgtEl>
                                        <p:attrNameLst>
                                          <p:attrName>style.visibility</p:attrName>
                                        </p:attrNameLst>
                                      </p:cBhvr>
                                      <p:to>
                                        <p:strVal val="visible"/>
                                      </p:to>
                                    </p:set>
                                    <p:animEffect transition="in" filter="fade">
                                      <p:cBhvr>
                                        <p:cTn id="25" dur="500"/>
                                        <p:tgtEl>
                                          <p:spTgt spid="3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2000" fill="hold" display="0">
                  <p:stCondLst>
                    <p:cond delay="indefinite"/>
                  </p:stCondLst>
                  <p:endCondLst>
                    <p:cond evt="onStopAudio" delay="0">
                      <p:tgtEl>
                        <p:sldTgt/>
                      </p:tgtEl>
                    </p:cond>
                  </p:endCondLst>
                </p:cTn>
                <p:tgtEl>
                  <p:spTgt spid="387"/>
                </p:tgtEl>
              </p:cMediaNode>
            </p:audio>
          </p:childTnLst>
        </p:cTn>
      </p:par>
    </p:tnLst>
    <p:bldLst>
      <p:bldP spid="38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E5037FCC-5CCA-4C7E-BAA3-89F9639FA04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7" name="图片 36">
            <a:extLst>
              <a:ext uri="{FF2B5EF4-FFF2-40B4-BE49-F238E27FC236}">
                <a16:creationId xmlns:a16="http://schemas.microsoft.com/office/drawing/2014/main" id="{1DF4FCE6-48E7-4336-8612-4C32794FC2F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40" name="图片 10">
            <a:extLst>
              <a:ext uri="{FF2B5EF4-FFF2-40B4-BE49-F238E27FC236}">
                <a16:creationId xmlns:a16="http://schemas.microsoft.com/office/drawing/2014/main" id="{B1DF4A3B-A9C5-41BD-A71A-C7C4DCDCD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id="{A057A9EC-9D83-4CB5-9F65-0410AE462F28}"/>
              </a:ext>
            </a:extLst>
          </p:cNvPr>
          <p:cNvSpPr/>
          <p:nvPr/>
        </p:nvSpPr>
        <p:spPr>
          <a:xfrm>
            <a:off x="705484" y="1290118"/>
            <a:ext cx="10924541" cy="1686762"/>
          </a:xfrm>
          <a:prstGeom prst="wedgeRoundRectCallout">
            <a:avLst>
              <a:gd name="adj1" fmla="val 34522"/>
              <a:gd name="adj2" fmla="val 75634"/>
              <a:gd name="adj3" fmla="val 16667"/>
            </a:avLst>
          </a:prstGeom>
          <a:solidFill>
            <a:srgbClr val="E6F7FF">
              <a:lumMod val="90000"/>
            </a:srgbClr>
          </a:solidFill>
          <a:ln w="571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chỉ</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dùng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đũa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thần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biến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thành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sạch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đẹp</a:t>
            </a:r>
            <a:r>
              <a:rPr lang="en-US" sz="2800" kern="0" dirty="0">
                <a:solidFill>
                  <a:srgbClr val="005279"/>
                </a:solidFill>
                <a:latin typeface="Arial" panose="020B0604020202020204" pitchFamily="34" charset="0"/>
                <a:cs typeface="Arial" panose="020B0604020202020204" pitchFamily="34" charset="0"/>
              </a:rPr>
              <a:t>. Theo </a:t>
            </a:r>
            <a:r>
              <a:rPr lang="en-US" sz="2800" kern="0" dirty="0" err="1">
                <a:solidFill>
                  <a:srgbClr val="005279"/>
                </a:solidFill>
                <a:latin typeface="Arial" panose="020B0604020202020204" pitchFamily="34" charset="0"/>
                <a:cs typeface="Arial" panose="020B0604020202020204" pitchFamily="34" charset="0"/>
              </a:rPr>
              <a:t>các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em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thực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ra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chúng</a:t>
            </a:r>
            <a:r>
              <a:rPr lang="en-US" sz="2800" kern="0" dirty="0">
                <a:solidFill>
                  <a:srgbClr val="005279"/>
                </a:solidFill>
                <a:latin typeface="Arial" panose="020B0604020202020204" pitchFamily="34" charset="0"/>
                <a:cs typeface="Arial" panose="020B0604020202020204" pitchFamily="34" charset="0"/>
              </a:rPr>
              <a:t> ta </a:t>
            </a:r>
            <a:r>
              <a:rPr lang="en-US" sz="2800" kern="0" dirty="0" err="1">
                <a:solidFill>
                  <a:srgbClr val="005279"/>
                </a:solidFill>
                <a:latin typeface="Arial" panose="020B0604020202020204" pitchFamily="34" charset="0"/>
                <a:cs typeface="Arial" panose="020B0604020202020204" pitchFamily="34" charset="0"/>
              </a:rPr>
              <a:t>có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thay</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không</a:t>
            </a:r>
            <a:r>
              <a:rPr lang="en-US" sz="2800" kern="0" dirty="0">
                <a:solidFill>
                  <a:srgbClr val="005279"/>
                </a:solidFill>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id="{45AB54B2-49B1-4BF0-A8E7-4F6B7B12C896}"/>
              </a:ext>
            </a:extLst>
          </p:cNvPr>
          <p:cNvSpPr/>
          <p:nvPr/>
        </p:nvSpPr>
        <p:spPr>
          <a:xfrm>
            <a:off x="4657725" y="3414193"/>
            <a:ext cx="4295775" cy="1053032"/>
          </a:xfrm>
          <a:prstGeom prst="wedgeRoundRectCallout">
            <a:avLst>
              <a:gd name="adj1" fmla="val 63597"/>
              <a:gd name="adj2" fmla="val 23877"/>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những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gì</a:t>
            </a:r>
            <a:r>
              <a:rPr lang="en-US" sz="2800" kern="0" dirty="0">
                <a:solidFill>
                  <a:srgbClr val="005279"/>
                </a:solidFill>
                <a:latin typeface="Arial" panose="020B0604020202020204" pitchFamily="34" charset="0"/>
                <a:cs typeface="Arial" panose="020B0604020202020204" pitchFamily="34" charset="0"/>
              </a:rPr>
              <a:t>? </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140</TotalTime>
  <Words>545</Words>
  <Application>Microsoft Office PowerPoint</Application>
  <PresentationFormat>Widescreen</PresentationFormat>
  <Paragraphs>49</Paragraphs>
  <Slides>22</Slides>
  <Notes>21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等线</vt:lpstr>
      <vt:lpstr>等线 Light</vt:lpstr>
      <vt:lpstr>Arial</vt:lpstr>
      <vt:lpstr>Calibri</vt:lpstr>
      <vt:lpstr>Georgia</vt:lpstr>
      <vt:lpstr>Times New Roman</vt:lpstr>
      <vt:lpstr>思源黑体 Light</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32</cp:revision>
  <dcterms:created xsi:type="dcterms:W3CDTF">2022-09-10T23:51:37Z</dcterms:created>
  <dcterms:modified xsi:type="dcterms:W3CDTF">2023-12-22T07:21:48Z</dcterms:modified>
</cp:coreProperties>
</file>