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8" r:id="rId6"/>
    <p:sldId id="269" r:id="rId7"/>
    <p:sldId id="270" r:id="rId8"/>
    <p:sldId id="271"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317263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327815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470853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vi-VN"/>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17045403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361375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536701-751D-4A5E-B196-3B7B60DD742F}"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421515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536701-751D-4A5E-B196-3B7B60DD742F}"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17890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536701-751D-4A5E-B196-3B7B60DD742F}"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4016446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536701-751D-4A5E-B196-3B7B60DD742F}"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14486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536701-751D-4A5E-B196-3B7B60DD742F}"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124628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36701-751D-4A5E-B196-3B7B60DD742F}"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168161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36701-751D-4A5E-B196-3B7B60DD742F}"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41897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36701-751D-4A5E-B196-3B7B60DD742F}" type="datetimeFigureOut">
              <a:rPr lang="en-US" smtClean="0"/>
              <a:t>12/9/2023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77224-A7E5-4DE3-9721-6354BDA449B2}" type="slidenum">
              <a:rPr lang="en-US" smtClean="0"/>
              <a:t>‹#›</a:t>
            </a:fld>
            <a:endParaRPr lang="en-US"/>
          </a:p>
        </p:txBody>
      </p:sp>
    </p:spTree>
    <p:extLst>
      <p:ext uri="{BB962C8B-B14F-4D97-AF65-F5344CB8AC3E}">
        <p14:creationId xmlns:p14="http://schemas.microsoft.com/office/powerpoint/2010/main" val="330429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file:///D:\Dung\Cac%20bai%20hat%20nghi%20giua%20tiet\Tho%20con%20tam%20nang.mp3" TargetMode="External"/><Relationship Id="rId1" Type="http://schemas.openxmlformats.org/officeDocument/2006/relationships/audio" Target="file:///E:\Music\Tap%20dem%20.mp3" TargetMode="Externa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 Id="rId9"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5072063"/>
            <a:ext cx="990600" cy="10668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4495800"/>
            <a:ext cx="7620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1066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4" y="5222573"/>
            <a:ext cx="1622717"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52400"/>
            <a:ext cx="1524000" cy="11430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93675"/>
            <a:ext cx="1295400" cy="796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6781800"/>
            <a:ext cx="9144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762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820882" y="2825501"/>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4343400"/>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849464"/>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3" y="304802"/>
            <a:ext cx="3368675"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9" y="327979"/>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smtClean="0">
                <a:ln>
                  <a:solidFill>
                    <a:srgbClr val="33CC33"/>
                  </a:solidFill>
                </a:ln>
                <a:solidFill>
                  <a:srgbClr val="FF0000"/>
                </a:solidFill>
              </a:rPr>
              <a:t>BÀI GIẢNG ĐIỆN TỬ CHƯƠNG TRÌNH MỚI 2020</a:t>
            </a:r>
            <a:endParaRPr lang="en-US" sz="2800" b="1" dirty="0">
              <a:ln>
                <a:solidFill>
                  <a:srgbClr val="33CC33"/>
                </a:solidFill>
              </a:ln>
              <a:solidFill>
                <a:srgbClr val="FF0000"/>
              </a:solidFill>
            </a:endParaRPr>
          </a:p>
        </p:txBody>
      </p:sp>
      <p:sp>
        <p:nvSpPr>
          <p:cNvPr id="68708" name="Text Box 100"/>
          <p:cNvSpPr txBox="1">
            <a:spLocks noChangeArrowheads="1"/>
          </p:cNvSpPr>
          <p:nvPr/>
        </p:nvSpPr>
        <p:spPr bwMode="auto">
          <a:xfrm>
            <a:off x="1267619" y="1869414"/>
            <a:ext cx="67818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1051560"/>
            <a:ext cx="9144000" cy="91440"/>
          </a:xfrm>
        </p:spPr>
      </p:pic>
      <p:sp>
        <p:nvSpPr>
          <p:cNvPr id="97" name="AutoShape 18"/>
          <p:cNvSpPr>
            <a:spLocks noChangeArrowheads="1"/>
          </p:cNvSpPr>
          <p:nvPr/>
        </p:nvSpPr>
        <p:spPr bwMode="auto">
          <a:xfrm>
            <a:off x="0" y="1143000"/>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50876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565910"/>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236288"/>
            <a:ext cx="17145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541088"/>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588714"/>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518386"/>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575536"/>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1046272"/>
            <a:ext cx="365522" cy="487363"/>
          </a:xfrm>
          <a:prstGeom prst="rect">
            <a:avLst/>
          </a:prstGeom>
        </p:spPr>
      </p:pic>
      <p:pic>
        <p:nvPicPr>
          <p:cNvPr id="10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8480" y="4024551"/>
            <a:ext cx="3701520" cy="252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972663"/>
      </p:ext>
    </p:extLst>
  </p:cSld>
  <p:clrMapOvr>
    <a:masterClrMapping/>
  </p:clrMapOvr>
  <p:transition spd="med"/>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22564" y="304800"/>
            <a:ext cx="8569036" cy="2209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Times New Roman" pitchFamily="18" charset="0"/>
                <a:cs typeface="Times New Roman" pitchFamily="18" charset="0"/>
              </a:rPr>
              <a:t>Hoạt động 2: </a:t>
            </a:r>
            <a:r>
              <a:rPr lang="en-US" sz="4400">
                <a:solidFill>
                  <a:schemeClr val="tx1"/>
                </a:solidFill>
                <a:latin typeface="Times New Roman" pitchFamily="18" charset="0"/>
                <a:cs typeface="Times New Roman" pitchFamily="18" charset="0"/>
              </a:rPr>
              <a:t>T</a:t>
            </a:r>
            <a:r>
              <a:rPr lang="vi-VN" sz="4400" smtClean="0">
                <a:solidFill>
                  <a:schemeClr val="tx1"/>
                </a:solidFill>
                <a:latin typeface="Times New Roman" pitchFamily="18" charset="0"/>
                <a:cs typeface="Times New Roman" pitchFamily="18" charset="0"/>
              </a:rPr>
              <a:t>rò chơi “Đố bạn biết: Đèn tín hiệu giao thông “ nói ” gì ?</a:t>
            </a:r>
            <a:endParaRPr lang="en-US" sz="44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743201"/>
            <a:ext cx="6667500" cy="3783027"/>
          </a:xfrm>
          <a:prstGeom prst="rect">
            <a:avLst/>
          </a:prstGeom>
        </p:spPr>
      </p:pic>
    </p:spTree>
    <p:extLst>
      <p:ext uri="{BB962C8B-B14F-4D97-AF65-F5344CB8AC3E}">
        <p14:creationId xmlns:p14="http://schemas.microsoft.com/office/powerpoint/2010/main" val="184822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1600200"/>
            <a:ext cx="8458200" cy="45720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534400" cy="1143000"/>
          </a:xfrm>
        </p:spPr>
        <p:txBody>
          <a:bodyPr>
            <a:normAutofit fontScale="90000"/>
          </a:bodyPr>
          <a:lstStyle/>
          <a:p>
            <a:r>
              <a:rPr lang="en-US" b="1" dirty="0" err="1" smtClean="0">
                <a:solidFill>
                  <a:srgbClr val="FF0000"/>
                </a:solidFill>
                <a:latin typeface="Times New Roman" pitchFamily="18" charset="0"/>
                <a:cs typeface="Times New Roman" pitchFamily="18" charset="0"/>
              </a:rPr>
              <a:t>Những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lưu</a:t>
            </a:r>
            <a:r>
              <a:rPr lang="en-US" b="1" dirty="0" smtClean="0">
                <a:solidFill>
                  <a:srgbClr val="FF0000"/>
                </a:solidFill>
                <a:latin typeface="Times New Roman" pitchFamily="18" charset="0"/>
                <a:cs typeface="Times New Roman" pitchFamily="18" charset="0"/>
              </a:rPr>
              <a:t> </a:t>
            </a:r>
            <a:r>
              <a:rPr lang="en-US" b="1" smtClean="0">
                <a:solidFill>
                  <a:srgbClr val="FF0000"/>
                </a:solidFill>
                <a:latin typeface="Times New Roman" pitchFamily="18" charset="0"/>
                <a:cs typeface="Times New Roman" pitchFamily="18" charset="0"/>
              </a:rPr>
              <a:t>ý về tín hiệu </a:t>
            </a:r>
            <a:br>
              <a:rPr lang="en-US" b="1" smtClean="0">
                <a:solidFill>
                  <a:srgbClr val="FF0000"/>
                </a:solidFill>
                <a:latin typeface="Times New Roman" pitchFamily="18" charset="0"/>
                <a:cs typeface="Times New Roman" pitchFamily="18" charset="0"/>
              </a:rPr>
            </a:br>
            <a:r>
              <a:rPr lang="en-US" b="1" smtClean="0">
                <a:solidFill>
                  <a:srgbClr val="FF0000"/>
                </a:solidFill>
                <a:latin typeface="Times New Roman" pitchFamily="18" charset="0"/>
                <a:cs typeface="Times New Roman" pitchFamily="18" charset="0"/>
              </a:rPr>
              <a:t>đèn giao thông</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95300" y="1828800"/>
            <a:ext cx="8229600" cy="4114800"/>
          </a:xfrm>
        </p:spPr>
        <p:txBody>
          <a:bodyPr>
            <a:normAutofit fontScale="85000" lnSpcReduction="10000"/>
          </a:bodyPr>
          <a:lstStyle/>
          <a:p>
            <a:pPr algn="just"/>
            <a:r>
              <a:rPr lang="en-US">
                <a:latin typeface="Times New Roman" pitchFamily="18" charset="0"/>
                <a:cs typeface="Times New Roman" pitchFamily="18" charset="0"/>
              </a:rPr>
              <a:t>Tín hiệu đèn xanh : cho phép người và xe đi. Tín hiệu đèn vàng: cảnh báo cho sự luân chuyển tín hiệu , báo hiệu người điều khiển phương tiện khi tham gia giao thông trên đường giảm tốc độ và phải dừng lại ở trước vạch sơn “Dừng lại ” theo quy định. </a:t>
            </a:r>
            <a:endParaRPr lang="en-US" smtClean="0">
              <a:latin typeface="Times New Roman" pitchFamily="18" charset="0"/>
              <a:cs typeface="Times New Roman" pitchFamily="18" charset="0"/>
            </a:endParaRPr>
          </a:p>
          <a:p>
            <a:pPr algn="just"/>
            <a:r>
              <a:rPr lang="en-US" smtClean="0">
                <a:latin typeface="Times New Roman" pitchFamily="18" charset="0"/>
                <a:cs typeface="Times New Roman" pitchFamily="18" charset="0"/>
              </a:rPr>
              <a:t>Trong </a:t>
            </a:r>
            <a:r>
              <a:rPr lang="en-US">
                <a:latin typeface="Times New Roman" pitchFamily="18" charset="0"/>
                <a:cs typeface="Times New Roman" pitchFamily="18" charset="0"/>
              </a:rPr>
              <a:t>trường hợp người điều khiển phương tiện và người đi bộ đã vượt quá vạch sơn thì phải nhanh chóng vượt qua khỏi giao lộ để tránh gây nguy hiểm cho bản thân và người tham gia giao thông khác. Tín hiệu đèn đỏ: dừng lại.</a:t>
            </a:r>
            <a:endParaRPr lang="en-US" b="1">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477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5734052"/>
            <a:ext cx="89852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7" y="5618163"/>
            <a:ext cx="992187" cy="123983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9" y="5694363"/>
            <a:ext cx="930275" cy="116363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9213"/>
            <a:ext cx="10668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9213"/>
            <a:ext cx="1066800" cy="133350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776538"/>
            <a:ext cx="6681787" cy="9525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a:ln w="9525">
                  <a:round/>
                  <a:headEnd/>
                  <a:tailEnd/>
                </a:ln>
                <a:solidFill>
                  <a:srgbClr val="FF0000"/>
                </a:solidFill>
                <a:latin typeface="VNI-Thufap2"/>
              </a:rPr>
              <a:t>Xin  Chaân Thaønh Caùm Ôn</a:t>
            </a:r>
          </a:p>
        </p:txBody>
      </p:sp>
    </p:spTree>
    <p:extLst>
      <p:ext uri="{BB962C8B-B14F-4D97-AF65-F5344CB8AC3E}">
        <p14:creationId xmlns:p14="http://schemas.microsoft.com/office/powerpoint/2010/main" val="3093579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00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150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741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600200" y="1447800"/>
            <a:ext cx="5638800" cy="369332"/>
          </a:xfrm>
          <a:prstGeom prst="rect">
            <a:avLst/>
          </a:prstGeom>
          <a:noFill/>
        </p:spPr>
        <p:txBody>
          <a:bodyPr wrap="square" rtlCol="0">
            <a:spAutoFit/>
          </a:bodyPr>
          <a:lstStyle/>
          <a:p>
            <a:endParaRPr lang="en-US" dirty="0"/>
          </a:p>
        </p:txBody>
      </p:sp>
      <p:sp>
        <p:nvSpPr>
          <p:cNvPr id="7" name="TextBox 6"/>
          <p:cNvSpPr txBox="1"/>
          <p:nvPr/>
        </p:nvSpPr>
        <p:spPr>
          <a:xfrm>
            <a:off x="1600200" y="3066871"/>
            <a:ext cx="6172200" cy="1200329"/>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9: An </a:t>
            </a:r>
            <a:r>
              <a:rPr lang="en-US" sz="3600" b="1" dirty="0" err="1" smtClean="0">
                <a:solidFill>
                  <a:srgbClr val="FF0000"/>
                </a:solidFill>
                <a:latin typeface="Times New Roman" pitchFamily="18" charset="0"/>
                <a:cs typeface="Times New Roman" pitchFamily="18" charset="0"/>
              </a:rPr>
              <a:t>toàn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đường</a:t>
            </a:r>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Tiết</a:t>
            </a:r>
            <a:r>
              <a:rPr lang="en-US" sz="3600" b="1" smtClean="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3</a:t>
            </a:r>
            <a:r>
              <a:rPr lang="en-US" sz="3600" b="1"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5737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22718" y="187951"/>
            <a:ext cx="8458200" cy="1524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533400" y="1905000"/>
            <a:ext cx="8229600" cy="1143000"/>
          </a:xfrm>
        </p:spPr>
        <p:txBody>
          <a:bodyPr>
            <a:noAutofit/>
          </a:bodyPr>
          <a:lstStyle/>
          <a:p>
            <a:r>
              <a:rPr lang="en-US" sz="4000" b="1" smtClean="0">
                <a:solidFill>
                  <a:srgbClr val="FF0000"/>
                </a:solidFill>
                <a:latin typeface="Times New Roman" pitchFamily="18" charset="0"/>
                <a:cs typeface="Times New Roman" pitchFamily="18" charset="0"/>
              </a:rPr>
              <a:t>3. Đi bộ qua đường</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700254" y="3101109"/>
            <a:ext cx="7772400" cy="147089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600" b="1" dirty="0" err="1" smtClean="0">
                <a:solidFill>
                  <a:schemeClr val="tx1"/>
                </a:solidFill>
                <a:latin typeface="Times New Roman" pitchFamily="18" charset="0"/>
                <a:cs typeface="Times New Roman" pitchFamily="18" charset="0"/>
              </a:rPr>
              <a:t>Hoạt</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động</a:t>
            </a:r>
            <a:r>
              <a:rPr lang="en-US" sz="3600" b="1" dirty="0" smtClean="0">
                <a:solidFill>
                  <a:schemeClr val="tx1"/>
                </a:solidFill>
                <a:latin typeface="Times New Roman" pitchFamily="18" charset="0"/>
                <a:cs typeface="Times New Roman" pitchFamily="18" charset="0"/>
              </a:rPr>
              <a:t> 1</a:t>
            </a:r>
            <a:r>
              <a:rPr lang="en-US" sz="3600" b="1" smtClean="0">
                <a:solidFill>
                  <a:schemeClr val="tx1"/>
                </a:solidFill>
                <a:latin typeface="Times New Roman" pitchFamily="18" charset="0"/>
                <a:cs typeface="Times New Roman" pitchFamily="18" charset="0"/>
              </a:rPr>
              <a:t>: </a:t>
            </a:r>
            <a:r>
              <a:rPr lang="vi-VN" sz="3600" b="1" smtClean="0">
                <a:solidFill>
                  <a:schemeClr val="tx1"/>
                </a:solidFill>
                <a:latin typeface="Times New Roman" pitchFamily="18" charset="0"/>
                <a:cs typeface="Times New Roman" pitchFamily="18" charset="0"/>
              </a:rPr>
              <a:t>Tìm hiểu biển báo và đèn tín hiệu giao thông</a:t>
            </a:r>
            <a:endParaRPr lang="en-US"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8978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8082B-AF5F-414E-91EA-19797BA85A4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rcRect b="54708"/>
          <a:stretch/>
        </p:blipFill>
        <p:spPr>
          <a:xfrm>
            <a:off x="1012031" y="2433886"/>
            <a:ext cx="6553200" cy="995114"/>
          </a:xfrm>
          <a:prstGeom prst="rect">
            <a:avLst/>
          </a:prstGeom>
        </p:spPr>
      </p:pic>
      <p:pic>
        <p:nvPicPr>
          <p:cNvPr id="5" name="Picture 4">
            <a:extLst>
              <a:ext uri="{FF2B5EF4-FFF2-40B4-BE49-F238E27FC236}">
                <a16:creationId xmlns:a16="http://schemas.microsoft.com/office/drawing/2014/main" id="{E95B72A8-1803-4E85-9CFD-FB105BE5656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Layer>
                </a14:imgProps>
              </a:ext>
              <a:ext uri="{28A0092B-C50C-407E-A947-70E740481C1C}">
                <a14:useLocalDpi xmlns:a14="http://schemas.microsoft.com/office/drawing/2010/main" val="0"/>
              </a:ext>
            </a:extLst>
          </a:blip>
          <a:srcRect b="85826"/>
          <a:stretch/>
        </p:blipFill>
        <p:spPr>
          <a:xfrm>
            <a:off x="0" y="318492"/>
            <a:ext cx="8322469" cy="714375"/>
          </a:xfrm>
          <a:prstGeom prst="rect">
            <a:avLst/>
          </a:prstGeom>
        </p:spPr>
      </p:pic>
      <p:pic>
        <p:nvPicPr>
          <p:cNvPr id="4" name="Picture 3">
            <a:extLst>
              <a:ext uri="{FF2B5EF4-FFF2-40B4-BE49-F238E27FC236}">
                <a16:creationId xmlns:a16="http://schemas.microsoft.com/office/drawing/2014/main" id="{50AC37DA-4DF0-4E04-BEFB-F9380FE7CD58}"/>
              </a:ext>
            </a:extLst>
          </p:cNvPr>
          <p:cNvPicPr>
            <a:picLocks noChangeAspect="1"/>
          </p:cNvPicPr>
          <p:nvPr/>
        </p:nvPicPr>
        <p:blipFill rotWithShape="1">
          <a:blip r:embed="rId6">
            <a:extLst>
              <a:ext uri="{BEBA8EAE-BF5A-486C-A8C5-ECC9F3942E4B}">
                <a14:imgProps xmlns:a14="http://schemas.microsoft.com/office/drawing/2010/main">
                  <a14:imgLayer r:embed="rId5">
                    <a14:imgEffect>
                      <a14:sharpenSoften amount="30000"/>
                    </a14:imgEffect>
                  </a14:imgLayer>
                </a14:imgProps>
              </a:ext>
              <a:ext uri="{28A0092B-C50C-407E-A947-70E740481C1C}">
                <a14:useLocalDpi xmlns:a14="http://schemas.microsoft.com/office/drawing/2010/main" val="0"/>
              </a:ext>
            </a:extLst>
          </a:blip>
          <a:srcRect l="50741" t="42545" r="6329" b="11908"/>
          <a:stretch/>
        </p:blipFill>
        <p:spPr>
          <a:xfrm>
            <a:off x="4807744" y="4409829"/>
            <a:ext cx="3925492" cy="2295525"/>
          </a:xfrm>
          <a:prstGeom prst="rect">
            <a:avLst/>
          </a:prstGeom>
        </p:spPr>
      </p:pic>
      <p:pic>
        <p:nvPicPr>
          <p:cNvPr id="6" name="Picture 5">
            <a:extLst>
              <a:ext uri="{FF2B5EF4-FFF2-40B4-BE49-F238E27FC236}">
                <a16:creationId xmlns:a16="http://schemas.microsoft.com/office/drawing/2014/main" id="{74A31C2E-FFEF-4F91-A6D5-5FF12C6A2AC5}"/>
              </a:ext>
            </a:extLst>
          </p:cNvPr>
          <p:cNvPicPr>
            <a:picLocks noChangeAspect="1"/>
          </p:cNvPicPr>
          <p:nvPr/>
        </p:nvPicPr>
        <p:blipFill rotWithShape="1">
          <a:blip r:embed="rId7">
            <a:extLst>
              <a:ext uri="{BEBA8EAE-BF5A-486C-A8C5-ECC9F3942E4B}">
                <a14:imgProps xmlns:a14="http://schemas.microsoft.com/office/drawing/2010/main">
                  <a14:imgLayer r:embed="rId5">
                    <a14:imgEffect>
                      <a14:sharpenSoften amount="42000"/>
                    </a14:imgEffect>
                  </a14:imgLayer>
                </a14:imgProps>
              </a:ext>
              <a:ext uri="{28A0092B-C50C-407E-A947-70E740481C1C}">
                <a14:useLocalDpi xmlns:a14="http://schemas.microsoft.com/office/drawing/2010/main" val="0"/>
              </a:ext>
            </a:extLst>
          </a:blip>
          <a:srcRect l="8203" t="16360" r="21172" b="61717"/>
          <a:stretch/>
        </p:blipFill>
        <p:spPr>
          <a:xfrm>
            <a:off x="1578769" y="1129208"/>
            <a:ext cx="6457950" cy="1104901"/>
          </a:xfrm>
          <a:prstGeom prst="rect">
            <a:avLst/>
          </a:prstGeom>
        </p:spPr>
      </p:pic>
      <p:pic>
        <p:nvPicPr>
          <p:cNvPr id="7" name="Picture 6">
            <a:extLst>
              <a:ext uri="{FF2B5EF4-FFF2-40B4-BE49-F238E27FC236}">
                <a16:creationId xmlns:a16="http://schemas.microsoft.com/office/drawing/2014/main" id="{0EC6A04B-5DE2-48DE-8E3E-C30C6B70852F}"/>
              </a:ext>
            </a:extLst>
          </p:cNvPr>
          <p:cNvPicPr>
            <a:picLocks noChangeAspect="1"/>
          </p:cNvPicPr>
          <p:nvPr/>
        </p:nvPicPr>
        <p:blipFill rotWithShape="1">
          <a:blip r:embed="rId8">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7812" t="42544" r="49258" b="20403"/>
          <a:stretch/>
        </p:blipFill>
        <p:spPr>
          <a:xfrm>
            <a:off x="132159" y="4409828"/>
            <a:ext cx="3925492" cy="1867396"/>
          </a:xfrm>
          <a:prstGeom prst="rect">
            <a:avLst/>
          </a:prstGeom>
        </p:spPr>
      </p:pic>
    </p:spTree>
    <p:extLst>
      <p:ext uri="{BB962C8B-B14F-4D97-AF65-F5344CB8AC3E}">
        <p14:creationId xmlns:p14="http://schemas.microsoft.com/office/powerpoint/2010/main" val="1946401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508ED6-C8AE-419D-B3A8-BF708A89FBB7}"/>
              </a:ext>
            </a:extLst>
          </p:cNvPr>
          <p:cNvPicPr>
            <a:picLocks noChangeAspect="1"/>
          </p:cNvPicPr>
          <p:nvPr/>
        </p:nvPicPr>
        <p:blipFill rotWithShape="1">
          <a:blip r:embed="rId2">
            <a:extLst>
              <a:ext uri="{28A0092B-C50C-407E-A947-70E740481C1C}">
                <a14:useLocalDpi xmlns:a14="http://schemas.microsoft.com/office/drawing/2010/main" val="0"/>
              </a:ext>
            </a:extLst>
          </a:blip>
          <a:srcRect t="50012" r="16216" b="8803"/>
          <a:stretch/>
        </p:blipFill>
        <p:spPr>
          <a:xfrm>
            <a:off x="67271" y="133350"/>
            <a:ext cx="5490567" cy="904876"/>
          </a:xfrm>
          <a:prstGeom prst="rect">
            <a:avLst/>
          </a:prstGeom>
        </p:spPr>
      </p:pic>
      <p:pic>
        <p:nvPicPr>
          <p:cNvPr id="3" name="Picture 2">
            <a:extLst>
              <a:ext uri="{FF2B5EF4-FFF2-40B4-BE49-F238E27FC236}">
                <a16:creationId xmlns:a16="http://schemas.microsoft.com/office/drawing/2014/main" id="{0573706D-F52A-4A3A-99CD-444BB9E601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2000"/>
                    </a14:imgEffect>
                  </a14:imgLayer>
                </a14:imgProps>
              </a:ext>
              <a:ext uri="{28A0092B-C50C-407E-A947-70E740481C1C}">
                <a14:useLocalDpi xmlns:a14="http://schemas.microsoft.com/office/drawing/2010/main" val="0"/>
              </a:ext>
            </a:extLst>
          </a:blip>
          <a:srcRect t="1216"/>
          <a:stretch/>
        </p:blipFill>
        <p:spPr>
          <a:xfrm>
            <a:off x="4743451" y="781052"/>
            <a:ext cx="4226093" cy="6076948"/>
          </a:xfrm>
          <a:prstGeom prst="rect">
            <a:avLst/>
          </a:prstGeom>
        </p:spPr>
      </p:pic>
      <p:pic>
        <p:nvPicPr>
          <p:cNvPr id="5" name="Picture 4">
            <a:extLst>
              <a:ext uri="{FF2B5EF4-FFF2-40B4-BE49-F238E27FC236}">
                <a16:creationId xmlns:a16="http://schemas.microsoft.com/office/drawing/2014/main" id="{9E72FEBD-6416-4248-8D06-DDB857CC704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rcRect t="26243" r="7377"/>
          <a:stretch/>
        </p:blipFill>
        <p:spPr>
          <a:xfrm>
            <a:off x="-1" y="4610100"/>
            <a:ext cx="1783798" cy="2247901"/>
          </a:xfrm>
          <a:prstGeom prst="rect">
            <a:avLst/>
          </a:prstGeom>
        </p:spPr>
      </p:pic>
    </p:spTree>
    <p:extLst>
      <p:ext uri="{BB962C8B-B14F-4D97-AF65-F5344CB8AC3E}">
        <p14:creationId xmlns:p14="http://schemas.microsoft.com/office/powerpoint/2010/main" val="1779580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904B3D-8CA5-4577-BF8E-AAF5C6C3ABA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Layer>
                </a14:imgProps>
              </a:ext>
            </a:extLst>
          </a:blip>
          <a:srcRect l="6636" t="2404" r="9040" b="2404"/>
          <a:stretch/>
        </p:blipFill>
        <p:spPr>
          <a:xfrm>
            <a:off x="4082427" y="27920"/>
            <a:ext cx="4764882" cy="3771900"/>
          </a:xfrm>
          <a:prstGeom prst="rect">
            <a:avLst/>
          </a:prstGeom>
        </p:spPr>
      </p:pic>
      <p:pic>
        <p:nvPicPr>
          <p:cNvPr id="3" name="Picture 2">
            <a:extLst>
              <a:ext uri="{FF2B5EF4-FFF2-40B4-BE49-F238E27FC236}">
                <a16:creationId xmlns:a16="http://schemas.microsoft.com/office/drawing/2014/main" id="{B02838CC-22AD-48B9-A0B3-C1FC223E65C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8000"/>
                    </a14:imgEffect>
                  </a14:imgLayer>
                </a14:imgProps>
              </a:ext>
              <a:ext uri="{28A0092B-C50C-407E-A947-70E740481C1C}">
                <a14:useLocalDpi xmlns:a14="http://schemas.microsoft.com/office/drawing/2010/main" val="0"/>
              </a:ext>
            </a:extLst>
          </a:blip>
          <a:stretch>
            <a:fillRect/>
          </a:stretch>
        </p:blipFill>
        <p:spPr>
          <a:xfrm>
            <a:off x="121444" y="3248025"/>
            <a:ext cx="4760852" cy="3361670"/>
          </a:xfrm>
          <a:prstGeom prst="rect">
            <a:avLst/>
          </a:prstGeom>
        </p:spPr>
      </p:pic>
    </p:spTree>
    <p:extLst>
      <p:ext uri="{BB962C8B-B14F-4D97-AF65-F5344CB8AC3E}">
        <p14:creationId xmlns:p14="http://schemas.microsoft.com/office/powerpoint/2010/main" val="1429697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8F5444-DBFA-4955-B7F9-19C9AF89806D}"/>
              </a:ext>
            </a:extLst>
          </p:cNvPr>
          <p:cNvPicPr>
            <a:picLocks noChangeAspect="1"/>
          </p:cNvPicPr>
          <p:nvPr/>
        </p:nvPicPr>
        <p:blipFill rotWithShape="1">
          <a:blip r:embed="rId2">
            <a:extLst>
              <a:ext uri="{28A0092B-C50C-407E-A947-70E740481C1C}">
                <a14:useLocalDpi xmlns:a14="http://schemas.microsoft.com/office/drawing/2010/main" val="0"/>
              </a:ext>
            </a:extLst>
          </a:blip>
          <a:srcRect l="6304" r="36502"/>
          <a:stretch/>
        </p:blipFill>
        <p:spPr>
          <a:xfrm>
            <a:off x="6925060" y="3033120"/>
            <a:ext cx="2218940" cy="3771900"/>
          </a:xfrm>
          <a:prstGeom prst="rect">
            <a:avLst/>
          </a:prstGeom>
        </p:spPr>
      </p:pic>
      <p:pic>
        <p:nvPicPr>
          <p:cNvPr id="2" name="Picture 1">
            <a:extLst>
              <a:ext uri="{FF2B5EF4-FFF2-40B4-BE49-F238E27FC236}">
                <a16:creationId xmlns:a16="http://schemas.microsoft.com/office/drawing/2014/main" id="{0CE72E49-4CBD-4967-8EB5-81B2E34913D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8000"/>
                    </a14:imgEffect>
                  </a14:imgLayer>
                </a14:imgProps>
              </a:ext>
              <a:ext uri="{28A0092B-C50C-407E-A947-70E740481C1C}">
                <a14:useLocalDpi xmlns:a14="http://schemas.microsoft.com/office/drawing/2010/main" val="0"/>
              </a:ext>
            </a:extLst>
          </a:blip>
          <a:srcRect l="4371" t="24396" b="4979"/>
          <a:stretch/>
        </p:blipFill>
        <p:spPr>
          <a:xfrm>
            <a:off x="1" y="0"/>
            <a:ext cx="4991537" cy="1076326"/>
          </a:xfrm>
          <a:prstGeom prst="rect">
            <a:avLst/>
          </a:prstGeom>
        </p:spPr>
      </p:pic>
      <p:grpSp>
        <p:nvGrpSpPr>
          <p:cNvPr id="9" name="Group 8">
            <a:extLst>
              <a:ext uri="{FF2B5EF4-FFF2-40B4-BE49-F238E27FC236}">
                <a16:creationId xmlns:a16="http://schemas.microsoft.com/office/drawing/2014/main" id="{EFC02B5D-61B3-4D07-95C0-4AC691E5708C}"/>
              </a:ext>
            </a:extLst>
          </p:cNvPr>
          <p:cNvGrpSpPr/>
          <p:nvPr/>
        </p:nvGrpSpPr>
        <p:grpSpPr>
          <a:xfrm>
            <a:off x="5455954" y="69507"/>
            <a:ext cx="3583574" cy="2935039"/>
            <a:chOff x="7274606" y="69506"/>
            <a:chExt cx="4778098" cy="2935039"/>
          </a:xfrm>
        </p:grpSpPr>
        <p:sp>
          <p:nvSpPr>
            <p:cNvPr id="8" name="Thought Bubble: Cloud 7">
              <a:extLst>
                <a:ext uri="{FF2B5EF4-FFF2-40B4-BE49-F238E27FC236}">
                  <a16:creationId xmlns:a16="http://schemas.microsoft.com/office/drawing/2014/main" id="{97D6C3C5-CB26-4964-8CC3-B0C33EEDEC00}"/>
                </a:ext>
              </a:extLst>
            </p:cNvPr>
            <p:cNvSpPr/>
            <p:nvPr/>
          </p:nvSpPr>
          <p:spPr>
            <a:xfrm>
              <a:off x="7274606" y="69506"/>
              <a:ext cx="4778098" cy="2935039"/>
            </a:xfrm>
            <a:prstGeom prst="cloudCallout">
              <a:avLst>
                <a:gd name="adj1" fmla="val 10066"/>
                <a:gd name="adj2" fmla="val 6552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6302DDF-ABBD-4781-A453-EBAB73F8B7AD}"/>
                </a:ext>
              </a:extLst>
            </p:cNvPr>
            <p:cNvPicPr>
              <a:picLocks noChangeAspect="1"/>
            </p:cNvPicPr>
            <p:nvPr/>
          </p:nvPicPr>
          <p:blipFill rotWithShape="1">
            <a:blip r:embed="rId5"/>
            <a:srcRect r="18734"/>
            <a:stretch/>
          </p:blipFill>
          <p:spPr>
            <a:xfrm>
              <a:off x="7811586" y="680174"/>
              <a:ext cx="3704139" cy="1258757"/>
            </a:xfrm>
            <a:prstGeom prst="rect">
              <a:avLst/>
            </a:prstGeom>
          </p:spPr>
        </p:pic>
      </p:grpSp>
    </p:spTree>
    <p:extLst>
      <p:ext uri="{BB962C8B-B14F-4D97-AF65-F5344CB8AC3E}">
        <p14:creationId xmlns:p14="http://schemas.microsoft.com/office/powerpoint/2010/main" val="3295262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26170" y="4953000"/>
            <a:ext cx="5450417" cy="889000"/>
            <a:chOff x="0" y="3257"/>
            <a:chExt cx="5952" cy="1063"/>
          </a:xfrm>
        </p:grpSpPr>
        <p:pic>
          <p:nvPicPr>
            <p:cNvPr id="25612" name="Picture 3"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4"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8"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5"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6"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6"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64"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8"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3619501"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WordArt 9"/>
          <p:cNvSpPr>
            <a:spLocks noChangeArrowheads="1" noChangeShapeType="1" noTextEdit="1"/>
          </p:cNvSpPr>
          <p:nvPr/>
        </p:nvSpPr>
        <p:spPr bwMode="auto">
          <a:xfrm>
            <a:off x="2402417" y="825503"/>
            <a:ext cx="4762500" cy="1153583"/>
          </a:xfrm>
          <a:prstGeom prst="rect">
            <a:avLst/>
          </a:prstGeom>
        </p:spPr>
        <p:txBody>
          <a:bodyPr wrap="none" fromWordArt="1">
            <a:prstTxWarp prst="textWave1">
              <a:avLst>
                <a:gd name="adj1" fmla="val 13005"/>
                <a:gd name="adj2" fmla="val 0"/>
              </a:avLst>
            </a:prstTxWarp>
          </a:bodyPr>
          <a:lstStyle/>
          <a:p>
            <a:pPr algn="ctr" defTabSz="634950" eaLnBrk="0" fontAlgn="base" hangingPunct="0">
              <a:spcBef>
                <a:spcPct val="0"/>
              </a:spcBef>
              <a:spcAft>
                <a:spcPct val="0"/>
              </a:spcAft>
            </a:pPr>
            <a:r>
              <a:rPr lang="en-US" sz="2500" kern="10">
                <a:ln w="9525">
                  <a:solidFill>
                    <a:srgbClr val="008000"/>
                  </a:solidFill>
                  <a:round/>
                  <a:headEnd/>
                  <a:tailEnd/>
                </a:ln>
                <a:gradFill rotWithShape="1">
                  <a:gsLst>
                    <a:gs pos="0">
                      <a:srgbClr val="FF0000"/>
                    </a:gs>
                    <a:gs pos="100000">
                      <a:srgbClr val="760000"/>
                    </a:gs>
                  </a:gsLst>
                  <a:path path="rect">
                    <a:fillToRect l="50000" t="50000" r="50000" b="50000"/>
                  </a:path>
                </a:gradFill>
                <a:effectLst>
                  <a:outerShdw dist="107763" dir="2700000" algn="ctr" rotWithShape="0">
                    <a:srgbClr val="C0C0C0">
                      <a:alpha val="50000"/>
                    </a:srgbClr>
                  </a:outerShdw>
                </a:effectLst>
                <a:latin typeface=".VnArial" panose="020B7200000000000000" pitchFamily="34" charset="0"/>
              </a:rPr>
              <a:t>NghØ gi÷a tiết</a:t>
            </a:r>
          </a:p>
        </p:txBody>
      </p:sp>
      <p:pic>
        <p:nvPicPr>
          <p:cNvPr id="9" name="Tap dem .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397003" y="6032500"/>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2296586"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885093"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o con tam nang.mp3">
            <a:hlinkClick r:id="" action="ppaction://media"/>
          </p:cNvPr>
          <p:cNvPicPr>
            <a:picLocks noRot="1" noChangeAspect="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1820336" y="4826001"/>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1397002" y="509323"/>
            <a:ext cx="1254566" cy="15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6492435" y="636325"/>
            <a:ext cx="1254566" cy="15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3725335" y="382323"/>
            <a:ext cx="1254566" cy="15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7205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oin.wav"/>
                                        </p:tgtEl>
                                      </p:cMediaNode>
                                    </p:audio>
                                  </p:subTnLst>
                                </p:cTn>
                              </p:par>
                            </p:childTnLst>
                          </p:cTn>
                        </p:par>
                        <p:par>
                          <p:cTn id="12" fill="hold" nodeType="afterGroup">
                            <p:stCondLst>
                              <p:cond delay="2000"/>
                            </p:stCondLst>
                            <p:childTnLst>
                              <p:par>
                                <p:cTn id="13" presetID="1" presetClass="mediacall" presetSubtype="0" fill="hold" nodeType="afterEffect">
                                  <p:stCondLst>
                                    <p:cond delay="0"/>
                                  </p:stCondLst>
                                  <p:childTnLst>
                                    <p:cmd type="call" cmd="playFrom(0.0)">
                                      <p:cBhvr>
                                        <p:cTn id="14" dur="1" fill="hold"/>
                                        <p:tgtEl>
                                          <p:spTgt spid="9"/>
                                        </p:tgtEl>
                                      </p:cBhvr>
                                    </p:cmd>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oin.wav"/>
                                        </p:tgtEl>
                                      </p:cMediaNode>
                                    </p:audio>
                                  </p:subTnLst>
                                </p:cTn>
                              </p:par>
                              <p:par>
                                <p:cTn id="19" presetID="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oin.wav"/>
                                        </p:tgtEl>
                                      </p:cMediaNode>
                                    </p:audio>
                                  </p:sub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500" fill="hold"/>
                                        <p:tgtEl>
                                          <p:spTgt spid="13"/>
                                        </p:tgtEl>
                                        <p:attrNameLst>
                                          <p:attrName>ppt_x</p:attrName>
                                        </p:attrNameLst>
                                      </p:cBhvr>
                                      <p:tavLst>
                                        <p:tav tm="0">
                                          <p:val>
                                            <p:strVal val="#ppt_x"/>
                                          </p:val>
                                        </p:tav>
                                        <p:tav tm="100000">
                                          <p:val>
                                            <p:strVal val="#ppt_x"/>
                                          </p:val>
                                        </p:tav>
                                      </p:tavLst>
                                    </p:anim>
                                    <p:anim calcmode="lin" valueType="num">
                                      <p:cBhvr additive="base">
                                        <p:cTn id="26" dur="1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ppt_x"/>
                                          </p:val>
                                        </p:tav>
                                        <p:tav tm="100000">
                                          <p:val>
                                            <p:strVal val="#ppt_x"/>
                                          </p:val>
                                        </p:tav>
                                      </p:tavLst>
                                    </p:anim>
                                    <p:anim calcmode="lin" valueType="num">
                                      <p:cBhvr additive="base">
                                        <p:cTn id="3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15498" fill="hold"/>
                                        <p:tgtEl>
                                          <p:spTgt spid="12"/>
                                        </p:tgtEl>
                                      </p:cBhvr>
                                    </p:cmd>
                                  </p:childTnLst>
                                </p:cTn>
                              </p:par>
                            </p:childTnLst>
                          </p:cTn>
                        </p:par>
                      </p:childTnLst>
                    </p:cTn>
                  </p:par>
                </p:childTnLst>
              </p:cTn>
              <p:nextCondLst>
                <p:cond evt="onClick" delay="0">
                  <p:tgtEl>
                    <p:spTgt spid="12"/>
                  </p:tgtEl>
                </p:cond>
              </p:nextCondLst>
            </p:seq>
            <p:audio>
              <p:cMediaNode>
                <p:cTn id="36" fill="hold" display="0">
                  <p:stCondLst>
                    <p:cond delay="indefinite"/>
                  </p:stCondLst>
                  <p:endCondLst>
                    <p:cond evt="onPrev" delay="0">
                      <p:tgtEl>
                        <p:sldTgt/>
                      </p:tgtEl>
                    </p:cond>
                    <p:cond evt="onStopAudio" delay="0">
                      <p:tgtEl>
                        <p:sldTgt/>
                      </p:tgtEl>
                    </p:cond>
                  </p:endCondLst>
                </p:cTn>
                <p:tgtEl>
                  <p:spTgt spid="9"/>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193</Words>
  <Application>Microsoft Office PowerPoint</Application>
  <PresentationFormat>On-screen Show (4:3)</PresentationFormat>
  <Paragraphs>12</Paragraphs>
  <Slides>12</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.VnArial</vt:lpstr>
      <vt:lpstr>Arial</vt:lpstr>
      <vt:lpstr>Calibri</vt:lpstr>
      <vt:lpstr>Times New Roman</vt:lpstr>
      <vt:lpstr>VNI-Thufap2</vt:lpstr>
      <vt:lpstr>Office Theme</vt:lpstr>
      <vt:lpstr>PowerPoint Presentation</vt:lpstr>
      <vt:lpstr>PowerPoint Presentation</vt:lpstr>
      <vt:lpstr>PowerPoint Presentation</vt:lpstr>
      <vt:lpstr>3. Đi bộ qua đường</vt:lpstr>
      <vt:lpstr>PowerPoint Presentation</vt:lpstr>
      <vt:lpstr>PowerPoint Presentation</vt:lpstr>
      <vt:lpstr>PowerPoint Presentation</vt:lpstr>
      <vt:lpstr>PowerPoint Presentation</vt:lpstr>
      <vt:lpstr>PowerPoint Presentation</vt:lpstr>
      <vt:lpstr>PowerPoint Presentation</vt:lpstr>
      <vt:lpstr>Những lưu ý về tín hiệu  đèn giao thông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Dang Nga</cp:lastModifiedBy>
  <cp:revision>2</cp:revision>
  <dcterms:created xsi:type="dcterms:W3CDTF">2020-12-06T03:37:15Z</dcterms:created>
  <dcterms:modified xsi:type="dcterms:W3CDTF">2023-12-09T11:10:23Z</dcterms:modified>
</cp:coreProperties>
</file>