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7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7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2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6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9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1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3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4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2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9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7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8B990-503C-415D-9720-CC3E5351AEE0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3712B-6F79-4BD0-96A3-7D3B30190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10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Pictur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1024" descr="5%"/>
          <p:cNvSpPr>
            <a:spLocks noChangeArrowheads="1" noChangeShapeType="1" noTextEdit="1"/>
          </p:cNvSpPr>
          <p:nvPr/>
        </p:nvSpPr>
        <p:spPr bwMode="auto">
          <a:xfrm>
            <a:off x="3124201" y="838201"/>
            <a:ext cx="4986339" cy="357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9525">
                  <a:solidFill>
                    <a:srgbClr val="00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PHÒNG GIÁO DỤC &amp; ĐÀO TẠO LONG BIÊN</a:t>
            </a:r>
          </a:p>
        </p:txBody>
      </p:sp>
      <p:sp>
        <p:nvSpPr>
          <p:cNvPr id="7" name="WordArt 1020"/>
          <p:cNvSpPr>
            <a:spLocks noChangeArrowheads="1" noChangeShapeType="1" noTextEdit="1"/>
          </p:cNvSpPr>
          <p:nvPr/>
        </p:nvSpPr>
        <p:spPr bwMode="auto">
          <a:xfrm>
            <a:off x="2590800" y="1295400"/>
            <a:ext cx="5715000" cy="242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2857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6666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</a:p>
        </p:txBody>
      </p:sp>
      <p:sp>
        <p:nvSpPr>
          <p:cNvPr id="8" name="WordArt 1021"/>
          <p:cNvSpPr>
            <a:spLocks noChangeArrowheads="1" noChangeShapeType="1" noTextEdit="1"/>
          </p:cNvSpPr>
          <p:nvPr/>
        </p:nvSpPr>
        <p:spPr bwMode="auto">
          <a:xfrm>
            <a:off x="1857375" y="2071688"/>
            <a:ext cx="5715000" cy="3124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C0C0C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GIÁO ÁN ĐIỆN TỬ</a:t>
            </a:r>
          </a:p>
        </p:txBody>
      </p:sp>
      <p:sp>
        <p:nvSpPr>
          <p:cNvPr id="9" name="WordArt 1025"/>
          <p:cNvSpPr>
            <a:spLocks noChangeArrowheads="1" noChangeShapeType="1" noTextEdit="1"/>
          </p:cNvSpPr>
          <p:nvPr/>
        </p:nvSpPr>
        <p:spPr bwMode="auto">
          <a:xfrm>
            <a:off x="2895603" y="4343403"/>
            <a:ext cx="3643313" cy="404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9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Môn : Học vần</a:t>
            </a:r>
          </a:p>
        </p:txBody>
      </p:sp>
      <p:pic>
        <p:nvPicPr>
          <p:cNvPr id="10" name="Picture 6" descr="logo viet hung 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286003"/>
            <a:ext cx="160020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WordArt 1025"/>
          <p:cNvSpPr>
            <a:spLocks noChangeArrowheads="1" noChangeShapeType="1" noTextEdit="1"/>
          </p:cNvSpPr>
          <p:nvPr/>
        </p:nvSpPr>
        <p:spPr bwMode="auto">
          <a:xfrm>
            <a:off x="1447803" y="5105400"/>
            <a:ext cx="5091113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9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Bài </a:t>
            </a:r>
            <a:r>
              <a:rPr lang="vi-VN" sz="9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37: Ôn tập</a:t>
            </a:r>
            <a:r>
              <a:rPr lang="en-US" sz="9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 ( T2)</a:t>
            </a:r>
            <a:endParaRPr lang="vi-VN" sz="9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6318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" y="838200"/>
            <a:ext cx="0" cy="57912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vi-VN"/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>
            <a:off x="152400" y="6019800"/>
            <a:ext cx="8077200" cy="0"/>
          </a:xfrm>
          <a:prstGeom prst="line">
            <a:avLst/>
          </a:prstGeom>
          <a:noFill/>
          <a:ln w="9525">
            <a:solidFill>
              <a:srgbClr val="CC99FF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vi-VN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1066800" y="685800"/>
            <a:ext cx="80772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33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vi-VN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763000" y="228600"/>
            <a:ext cx="0" cy="57912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vi-VN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685800" y="2743200"/>
            <a:ext cx="0" cy="3581400"/>
          </a:xfrm>
          <a:prstGeom prst="line">
            <a:avLst/>
          </a:prstGeom>
          <a:noFill/>
          <a:ln w="10795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52416" y="5638800"/>
            <a:ext cx="332898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H="1">
            <a:off x="304800" y="5715000"/>
            <a:ext cx="3810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914400" y="2819400"/>
            <a:ext cx="0" cy="3505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838200" y="2895600"/>
            <a:ext cx="0" cy="33528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pic>
        <p:nvPicPr>
          <p:cNvPr id="14" name="Picture 11" descr="8782-001-01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8382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12"/>
          <p:cNvSpPr>
            <a:spLocks noChangeArrowheads="1" noChangeShapeType="1" noTextEdit="1"/>
          </p:cNvSpPr>
          <p:nvPr/>
        </p:nvSpPr>
        <p:spPr bwMode="auto">
          <a:xfrm>
            <a:off x="1676400" y="1447802"/>
            <a:ext cx="5562600" cy="2773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ea typeface="+mn-lt"/>
                <a:cs typeface="+mn-lt"/>
              </a:rPr>
              <a:t>Tiết 2</a:t>
            </a:r>
          </a:p>
        </p:txBody>
      </p:sp>
    </p:spTree>
    <p:extLst>
      <p:ext uri="{BB962C8B-B14F-4D97-AF65-F5344CB8AC3E}">
        <p14:creationId xmlns:p14="http://schemas.microsoft.com/office/powerpoint/2010/main" val="19025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0" y="1143003"/>
            <a:ext cx="9144000" cy="3097213"/>
            <a:chOff x="0" y="720"/>
            <a:chExt cx="5760" cy="1951"/>
          </a:xfrm>
        </p:grpSpPr>
        <p:pic>
          <p:nvPicPr>
            <p:cNvPr id="6" name="Picture 3" descr="X1310228BSd"/>
            <p:cNvPicPr>
              <a:picLocks noChangeAspect="1" noChangeArrowheads="1"/>
            </p:cNvPicPr>
            <p:nvPr/>
          </p:nvPicPr>
          <p:blipFill>
            <a:blip r:embed="rId2">
              <a:lum bright="6000" contras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20"/>
              <a:ext cx="5760" cy="1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240" y="2042"/>
              <a:ext cx="5520" cy="5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vi-VN" altLang="vi-VN" sz="4800"/>
            </a:p>
          </p:txBody>
        </p:sp>
      </p:grp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62000" y="2971803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vi-VN" sz="5400" kern="0">
                <a:solidFill>
                  <a:schemeClr val="accent2"/>
                </a:solidFill>
                <a:latin typeface=".VnTimeH" pitchFamily="34" charset="0"/>
              </a:rPr>
              <a:t>«n bµi cò</a:t>
            </a:r>
          </a:p>
        </p:txBody>
      </p:sp>
    </p:spTree>
    <p:extLst>
      <p:ext uri="{BB962C8B-B14F-4D97-AF65-F5344CB8AC3E}">
        <p14:creationId xmlns:p14="http://schemas.microsoft.com/office/powerpoint/2010/main" val="328666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463" y="1637507"/>
            <a:ext cx="3887788" cy="4278308"/>
          </a:xfrm>
          <a:prstGeom prst="rect">
            <a:avLst/>
          </a:prstGeom>
        </p:spPr>
      </p:pic>
      <p:sp>
        <p:nvSpPr>
          <p:cNvPr id="6" name="Text Box 49"/>
          <p:cNvSpPr txBox="1">
            <a:spLocks noChangeArrowheads="1"/>
          </p:cNvSpPr>
          <p:nvPr/>
        </p:nvSpPr>
        <p:spPr bwMode="auto">
          <a:xfrm>
            <a:off x="490539" y="6031708"/>
            <a:ext cx="27495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err="1">
                <a:solidFill>
                  <a:srgbClr val="EF1F78"/>
                </a:solidFill>
                <a:latin typeface="VNI-Avo" pitchFamily="2" charset="0"/>
              </a:rPr>
              <a:t>ñoâi</a:t>
            </a:r>
            <a:r>
              <a:rPr lang="en-US" altLang="vi-VN" sz="3600" b="1" dirty="0">
                <a:solidFill>
                  <a:srgbClr val="EF1F78"/>
                </a:solidFill>
                <a:latin typeface="VNI-Avo" pitchFamily="2" charset="0"/>
              </a:rPr>
              <a:t> </a:t>
            </a:r>
            <a:r>
              <a:rPr lang="en-US" altLang="vi-VN" sz="3600" b="1" dirty="0" err="1">
                <a:solidFill>
                  <a:srgbClr val="EF1F78"/>
                </a:solidFill>
                <a:latin typeface="VNI-Avo" pitchFamily="2" charset="0"/>
              </a:rPr>
              <a:t>ñuõa</a:t>
            </a:r>
            <a:r>
              <a:rPr lang="en-US" altLang="vi-VN" sz="3600" b="1" dirty="0">
                <a:solidFill>
                  <a:srgbClr val="EF1F78"/>
                </a:solidFill>
                <a:latin typeface="VNI-Avo" pitchFamily="2" charset="0"/>
              </a:rPr>
              <a:t> </a:t>
            </a:r>
          </a:p>
        </p:txBody>
      </p:sp>
      <p:sp>
        <p:nvSpPr>
          <p:cNvPr id="7" name="Text Box 50"/>
          <p:cNvSpPr txBox="1">
            <a:spLocks noChangeArrowheads="1"/>
          </p:cNvSpPr>
          <p:nvPr/>
        </p:nvSpPr>
        <p:spPr bwMode="auto">
          <a:xfrm>
            <a:off x="3276602" y="6031710"/>
            <a:ext cx="205105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err="1">
                <a:solidFill>
                  <a:srgbClr val="EF1F78"/>
                </a:solidFill>
                <a:latin typeface="VNI-Avo" pitchFamily="2" charset="0"/>
              </a:rPr>
              <a:t>tuoåi</a:t>
            </a:r>
            <a:r>
              <a:rPr lang="en-US" altLang="vi-VN" sz="3600" b="1" dirty="0">
                <a:solidFill>
                  <a:srgbClr val="EF1F78"/>
                </a:solidFill>
                <a:latin typeface="VNI-Avo" pitchFamily="2" charset="0"/>
              </a:rPr>
              <a:t> thô 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5834731" y="6103658"/>
            <a:ext cx="27495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err="1">
                <a:solidFill>
                  <a:srgbClr val="EF1F78"/>
                </a:solidFill>
                <a:latin typeface="VNI-Avo" pitchFamily="2" charset="0"/>
              </a:rPr>
              <a:t>maây</a:t>
            </a:r>
            <a:r>
              <a:rPr lang="en-US" altLang="vi-VN" sz="3600" b="1" dirty="0">
                <a:solidFill>
                  <a:srgbClr val="EF1F78"/>
                </a:solidFill>
                <a:latin typeface="VNI-Avo" pitchFamily="2" charset="0"/>
              </a:rPr>
              <a:t> bay 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362079" y="2920209"/>
            <a:ext cx="681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2400">
              <a:latin typeface=".VnAvant" pitchFamily="34" charset="0"/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1006874" y="196059"/>
            <a:ext cx="1152131" cy="1110911"/>
            <a:chOff x="1022574" y="980728"/>
            <a:chExt cx="1173164" cy="1109574"/>
          </a:xfrm>
        </p:grpSpPr>
        <p:pic>
          <p:nvPicPr>
            <p:cNvPr id="17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22574" y="1052736"/>
              <a:ext cx="1173164" cy="1037566"/>
            </a:xfrm>
            <a:prstGeom prst="rect">
              <a:avLst/>
            </a:prstGeom>
          </p:spPr>
        </p:pic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043608" y="980728"/>
              <a:ext cx="465931" cy="64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vi-VN" sz="3600" b="1" dirty="0">
                  <a:solidFill>
                    <a:srgbClr val="CC0099"/>
                  </a:solidFill>
                  <a:latin typeface=".VnAvant" pitchFamily="34" charset="0"/>
                </a:rPr>
                <a:t>a</a:t>
              </a:r>
              <a:endParaRPr lang="vi-VN" altLang="vi-VN" sz="3600" b="1" dirty="0">
                <a:solidFill>
                  <a:srgbClr val="CC0099"/>
                </a:solidFill>
                <a:latin typeface=".VnAvant" pitchFamily="34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791370" y="982469"/>
              <a:ext cx="260350" cy="64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vi-VN" sz="3600" b="1">
                  <a:solidFill>
                    <a:srgbClr val="CC0099"/>
                  </a:solidFill>
                  <a:latin typeface=".VnAvant" pitchFamily="34" charset="0"/>
                </a:rPr>
                <a:t>i</a:t>
              </a:r>
              <a:endParaRPr lang="vi-VN" altLang="vi-VN" sz="3600" b="1">
                <a:solidFill>
                  <a:srgbClr val="CC0099"/>
                </a:solidFill>
                <a:latin typeface=".VnAvant" pitchFamily="34" charset="0"/>
              </a:endParaRP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119815" y="180183"/>
            <a:ext cx="1174751" cy="1168631"/>
            <a:chOff x="6084168" y="848906"/>
            <a:chExt cx="1174328" cy="1168372"/>
          </a:xfrm>
        </p:grpSpPr>
        <p:pic>
          <p:nvPicPr>
            <p:cNvPr id="14" name="tabl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84168" y="980728"/>
              <a:ext cx="1169613" cy="1036550"/>
            </a:xfrm>
            <a:prstGeom prst="rect">
              <a:avLst/>
            </a:prstGeom>
          </p:spPr>
        </p:pic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6084168" y="908719"/>
              <a:ext cx="465931" cy="646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vi-VN" sz="3600" b="1">
                  <a:solidFill>
                    <a:srgbClr val="CC0099"/>
                  </a:solidFill>
                  <a:latin typeface=".VnAvant" pitchFamily="34" charset="0"/>
                </a:rPr>
                <a:t>a</a:t>
              </a:r>
              <a:endParaRPr lang="vi-VN" altLang="vi-VN" sz="3600" b="1">
                <a:solidFill>
                  <a:srgbClr val="CC0099"/>
                </a:solidFill>
                <a:latin typeface=".VnAvant" pitchFamily="34" charset="0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6732240" y="848906"/>
              <a:ext cx="526256" cy="7077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vi-VN" sz="4000" b="1">
                  <a:solidFill>
                    <a:srgbClr val="CC0099"/>
                  </a:solidFill>
                  <a:latin typeface=".VnTime" pitchFamily="34" charset="0"/>
                </a:rPr>
                <a:t>y</a:t>
              </a:r>
              <a:endParaRPr lang="vi-VN" altLang="vi-VN" sz="4000" b="1">
                <a:solidFill>
                  <a:srgbClr val="CC0099"/>
                </a:solidFill>
                <a:latin typeface=".VnTime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029" y="269084"/>
            <a:ext cx="1296987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IMG_000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689" y="269084"/>
            <a:ext cx="1054100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992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858" name="Group 2"/>
          <p:cNvGraphicFramePr>
            <a:graphicFrameLocks noGrp="1"/>
          </p:cNvGraphicFramePr>
          <p:nvPr>
            <p:extLst/>
          </p:nvPr>
        </p:nvGraphicFramePr>
        <p:xfrm>
          <a:off x="1475657" y="418296"/>
          <a:ext cx="3600451" cy="6035040"/>
        </p:xfrm>
        <a:graphic>
          <a:graphicData uri="http://schemas.openxmlformats.org/drawingml/2006/table">
            <a:tbl>
              <a:tblPr/>
              <a:tblGrid>
                <a:gridCol w="1184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0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Avo" pitchFamily="2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Avo" pitchFamily="2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Avant" pitchFamily="34" charset="0"/>
                        </a:rPr>
                        <a:t>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Avant" pitchFamily="34" charset="0"/>
                        </a:rPr>
                        <a:t>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aâ</a:t>
                      </a:r>
                      <a:endParaRPr kumimoji="0" lang="en-US" altLang="vi-V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Avo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Avant" pitchFamily="34" charset="0"/>
                        </a:rPr>
                        <a:t>©y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o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oi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oâ</a:t>
                      </a:r>
                      <a:endParaRPr kumimoji="0" lang="en-US" altLang="vi-V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Avo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Avant" pitchFamily="34" charset="0"/>
                        </a:rPr>
                        <a:t>«i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ô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Avant" pitchFamily="34" charset="0"/>
                        </a:rPr>
                        <a:t>¬i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u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ui</a:t>
                      </a:r>
                      <a:endParaRPr kumimoji="0" lang="en-US" altLang="vi-V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ö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Avant" pitchFamily="34" charset="0"/>
                        </a:rPr>
                        <a:t>ư­i</a:t>
                      </a:r>
                      <a:endParaRPr kumimoji="0" lang="en-US" altLang="vi-V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.VnAvan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  </a:t>
                      </a:r>
                      <a:r>
                        <a:rPr kumimoji="0" lang="en-US" altLang="vi-VN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uoâ</a:t>
                      </a:r>
                      <a:endParaRPr kumimoji="0" lang="en-US" altLang="vi-V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Avo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en-US" altLang="vi-VN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Avant" pitchFamily="34" charset="0"/>
                        </a:rPr>
                        <a:t>«i</a:t>
                      </a:r>
                      <a:endParaRPr kumimoji="0" lang="en-US" altLang="vi-V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.VnAvan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010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  </a:t>
                      </a:r>
                      <a:r>
                        <a:rPr kumimoji="0" lang="en-US" altLang="vi-VN" sz="4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Avo" pitchFamily="2" charset="0"/>
                        </a:rPr>
                        <a:t>ươ</a:t>
                      </a:r>
                      <a:endParaRPr kumimoji="0" lang="en-US" altLang="vi-VN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Avo" pitchFamily="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Avant" pitchFamily="34" charset="0"/>
                        </a:rPr>
                        <a:t>­</a:t>
                      </a:r>
                      <a:r>
                        <a:rPr kumimoji="0" lang="en-US" altLang="vi-VN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Avant" pitchFamily="34" charset="0"/>
                        </a:rPr>
                        <a:t>ươi</a:t>
                      </a:r>
                      <a:endParaRPr kumimoji="0" lang="en-US" altLang="vi-VN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VNI-Avo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1904" name="Text Box 48"/>
          <p:cNvSpPr txBox="1">
            <a:spLocks noChangeArrowheads="1"/>
          </p:cNvSpPr>
          <p:nvPr/>
        </p:nvSpPr>
        <p:spPr bwMode="auto">
          <a:xfrm>
            <a:off x="3417888" y="690566"/>
            <a:ext cx="939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vi-VN" altLang="vi-VN" sz="3200" b="1">
              <a:solidFill>
                <a:srgbClr val="0066FF"/>
              </a:solidFill>
              <a:latin typeface="VNI-Avo" pitchFamily="2" charset="0"/>
            </a:endParaRPr>
          </a:p>
        </p:txBody>
      </p:sp>
      <p:sp>
        <p:nvSpPr>
          <p:cNvPr id="121905" name="Text Box 49"/>
          <p:cNvSpPr txBox="1">
            <a:spLocks noChangeArrowheads="1"/>
          </p:cNvSpPr>
          <p:nvPr/>
        </p:nvSpPr>
        <p:spPr bwMode="auto">
          <a:xfrm>
            <a:off x="5796138" y="1125540"/>
            <a:ext cx="29876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 b="1" dirty="0" err="1">
                <a:solidFill>
                  <a:srgbClr val="EF1F78"/>
                </a:solidFill>
                <a:latin typeface="VNI-Avo" pitchFamily="2" charset="0"/>
              </a:rPr>
              <a:t>ñoâi</a:t>
            </a:r>
            <a:r>
              <a:rPr lang="en-US" altLang="vi-VN" sz="3600" b="1" dirty="0">
                <a:solidFill>
                  <a:srgbClr val="EF1F78"/>
                </a:solidFill>
                <a:latin typeface="VNI-Avo" pitchFamily="2" charset="0"/>
              </a:rPr>
              <a:t> </a:t>
            </a:r>
            <a:r>
              <a:rPr lang="en-US" altLang="vi-VN" sz="3600" b="1" dirty="0" err="1">
                <a:solidFill>
                  <a:srgbClr val="EF1F78"/>
                </a:solidFill>
                <a:latin typeface="VNI-Avo" pitchFamily="2" charset="0"/>
              </a:rPr>
              <a:t>ñuõa</a:t>
            </a:r>
            <a:r>
              <a:rPr lang="en-US" altLang="vi-VN" sz="3600" b="1" dirty="0">
                <a:solidFill>
                  <a:srgbClr val="EF1F78"/>
                </a:solidFill>
                <a:latin typeface="VNI-Avo" pitchFamily="2" charset="0"/>
              </a:rPr>
              <a:t> </a:t>
            </a:r>
          </a:p>
        </p:txBody>
      </p:sp>
      <p:sp>
        <p:nvSpPr>
          <p:cNvPr id="121906" name="Text Box 50"/>
          <p:cNvSpPr txBox="1">
            <a:spLocks noChangeArrowheads="1"/>
          </p:cNvSpPr>
          <p:nvPr/>
        </p:nvSpPr>
        <p:spPr bwMode="auto">
          <a:xfrm>
            <a:off x="5795966" y="2205040"/>
            <a:ext cx="29876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 b="1" dirty="0" err="1">
                <a:solidFill>
                  <a:srgbClr val="EF1F78"/>
                </a:solidFill>
                <a:latin typeface="VNI-Avo" pitchFamily="2" charset="0"/>
              </a:rPr>
              <a:t>tuoåi</a:t>
            </a:r>
            <a:r>
              <a:rPr lang="en-US" altLang="vi-VN" sz="3600" b="1" dirty="0">
                <a:solidFill>
                  <a:srgbClr val="EF1F78"/>
                </a:solidFill>
                <a:latin typeface="VNI-Avo" pitchFamily="2" charset="0"/>
              </a:rPr>
              <a:t> thô </a:t>
            </a:r>
          </a:p>
        </p:txBody>
      </p:sp>
      <p:sp>
        <p:nvSpPr>
          <p:cNvPr id="121907" name="Text Box 51"/>
          <p:cNvSpPr txBox="1">
            <a:spLocks noChangeArrowheads="1"/>
          </p:cNvSpPr>
          <p:nvPr/>
        </p:nvSpPr>
        <p:spPr bwMode="auto">
          <a:xfrm>
            <a:off x="5795966" y="3357566"/>
            <a:ext cx="29876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 b="1" dirty="0" err="1">
                <a:solidFill>
                  <a:srgbClr val="EF1F78"/>
                </a:solidFill>
                <a:latin typeface="VNI-Avo" pitchFamily="2" charset="0"/>
              </a:rPr>
              <a:t>maây</a:t>
            </a:r>
            <a:r>
              <a:rPr lang="en-US" altLang="vi-VN" sz="3600" b="1" dirty="0">
                <a:solidFill>
                  <a:srgbClr val="EF1F78"/>
                </a:solidFill>
                <a:latin typeface="VNI-Avo" pitchFamily="2" charset="0"/>
              </a:rPr>
              <a:t> bay </a:t>
            </a:r>
          </a:p>
        </p:txBody>
      </p:sp>
    </p:spTree>
    <p:extLst>
      <p:ext uri="{BB962C8B-B14F-4D97-AF65-F5344CB8AC3E}">
        <p14:creationId xmlns:p14="http://schemas.microsoft.com/office/powerpoint/2010/main" val="2235838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u the ng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16224" y="548683"/>
            <a:ext cx="5348064" cy="576400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7075142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793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609600" y="1752600"/>
            <a:ext cx="7848600" cy="3657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70601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274639"/>
            <a:ext cx="8229600" cy="1143000"/>
          </a:xfrm>
          <a:prstGeom prst="rect">
            <a:avLst/>
          </a:prstGeom>
          <a:ln>
            <a:solidFill>
              <a:srgbClr val="FFFFCC"/>
            </a:solidFill>
            <a:miter lim="800000"/>
            <a:headEnd/>
            <a:tailEnd/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vi-VN" sz="6000">
                <a:solidFill>
                  <a:srgbClr val="FFFFFF"/>
                </a:solidFill>
                <a:latin typeface=".VnAvant" pitchFamily="34" charset="0"/>
              </a:rPr>
              <a:t>   </a:t>
            </a:r>
            <a:endParaRPr lang="en-US" altLang="vi-VN" sz="3200">
              <a:solidFill>
                <a:srgbClr val="FFFFFF"/>
              </a:solidFill>
              <a:latin typeface=".VnAvant" pitchFamily="34" charset="0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203575" y="1557339"/>
            <a:ext cx="6337300" cy="47418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vi-VN" sz="3600" dirty="0">
                <a:latin typeface=".VnAvant" pitchFamily="34" charset="0"/>
              </a:rPr>
              <a:t>           </a:t>
            </a:r>
            <a:r>
              <a:rPr lang="en-US" altLang="vi-VN" sz="3600" b="1" dirty="0">
                <a:solidFill>
                  <a:srgbClr val="0066FF"/>
                </a:solidFill>
                <a:latin typeface=".VnAvant" pitchFamily="34" charset="0"/>
              </a:rPr>
              <a:t>Giã </a:t>
            </a:r>
            <a:r>
              <a:rPr lang="en-US" altLang="vi-VN" sz="3600" b="1" dirty="0" err="1">
                <a:solidFill>
                  <a:srgbClr val="0066FF"/>
                </a:solidFill>
                <a:latin typeface=".VnAvant" pitchFamily="34" charset="0"/>
              </a:rPr>
              <a:t>tõ</a:t>
            </a:r>
            <a:r>
              <a:rPr lang="en-US" altLang="vi-VN" sz="3600" b="1" dirty="0">
                <a:solidFill>
                  <a:srgbClr val="0066FF"/>
                </a:solidFill>
                <a:latin typeface=".VnAvant" pitchFamily="34" charset="0"/>
              </a:rPr>
              <a:t> tay </a:t>
            </a:r>
            <a:r>
              <a:rPr lang="en-US" altLang="vi-VN" sz="3600" b="1" dirty="0" err="1">
                <a:solidFill>
                  <a:srgbClr val="0066FF"/>
                </a:solidFill>
                <a:latin typeface=".VnAvant" pitchFamily="34" charset="0"/>
              </a:rPr>
              <a:t>mÑ</a:t>
            </a:r>
            <a:endParaRPr lang="en-US" altLang="vi-VN" sz="3600" b="1" dirty="0">
              <a:solidFill>
                <a:srgbClr val="0066FF"/>
              </a:solidFill>
              <a:latin typeface=".VnAvant" pitchFamily="34" charset="0"/>
            </a:endParaRPr>
          </a:p>
          <a:p>
            <a:pPr>
              <a:buFontTx/>
              <a:buNone/>
            </a:pPr>
            <a:r>
              <a:rPr lang="en-US" altLang="vi-VN" sz="3600" b="1" dirty="0">
                <a:solidFill>
                  <a:srgbClr val="0066FF"/>
                </a:solidFill>
                <a:latin typeface=".VnAvant" pitchFamily="34" charset="0"/>
              </a:rPr>
              <a:t>           Ru </a:t>
            </a:r>
            <a:r>
              <a:rPr lang="en-US" altLang="vi-VN" sz="3600" b="1" dirty="0" err="1">
                <a:solidFill>
                  <a:srgbClr val="0066FF"/>
                </a:solidFill>
                <a:latin typeface=".VnAvant" pitchFamily="34" charset="0"/>
              </a:rPr>
              <a:t>bÐ</a:t>
            </a:r>
            <a:r>
              <a:rPr lang="en-US" altLang="vi-VN" sz="3600" b="1" dirty="0">
                <a:solidFill>
                  <a:srgbClr val="0066FF"/>
                </a:solidFill>
                <a:latin typeface=".VnAvant" pitchFamily="34" charset="0"/>
              </a:rPr>
              <a:t> </a:t>
            </a:r>
            <a:r>
              <a:rPr lang="en-US" altLang="vi-VN" sz="3600" b="1" dirty="0" err="1">
                <a:solidFill>
                  <a:srgbClr val="0066FF"/>
                </a:solidFill>
                <a:latin typeface=".VnAvant" pitchFamily="34" charset="0"/>
              </a:rPr>
              <a:t>ngñ</a:t>
            </a:r>
            <a:r>
              <a:rPr lang="en-US" altLang="vi-VN" sz="3600" b="1" dirty="0">
                <a:solidFill>
                  <a:srgbClr val="0066FF"/>
                </a:solidFill>
                <a:latin typeface=".VnAvant" pitchFamily="34" charset="0"/>
              </a:rPr>
              <a:t> say</a:t>
            </a:r>
          </a:p>
          <a:p>
            <a:pPr>
              <a:buFontTx/>
              <a:buNone/>
            </a:pPr>
            <a:r>
              <a:rPr lang="en-US" altLang="vi-VN" sz="3600" b="1" dirty="0">
                <a:solidFill>
                  <a:srgbClr val="0066FF"/>
                </a:solidFill>
                <a:latin typeface=".VnAvant" pitchFamily="34" charset="0"/>
              </a:rPr>
              <a:t>           Thay cho giã </a:t>
            </a:r>
            <a:r>
              <a:rPr lang="en-US" altLang="vi-VN" sz="3600" b="1" dirty="0" err="1">
                <a:solidFill>
                  <a:srgbClr val="0066FF"/>
                </a:solidFill>
                <a:latin typeface=".VnAvant" pitchFamily="34" charset="0"/>
              </a:rPr>
              <a:t>trêi</a:t>
            </a:r>
            <a:endParaRPr lang="en-US" altLang="vi-VN" sz="3600" b="1" dirty="0">
              <a:solidFill>
                <a:srgbClr val="0066FF"/>
              </a:solidFill>
              <a:latin typeface=".VnAvant" pitchFamily="34" charset="0"/>
            </a:endParaRPr>
          </a:p>
          <a:p>
            <a:pPr>
              <a:buFontTx/>
              <a:buNone/>
            </a:pPr>
            <a:r>
              <a:rPr lang="en-US" altLang="vi-VN" sz="3600" b="1" dirty="0">
                <a:solidFill>
                  <a:srgbClr val="0066FF"/>
                </a:solidFill>
                <a:latin typeface=".VnAvant" pitchFamily="34" charset="0"/>
              </a:rPr>
              <a:t>           </a:t>
            </a:r>
            <a:r>
              <a:rPr lang="en-US" altLang="vi-VN" sz="3600" b="1" dirty="0" err="1">
                <a:solidFill>
                  <a:srgbClr val="0066FF"/>
                </a:solidFill>
                <a:latin typeface=".VnAvant" pitchFamily="34" charset="0"/>
              </a:rPr>
              <a:t>Gi÷a</a:t>
            </a:r>
            <a:r>
              <a:rPr lang="en-US" altLang="vi-VN" sz="3600" b="1" dirty="0">
                <a:solidFill>
                  <a:srgbClr val="0066FF"/>
                </a:solidFill>
                <a:latin typeface=".VnAvant" pitchFamily="34" charset="0"/>
              </a:rPr>
              <a:t> </a:t>
            </a:r>
            <a:r>
              <a:rPr lang="en-US" altLang="vi-VN" sz="3600" b="1" dirty="0" err="1">
                <a:solidFill>
                  <a:srgbClr val="0066FF"/>
                </a:solidFill>
                <a:latin typeface=".VnAvant" pitchFamily="34" charset="0"/>
              </a:rPr>
              <a:t>trưa</a:t>
            </a:r>
            <a:r>
              <a:rPr lang="en-US" altLang="vi-VN" sz="3600" b="1" dirty="0">
                <a:solidFill>
                  <a:srgbClr val="0066FF"/>
                </a:solidFill>
                <a:latin typeface=".VnAvant" pitchFamily="34" charset="0"/>
              </a:rPr>
              <a:t> oi ¶.</a:t>
            </a:r>
            <a:endParaRPr lang="en-US" altLang="vi-VN" sz="3600" b="1" dirty="0">
              <a:solidFill>
                <a:srgbClr val="0066FF"/>
              </a:solidFill>
              <a:latin typeface=".VnAvant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851278" y="5876925"/>
            <a:ext cx="7921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>
              <a:solidFill>
                <a:srgbClr val="FF33CC"/>
              </a:solidFill>
              <a:latin typeface=".VnAvant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067177" y="5661025"/>
            <a:ext cx="15843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>
              <a:latin typeface=".VnAvant" pitchFamily="34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627314" y="5661025"/>
            <a:ext cx="26654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>
              <a:latin typeface=".VnAvant" pitchFamily="34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203575" y="5734051"/>
            <a:ext cx="12969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>
              <a:solidFill>
                <a:srgbClr val="FF33CC"/>
              </a:solidFill>
              <a:latin typeface=".VnAvant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211639" y="60213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995742" y="5661025"/>
            <a:ext cx="10810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>
              <a:latin typeface=".VnAvant" pitchFamily="34" charset="0"/>
            </a:endParaRPr>
          </a:p>
        </p:txBody>
      </p:sp>
      <p:pic>
        <p:nvPicPr>
          <p:cNvPr id="10" name="Picture 11" descr="DSC00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1" y="1412879"/>
            <a:ext cx="3779839" cy="3598863"/>
          </a:xfrm>
          <a:prstGeom prst="rect">
            <a:avLst/>
          </a:prstGeom>
          <a:noFill/>
          <a:ln w="38100">
            <a:solidFill>
              <a:srgbClr val="FFCC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Connector 21"/>
          <p:cNvCxnSpPr/>
          <p:nvPr/>
        </p:nvCxnSpPr>
        <p:spPr>
          <a:xfrm>
            <a:off x="6156176" y="2132856"/>
            <a:ext cx="601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092280" y="2780928"/>
            <a:ext cx="5760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788024" y="3429000"/>
            <a:ext cx="7920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948264" y="4077072"/>
            <a:ext cx="3600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68344" y="3429000"/>
            <a:ext cx="648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7740352" y="1700808"/>
            <a:ext cx="144016" cy="43204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7812361" y="2384885"/>
            <a:ext cx="180020" cy="39604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8368271" y="2996952"/>
            <a:ext cx="159264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7812360" y="3646125"/>
            <a:ext cx="288032" cy="50295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7956376" y="3645027"/>
            <a:ext cx="288032" cy="50295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238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j028190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565402"/>
            <a:ext cx="5257800" cy="3449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2778" name="Group 10"/>
          <p:cNvGrpSpPr>
            <a:grpSpLocks/>
          </p:cNvGrpSpPr>
          <p:nvPr/>
        </p:nvGrpSpPr>
        <p:grpSpPr bwMode="auto">
          <a:xfrm>
            <a:off x="179389" y="0"/>
            <a:ext cx="8964612" cy="6948488"/>
            <a:chOff x="0" y="-19"/>
            <a:chExt cx="5760" cy="4377"/>
          </a:xfrm>
        </p:grpSpPr>
        <p:pic>
          <p:nvPicPr>
            <p:cNvPr id="32779" name="Picture 11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780" name="Picture 12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781" name="Picture 13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782" name="Picture 14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2783" name="WordArt 15"/>
          <p:cNvSpPr>
            <a:spLocks noChangeArrowheads="1" noChangeShapeType="1" noTextEdit="1"/>
          </p:cNvSpPr>
          <p:nvPr/>
        </p:nvSpPr>
        <p:spPr bwMode="auto">
          <a:xfrm>
            <a:off x="611188" y="692153"/>
            <a:ext cx="8229600" cy="2016125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>
              <a:buFontTx/>
              <a:buNone/>
            </a:pPr>
            <a:r>
              <a:rPr lang="vi-VN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Chúc các </a:t>
            </a:r>
            <a:r>
              <a:rPr lang="vi-VN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con </a:t>
            </a:r>
            <a:endParaRPr lang="vi-VN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>
              <a:buFontTx/>
              <a:buNone/>
            </a:pPr>
            <a:r>
              <a:rPr lang="vi-VN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học giỏi - chăm </a:t>
            </a:r>
            <a:r>
              <a:rPr lang="vi-VN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ngoan! </a:t>
            </a:r>
            <a:endParaRPr lang="vi-VN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62336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113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.VnAvant</vt:lpstr>
      <vt:lpstr>.VnTime</vt:lpstr>
      <vt:lpstr>.VnTimeH</vt:lpstr>
      <vt:lpstr>Arial</vt:lpstr>
      <vt:lpstr>Calibri</vt:lpstr>
      <vt:lpstr>Calibri Light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Dang Nga</dc:creator>
  <cp:lastModifiedBy>Dang Nga</cp:lastModifiedBy>
  <cp:revision>2</cp:revision>
  <dcterms:created xsi:type="dcterms:W3CDTF">2023-11-04T08:57:41Z</dcterms:created>
  <dcterms:modified xsi:type="dcterms:W3CDTF">2023-11-04T08:58:29Z</dcterms:modified>
</cp:coreProperties>
</file>