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69" r:id="rId2"/>
    <p:sldId id="257" r:id="rId3"/>
    <p:sldId id="258" r:id="rId4"/>
    <p:sldId id="260" r:id="rId5"/>
    <p:sldId id="261" r:id="rId6"/>
    <p:sldId id="262" r:id="rId7"/>
    <p:sldId id="266" r:id="rId8"/>
    <p:sldId id="267" r:id="rId9"/>
    <p:sldId id="263" r:id="rId10"/>
    <p:sldId id="265" r:id="rId11"/>
    <p:sldId id="268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148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15B37B-D6DC-409F-9BFA-CC9AB4842A67}" type="datetimeFigureOut">
              <a:rPr lang="en-US" smtClean="0"/>
              <a:pPr/>
              <a:t>5/8/2019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D12FE8-8576-47B5-9C76-6910B09879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D12FE8-8576-47B5-9C76-6910B098792B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85981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D12FE8-8576-47B5-9C76-6910B098792B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859814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D12FE8-8576-47B5-9C76-6910B098792B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503383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5B7BEEA3-895C-4D4E-B116-55F9DD14A978}" type="slidenum">
              <a:rPr lang="en-US" b="0" smtClean="0"/>
              <a:pPr eaLnBrk="1" hangingPunct="1"/>
              <a:t>10</a:t>
            </a:fld>
            <a:endParaRPr lang="en-US" b="0"/>
          </a:p>
        </p:txBody>
      </p:sp>
      <p:sp>
        <p:nvSpPr>
          <p:cNvPr id="37891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1" hangingPunct="1"/>
            <a:fld id="{0332AAFF-B767-40DD-BB84-DB57CC2F1020}" type="slidenum">
              <a:rPr lang="en-US" sz="1200"/>
              <a:pPr algn="r" eaLnBrk="1" hangingPunct="1"/>
              <a:t>10</a:t>
            </a:fld>
            <a:endParaRPr lang="en-US" sz="1200"/>
          </a:p>
        </p:txBody>
      </p:sp>
      <p:sp>
        <p:nvSpPr>
          <p:cNvPr id="3789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êu đề bản chiế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Tiêu đề phụ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vi-VN"/>
              <a:t>Bấm &amp; sửa kiểu phụ đề</a:t>
            </a:r>
            <a:endParaRPr lang="en-US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5/8/2019</a:t>
            </a:fld>
            <a:endParaRPr lang="en-US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êu đề và Văn bản dọ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Dọc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5/8/2019</a:t>
            </a:fld>
            <a:endParaRPr lang="en-US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êu đề dọc và Văn bả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Dọc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Dọc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5/8/2019</a:t>
            </a:fld>
            <a:endParaRPr lang="en-US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êu đề và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5/8/2019</a:t>
            </a:fld>
            <a:endParaRPr lang="en-US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Đầu trang của Phầ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5/8/2019</a:t>
            </a:fld>
            <a:endParaRPr lang="en-US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Hai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Nội dung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5" name="Nơi giữ chỗ cho Ngày tháng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5/8/2019</a:t>
            </a:fld>
            <a:endParaRPr lang="en-US"/>
          </a:p>
        </p:txBody>
      </p:sp>
      <p:sp>
        <p:nvSpPr>
          <p:cNvPr id="6" name="Nơi giữ chỗ cho Chân trang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Nơi giữ chỗ cho Số hiệu Bản chiế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hép so sá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4" name="Nơi giữ chỗ cho Nội dung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5" name="Nơi giữ chỗ cho Văn bản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6" name="Nơi giữ chỗ cho Nội dung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7" name="Nơi giữ chỗ cho Ngày tháng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5/8/2019</a:t>
            </a:fld>
            <a:endParaRPr lang="en-US"/>
          </a:p>
        </p:txBody>
      </p:sp>
      <p:sp>
        <p:nvSpPr>
          <p:cNvPr id="8" name="Nơi giữ chỗ cho Chân trang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Nơi giữ chỗ cho Số hiệu Bản chiế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hỉ Tiêu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Ngày tháng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5/8/2019</a:t>
            </a:fld>
            <a:endParaRPr lang="en-US"/>
          </a:p>
        </p:txBody>
      </p:sp>
      <p:sp>
        <p:nvSpPr>
          <p:cNvPr id="4" name="Nơi giữ chỗ cho Chân trang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Nơi giữ chỗ cho Số hiệu Bản chiế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rố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ơi giữ chỗ cho Ngày tháng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5/8/2019</a:t>
            </a:fld>
            <a:endParaRPr lang="en-US"/>
          </a:p>
        </p:txBody>
      </p:sp>
      <p:sp>
        <p:nvSpPr>
          <p:cNvPr id="3" name="Nơi giữ chỗ cho Chân trang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ơi giữ chỗ cho Số hiệu Bản chiế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ội dung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Văn bản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5" name="Nơi giữ chỗ cho Ngày tháng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5/8/2019</a:t>
            </a:fld>
            <a:endParaRPr lang="en-US"/>
          </a:p>
        </p:txBody>
      </p:sp>
      <p:sp>
        <p:nvSpPr>
          <p:cNvPr id="6" name="Nơi giữ chỗ cho Chân trang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Nơi giữ chỗ cho Số hiệu Bản chiế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Ảnh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Hình ảnh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Nơi giữ chỗ cho Văn bản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5" name="Nơi giữ chỗ cho Ngày tháng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5/8/2019</a:t>
            </a:fld>
            <a:endParaRPr lang="en-US"/>
          </a:p>
        </p:txBody>
      </p:sp>
      <p:sp>
        <p:nvSpPr>
          <p:cNvPr id="6" name="Nơi giữ chỗ cho Chân trang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Nơi giữ chỗ cho Số hiệu Bản chiế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ơi giữ chỗ cho Tiêu đề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5/8/2019</a:t>
            </a:fld>
            <a:endParaRPr lang="en-US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gif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3.gi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gif"/><Relationship Id="rId2" Type="http://schemas.openxmlformats.org/officeDocument/2006/relationships/image" Target="../media/image34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6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7" Type="http://schemas.openxmlformats.org/officeDocument/2006/relationships/image" Target="../media/image2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2.png"/><Relationship Id="rId5" Type="http://schemas.openxmlformats.org/officeDocument/2006/relationships/image" Target="../media/image21.png"/><Relationship Id="rId4" Type="http://schemas.openxmlformats.org/officeDocument/2006/relationships/image" Target="../media/image2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7" Type="http://schemas.openxmlformats.org/officeDocument/2006/relationships/image" Target="../media/image2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7.png"/><Relationship Id="rId5" Type="http://schemas.openxmlformats.org/officeDocument/2006/relationships/image" Target="../media/image26.png"/><Relationship Id="rId4" Type="http://schemas.openxmlformats.org/officeDocument/2006/relationships/image" Target="../media/image25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.png"/><Relationship Id="rId3" Type="http://schemas.openxmlformats.org/officeDocument/2006/relationships/image" Target="../media/image30.jpeg"/><Relationship Id="rId7" Type="http://schemas.openxmlformats.org/officeDocument/2006/relationships/image" Target="../media/image3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3.png"/><Relationship Id="rId11" Type="http://schemas.openxmlformats.org/officeDocument/2006/relationships/image" Target="../media/image38.png"/><Relationship Id="rId5" Type="http://schemas.openxmlformats.org/officeDocument/2006/relationships/image" Target="../media/image32.png"/><Relationship Id="rId10" Type="http://schemas.openxmlformats.org/officeDocument/2006/relationships/image" Target="../media/image37.png"/><Relationship Id="rId4" Type="http://schemas.openxmlformats.org/officeDocument/2006/relationships/image" Target="../media/image31.png"/><Relationship Id="rId9" Type="http://schemas.openxmlformats.org/officeDocument/2006/relationships/image" Target="../media/image36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WordArt 21"/>
          <p:cNvSpPr>
            <a:spLocks noChangeArrowheads="1" noChangeShapeType="1" noTextEdit="1"/>
          </p:cNvSpPr>
          <p:nvPr/>
        </p:nvSpPr>
        <p:spPr bwMode="auto">
          <a:xfrm>
            <a:off x="381000" y="3505200"/>
            <a:ext cx="8305800" cy="4724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>
              <a:defRPr/>
            </a:pPr>
            <a:r>
              <a:rPr lang="en-US" sz="3600" b="1" kern="10" dirty="0" err="1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Luyện</a:t>
            </a:r>
            <a:r>
              <a:rPr lang="en-US" sz="36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tập</a:t>
            </a:r>
            <a:r>
              <a:rPr lang="en-US" sz="36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chung</a:t>
            </a:r>
            <a:r>
              <a:rPr lang="en-US" sz="36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</a:p>
          <a:p>
            <a:pPr algn="ctr">
              <a:defRPr/>
            </a:pPr>
            <a:r>
              <a:rPr lang="en-US" sz="36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( </a:t>
            </a:r>
            <a:r>
              <a:rPr lang="en-US" sz="3600" b="1" kern="10" dirty="0" err="1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Trang</a:t>
            </a:r>
            <a:r>
              <a:rPr lang="en-US" sz="36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138 – </a:t>
            </a:r>
            <a:r>
              <a:rPr lang="en-US" sz="3600" b="1" kern="10" dirty="0" err="1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Trên</a:t>
            </a:r>
            <a:r>
              <a:rPr lang="en-US" sz="36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) </a:t>
            </a:r>
          </a:p>
          <a:p>
            <a:pPr algn="ctr">
              <a:defRPr/>
            </a:pPr>
            <a:endParaRPr lang="en-US" sz="3600" kern="10" dirty="0">
              <a:ln w="9525">
                <a:solidFill>
                  <a:srgbClr val="FF00FF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  <a:p>
            <a:pPr algn="ctr">
              <a:defRPr/>
            </a:pPr>
            <a:r>
              <a:rPr lang="en-US" sz="3600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</a:p>
          <a:p>
            <a:pPr algn="ctr">
              <a:defRPr/>
            </a:pPr>
            <a:endParaRPr lang="en-US" sz="3600" kern="10" dirty="0">
              <a:ln w="9525">
                <a:solidFill>
                  <a:srgbClr val="FF00FF"/>
                </a:solidFill>
                <a:round/>
                <a:headEnd/>
                <a:tailEnd/>
              </a:ln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8" y="0"/>
            <a:chExt cx="5760" cy="4320"/>
          </a:xfrm>
        </p:grpSpPr>
        <p:pic>
          <p:nvPicPr>
            <p:cNvPr id="2055" name="Picture 6" descr="GRANS024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531882" flipH="1">
              <a:off x="4848" y="3394"/>
              <a:ext cx="912" cy="9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56" name="Picture 7" descr="GRANS024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465066">
              <a:off x="96" y="3394"/>
              <a:ext cx="961" cy="9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pSp>
          <p:nvGrpSpPr>
            <p:cNvPr id="3" name="Group 8"/>
            <p:cNvGrpSpPr>
              <a:grpSpLocks/>
            </p:cNvGrpSpPr>
            <p:nvPr/>
          </p:nvGrpSpPr>
          <p:grpSpPr bwMode="auto">
            <a:xfrm>
              <a:off x="8" y="0"/>
              <a:ext cx="5760" cy="4320"/>
              <a:chOff x="672" y="0"/>
              <a:chExt cx="5760" cy="4320"/>
            </a:xfrm>
          </p:grpSpPr>
          <p:pic>
            <p:nvPicPr>
              <p:cNvPr id="2058" name="Picture 9" descr="BD21325_"/>
              <p:cNvPicPr>
                <a:picLocks noChangeAspect="1"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672" y="4176"/>
                <a:ext cx="5760" cy="14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059" name="Picture 10" descr="BD21325_"/>
              <p:cNvPicPr>
                <a:picLocks noChangeAspect="1"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672" y="0"/>
                <a:ext cx="5760" cy="14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060" name="Picture 11" descr="BD21325_"/>
              <p:cNvPicPr>
                <a:picLocks noChangeAspect="1" noChangeArrowheads="1"/>
              </p:cNvPicPr>
              <p:nvPr/>
            </p:nvPicPr>
            <p:blipFill>
              <a:blip r:embed="rId4"/>
              <a:srcRect/>
              <a:stretch>
                <a:fillRect/>
              </a:stretch>
            </p:blipFill>
            <p:spPr bwMode="auto">
              <a:xfrm>
                <a:off x="6288" y="192"/>
                <a:ext cx="144" cy="398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061" name="Picture 12" descr="BD21325_"/>
              <p:cNvPicPr>
                <a:picLocks noChangeAspect="1" noChangeArrowheads="1"/>
              </p:cNvPicPr>
              <p:nvPr/>
            </p:nvPicPr>
            <p:blipFill>
              <a:blip r:embed="rId4"/>
              <a:srcRect/>
              <a:stretch>
                <a:fillRect/>
              </a:stretch>
            </p:blipFill>
            <p:spPr bwMode="auto">
              <a:xfrm>
                <a:off x="672" y="0"/>
                <a:ext cx="153" cy="422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</p:pic>
        </p:grpSp>
      </p:grpSp>
      <p:sp>
        <p:nvSpPr>
          <p:cNvPr id="14" name="WordArt 5"/>
          <p:cNvSpPr>
            <a:spLocks noChangeArrowheads="1" noChangeShapeType="1" noTextEdit="1"/>
          </p:cNvSpPr>
          <p:nvPr/>
        </p:nvSpPr>
        <p:spPr bwMode="auto">
          <a:xfrm>
            <a:off x="1777503" y="1461837"/>
            <a:ext cx="5028406" cy="762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 err="1">
                <a:ln w="12700">
                  <a:solidFill>
                    <a:srgbClr val="FF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Toán</a:t>
            </a:r>
            <a:r>
              <a:rPr lang="en-US" sz="3600" kern="10" dirty="0">
                <a:ln w="12700">
                  <a:solidFill>
                    <a:srgbClr val="FF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- </a:t>
            </a:r>
            <a:r>
              <a:rPr lang="en-US" sz="3600" kern="10" dirty="0" err="1">
                <a:ln w="12700">
                  <a:solidFill>
                    <a:srgbClr val="FF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Lớp</a:t>
            </a:r>
            <a:r>
              <a:rPr lang="en-US" sz="3600" kern="10" dirty="0">
                <a:ln w="12700">
                  <a:solidFill>
                    <a:srgbClr val="FF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4B</a:t>
            </a:r>
          </a:p>
        </p:txBody>
      </p:sp>
      <p:pic>
        <p:nvPicPr>
          <p:cNvPr id="2054" name="Picture 3" descr="ringwrlmed2_b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352800" y="5257800"/>
            <a:ext cx="2362729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818" name="Picture 4" descr="Picture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601200" cy="708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819" name="Picture 5" descr="17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2099803">
            <a:off x="7239000" y="762000"/>
            <a:ext cx="1428750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820" name="Picture 6" descr="17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2099803">
            <a:off x="914400" y="4495800"/>
            <a:ext cx="1428750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821" name="Picture 7" descr="17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984724">
            <a:off x="6324600" y="3810000"/>
            <a:ext cx="1428750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822" name="Picture 8" descr="17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984724">
            <a:off x="228600" y="762000"/>
            <a:ext cx="1428750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4823" name="WordArt 9"/>
          <p:cNvSpPr>
            <a:spLocks noChangeArrowheads="1" noChangeShapeType="1" noTextEdit="1"/>
          </p:cNvSpPr>
          <p:nvPr/>
        </p:nvSpPr>
        <p:spPr bwMode="auto">
          <a:xfrm>
            <a:off x="1128713" y="1905000"/>
            <a:ext cx="6858000" cy="3476625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InflateBottom">
              <a:avLst>
                <a:gd name="adj" fmla="val 68083"/>
              </a:avLst>
            </a:prstTxWarp>
          </a:bodyPr>
          <a:lstStyle/>
          <a:p>
            <a:r>
              <a:rPr lang="vi-VN" sz="3600" kern="10" dirty="0" err="1">
                <a:solidFill>
                  <a:srgbClr val="FF0000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Cám</a:t>
            </a:r>
            <a:r>
              <a:rPr lang="vi-VN" sz="3600" kern="10" dirty="0">
                <a:solidFill>
                  <a:srgbClr val="FF0000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vi-VN" sz="3600" kern="10" dirty="0" err="1">
                <a:solidFill>
                  <a:srgbClr val="FF0000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các</a:t>
            </a:r>
            <a:r>
              <a:rPr lang="vi-VN" sz="3600" kern="10" dirty="0">
                <a:solidFill>
                  <a:srgbClr val="FF0000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em </a:t>
            </a:r>
            <a:r>
              <a:rPr lang="vi-VN" sz="3600" kern="10" dirty="0" err="1">
                <a:solidFill>
                  <a:srgbClr val="FF0000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học</a:t>
            </a:r>
            <a:r>
              <a:rPr lang="vi-VN" sz="3600" kern="10" dirty="0">
                <a:solidFill>
                  <a:srgbClr val="FF0000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sinh</a:t>
            </a:r>
            <a:endParaRPr lang="en-US" sz="3600" kern="10" dirty="0">
              <a:solidFill>
                <a:srgbClr val="FF0000"/>
              </a:solidFill>
              <a:effectLst>
                <a:outerShdw dist="53882" dir="2700000" algn="ctr" rotWithShape="0">
                  <a:srgbClr val="C0C0C0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079802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95299" y="4778375"/>
            <a:ext cx="8343901" cy="1470025"/>
          </a:xfrm>
        </p:spPr>
        <p:txBody>
          <a:bodyPr>
            <a:prstTxWarp prst="textCanDown">
              <a:avLst/>
            </a:prstTxWarp>
          </a:bodyPr>
          <a:lstStyle/>
          <a:p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Chào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tạm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biệt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!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7000" y="2514600"/>
            <a:ext cx="3206488" cy="2387600"/>
          </a:xfrm>
          <a:prstGeom prst="rect">
            <a:avLst/>
          </a:prstGeom>
        </p:spPr>
      </p:pic>
      <p:pic>
        <p:nvPicPr>
          <p:cNvPr id="6" name="Picture 11" descr="Dove-02-june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381000"/>
            <a:ext cx="16764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11" descr="Dove-02-june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0" y="304800"/>
            <a:ext cx="16764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11" descr="Dove-02-june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3200" y="76200"/>
            <a:ext cx="16764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12" descr="Firewrk8"/>
          <p:cNvPicPr>
            <a:picLocks noChangeAspect="1" noChangeArrowheads="1"/>
          </p:cNvPicPr>
          <p:nvPr/>
        </p:nvPicPr>
        <p:blipFill>
          <a:blip r:embed="rId4" cstate="print">
            <a:lum bright="6000" contras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3518" y="1905000"/>
            <a:ext cx="1905000" cy="1492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12" descr="Firewrk8"/>
          <p:cNvPicPr>
            <a:picLocks noChangeAspect="1" noChangeArrowheads="1"/>
          </p:cNvPicPr>
          <p:nvPr/>
        </p:nvPicPr>
        <p:blipFill>
          <a:blip r:embed="rId4" cstate="print">
            <a:lum bright="6000" contras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4200" y="2171556"/>
            <a:ext cx="1905000" cy="1492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830736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1905000"/>
            <a:ext cx="3048000" cy="28956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6096000" y="1905000"/>
            <a:ext cx="3048000" cy="28956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048000" y="1905000"/>
            <a:ext cx="3048000" cy="28956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/>
              <p:cNvSpPr/>
              <p:nvPr/>
            </p:nvSpPr>
            <p:spPr>
              <a:xfrm>
                <a:off x="361950" y="2114550"/>
                <a:ext cx="2324100" cy="247650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US" sz="44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a)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4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400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𝟓</m:t>
                        </m:r>
                      </m:num>
                      <m:den>
                        <m:r>
                          <a:rPr lang="en-US" sz="4400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𝟑</m:t>
                        </m:r>
                      </m:den>
                    </m:f>
                    <m:r>
                      <a:rPr lang="en-US" sz="4400" b="1">
                        <a:solidFill>
                          <a:schemeClr val="tx1"/>
                        </a:solidFill>
                        <a:latin typeface="Cambria Math"/>
                      </a:rPr>
                      <m:t>+</m:t>
                    </m:r>
                    <m:r>
                      <a:rPr lang="en-US" sz="4400" b="1" i="1">
                        <a:solidFill>
                          <a:schemeClr val="tx1"/>
                        </a:solidFill>
                        <a:latin typeface="Cambria Math"/>
                      </a:rPr>
                      <m:t> </m:t>
                    </m:r>
                    <m:f>
                      <m:fPr>
                        <m:ctrlPr>
                          <a:rPr lang="en-US" sz="44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400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𝟒</m:t>
                        </m:r>
                      </m:num>
                      <m:den>
                        <m:r>
                          <a:rPr lang="en-US" sz="4400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𝟔</m:t>
                        </m:r>
                      </m:den>
                    </m:f>
                  </m:oMath>
                </a14:m>
                <a:endParaRPr lang="en-US" sz="4400" b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8" name="Rectangle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1950" y="2114550"/>
                <a:ext cx="2324100" cy="2476500"/>
              </a:xfrm>
              <a:prstGeom prst="rect">
                <a:avLst/>
              </a:prstGeom>
              <a:blipFill rotWithShape="1">
                <a:blip r:embed="rId3"/>
                <a:stretch>
                  <a:fillRect l="-984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8"/>
              <p:cNvSpPr/>
              <p:nvPr/>
            </p:nvSpPr>
            <p:spPr>
              <a:xfrm>
                <a:off x="3314700" y="2114550"/>
                <a:ext cx="2514600" cy="247650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US" sz="44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b)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8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8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𝟖</m:t>
                        </m:r>
                      </m:num>
                      <m:den>
                        <m:r>
                          <a:rPr lang="en-US" sz="48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𝟕</m:t>
                        </m:r>
                      </m:den>
                    </m:f>
                    <m:r>
                      <a:rPr lang="en-US" sz="4800" b="1">
                        <a:solidFill>
                          <a:schemeClr val="tx1"/>
                        </a:solidFill>
                        <a:latin typeface="Cambria Math"/>
                      </a:rPr>
                      <m:t>+</m:t>
                    </m:r>
                    <m:r>
                      <a:rPr lang="en-US" sz="4800" b="1" i="1">
                        <a:solidFill>
                          <a:schemeClr val="tx1"/>
                        </a:solidFill>
                        <a:latin typeface="Cambria Math"/>
                      </a:rPr>
                      <m:t> </m:t>
                    </m:r>
                    <m:f>
                      <m:fPr>
                        <m:ctrlPr>
                          <a:rPr lang="en-US" sz="48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8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𝟐</m:t>
                        </m:r>
                      </m:num>
                      <m:den>
                        <m:r>
                          <a:rPr lang="en-US" sz="48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𝟑</m:t>
                        </m:r>
                      </m:den>
                    </m:f>
                  </m:oMath>
                </a14:m>
                <a:endParaRPr lang="en-US" sz="4800" b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9" name="Rectangle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14700" y="2114550"/>
                <a:ext cx="2514600" cy="2476500"/>
              </a:xfrm>
              <a:prstGeom prst="rect">
                <a:avLst/>
              </a:prstGeom>
              <a:blipFill rotWithShape="1">
                <a:blip r:embed="rId4"/>
                <a:stretch>
                  <a:fillRect l="-937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angle 9"/>
              <p:cNvSpPr/>
              <p:nvPr/>
            </p:nvSpPr>
            <p:spPr>
              <a:xfrm>
                <a:off x="6362700" y="2114550"/>
                <a:ext cx="2514600" cy="247650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US" sz="44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c)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8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800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𝟓</m:t>
                        </m:r>
                      </m:num>
                      <m:den>
                        <m:r>
                          <a:rPr lang="en-US" sz="48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𝟔</m:t>
                        </m:r>
                      </m:den>
                    </m:f>
                    <m:r>
                      <a:rPr lang="en-US" sz="4800" b="1" i="0" smtClean="0">
                        <a:solidFill>
                          <a:schemeClr val="tx1"/>
                        </a:solidFill>
                        <a:latin typeface="Cambria Math"/>
                      </a:rPr>
                      <m:t> </m:t>
                    </m:r>
                    <m:r>
                      <a:rPr lang="en-US" sz="4800" b="1" i="0" smtClean="0">
                        <a:solidFill>
                          <a:schemeClr val="tx1"/>
                        </a:solidFill>
                        <a:latin typeface="Cambria Math"/>
                      </a:rPr>
                      <m:t>𝐱</m:t>
                    </m:r>
                    <m:r>
                      <a:rPr lang="en-US" sz="4800" b="1" i="1" smtClean="0">
                        <a:solidFill>
                          <a:schemeClr val="tx1"/>
                        </a:solidFill>
                        <a:latin typeface="Cambria Math"/>
                      </a:rPr>
                      <m:t> </m:t>
                    </m:r>
                    <m:r>
                      <a:rPr lang="en-US" sz="4800" b="1" i="1">
                        <a:solidFill>
                          <a:schemeClr val="tx1"/>
                        </a:solidFill>
                        <a:latin typeface="Cambria Math"/>
                      </a:rPr>
                      <m:t>𝟒</m:t>
                    </m:r>
                    <m:r>
                      <a:rPr lang="en-US" sz="4800" b="1" i="1" smtClean="0">
                        <a:solidFill>
                          <a:schemeClr val="tx1"/>
                        </a:solidFill>
                        <a:latin typeface="Cambria Math"/>
                      </a:rPr>
                      <m:t> </m:t>
                    </m:r>
                  </m:oMath>
                </a14:m>
                <a:endParaRPr lang="en-US" sz="4800" b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10" name="Rectangle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62700" y="2114550"/>
                <a:ext cx="2514600" cy="2476500"/>
              </a:xfrm>
              <a:prstGeom prst="rect">
                <a:avLst/>
              </a:prstGeom>
              <a:blipFill rotWithShape="1">
                <a:blip r:embed="rId5"/>
                <a:stretch>
                  <a:fillRect l="-937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Bevel 11"/>
          <p:cNvSpPr/>
          <p:nvPr/>
        </p:nvSpPr>
        <p:spPr>
          <a:xfrm>
            <a:off x="685800" y="457200"/>
            <a:ext cx="8191500" cy="914400"/>
          </a:xfrm>
          <a:prstGeom prst="beve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4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4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4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4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4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4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9101450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/>
          <p:cNvGrpSpPr/>
          <p:nvPr/>
        </p:nvGrpSpPr>
        <p:grpSpPr>
          <a:xfrm>
            <a:off x="124690" y="1600200"/>
            <a:ext cx="3207327" cy="748145"/>
            <a:chOff x="394855" y="242455"/>
            <a:chExt cx="3207327" cy="748145"/>
          </a:xfrm>
        </p:grpSpPr>
        <p:sp>
          <p:nvSpPr>
            <p:cNvPr id="5" name="Oval 4"/>
            <p:cNvSpPr/>
            <p:nvPr/>
          </p:nvSpPr>
          <p:spPr>
            <a:xfrm>
              <a:off x="394855" y="242455"/>
              <a:ext cx="748145" cy="748145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400" b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1</a:t>
              </a: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1163782" y="293361"/>
              <a:ext cx="24384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 err="1">
                  <a:latin typeface="Times New Roman" pitchFamily="18" charset="0"/>
                  <a:cs typeface="Times New Roman" pitchFamily="18" charset="0"/>
                </a:rPr>
                <a:t>Tính</a:t>
              </a:r>
              <a:r>
                <a:rPr lang="en-US" sz="3600" dirty="0">
                  <a:latin typeface="Times New Roman" pitchFamily="18" charset="0"/>
                  <a:cs typeface="Times New Roman" pitchFamily="18" charset="0"/>
                </a:rPr>
                <a:t>:</a:t>
              </a:r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76200" y="2438400"/>
            <a:ext cx="2757054" cy="1248803"/>
            <a:chOff x="367146" y="1325432"/>
            <a:chExt cx="2757054" cy="1248803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" name="TextBox 7"/>
                <p:cNvSpPr txBox="1"/>
                <p:nvPr/>
              </p:nvSpPr>
              <p:spPr>
                <a:xfrm>
                  <a:off x="914400" y="1325432"/>
                  <a:ext cx="2209800" cy="1248803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sz="40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4000" i="1">
                                <a:latin typeface="Cambria Math"/>
                              </a:rPr>
                              <m:t>2</m:t>
                            </m:r>
                          </m:num>
                          <m:den>
                            <m:r>
                              <a:rPr lang="en-US" sz="4000" i="1">
                                <a:latin typeface="Cambria Math"/>
                              </a:rPr>
                              <m:t>3</m:t>
                            </m:r>
                          </m:den>
                        </m:f>
                        <m:r>
                          <a:rPr lang="en-US" sz="4000">
                            <a:latin typeface="Cambria Math"/>
                          </a:rPr>
                          <m:t>+ </m:t>
                        </m:r>
                        <m:f>
                          <m:fPr>
                            <m:ctrlPr>
                              <a:rPr lang="en-US" sz="40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4000" i="1">
                                <a:latin typeface="Cambria Math"/>
                              </a:rPr>
                              <m:t>4</m:t>
                            </m:r>
                          </m:num>
                          <m:den>
                            <m:r>
                              <a:rPr lang="en-US" sz="4000" i="1">
                                <a:latin typeface="Cambria Math"/>
                              </a:rPr>
                              <m:t>5</m:t>
                            </m:r>
                          </m:den>
                        </m:f>
                      </m:oMath>
                    </m:oMathPara>
                  </a14:m>
                  <a:endParaRPr lang="en-US" sz="4000" dirty="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mc:Choice>
          <mc:Fallback xmlns="">
            <p:sp>
              <p:nvSpPr>
                <p:cNvPr id="8" name="TextBox 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14400" y="1325432"/>
                  <a:ext cx="2209800" cy="1248803"/>
                </a:xfrm>
                <a:prstGeom prst="rect">
                  <a:avLst/>
                </a:prstGeom>
                <a:blipFill rotWithShape="1"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9" name="TextBox 8"/>
            <p:cNvSpPr txBox="1"/>
            <p:nvPr/>
          </p:nvSpPr>
          <p:spPr>
            <a:xfrm>
              <a:off x="367146" y="1534336"/>
              <a:ext cx="83820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800" dirty="0">
                  <a:latin typeface="Times New Roman" pitchFamily="18" charset="0"/>
                  <a:cs typeface="Times New Roman" pitchFamily="18" charset="0"/>
                </a:rPr>
                <a:t>a)</a:t>
              </a:r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3124200" y="2438400"/>
            <a:ext cx="2757054" cy="1301895"/>
            <a:chOff x="367146" y="1325432"/>
            <a:chExt cx="2757054" cy="1301895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" name="TextBox 12"/>
                <p:cNvSpPr txBox="1"/>
                <p:nvPr/>
              </p:nvSpPr>
              <p:spPr>
                <a:xfrm>
                  <a:off x="914400" y="1325432"/>
                  <a:ext cx="2209800" cy="130189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sz="400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4000" b="0" i="1" smtClean="0">
                                <a:latin typeface="Cambria Math"/>
                              </a:rPr>
                              <m:t>5</m:t>
                            </m:r>
                          </m:num>
                          <m:den>
                            <m:r>
                              <a:rPr lang="en-US" sz="4000" b="0" i="1" smtClean="0">
                                <a:latin typeface="Cambria Math"/>
                              </a:rPr>
                              <m:t>12</m:t>
                            </m:r>
                          </m:den>
                        </m:f>
                        <m:r>
                          <a:rPr lang="en-US" sz="4000">
                            <a:latin typeface="Cambria Math"/>
                          </a:rPr>
                          <m:t>+ </m:t>
                        </m:r>
                        <m:f>
                          <m:fPr>
                            <m:ctrlPr>
                              <a:rPr lang="en-US" sz="40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4000" b="0" i="1" smtClean="0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en-US" sz="4000" b="0" i="1" smtClean="0">
                                <a:latin typeface="Cambria Math"/>
                              </a:rPr>
                              <m:t>6</m:t>
                            </m:r>
                          </m:den>
                        </m:f>
                      </m:oMath>
                    </m:oMathPara>
                  </a14:m>
                  <a:endParaRPr lang="en-US" sz="4000" dirty="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mc:Choice>
          <mc:Fallback xmlns="">
            <p:sp>
              <p:nvSpPr>
                <p:cNvPr id="13" name="TextBox 1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14400" y="1325432"/>
                  <a:ext cx="2209800" cy="1301895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4" name="TextBox 13"/>
            <p:cNvSpPr txBox="1"/>
            <p:nvPr/>
          </p:nvSpPr>
          <p:spPr>
            <a:xfrm>
              <a:off x="367146" y="1534336"/>
              <a:ext cx="83820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800" dirty="0">
                  <a:latin typeface="Times New Roman" pitchFamily="18" charset="0"/>
                  <a:cs typeface="Times New Roman" pitchFamily="18" charset="0"/>
                </a:rPr>
                <a:t>b)</a:t>
              </a:r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6386946" y="2362200"/>
            <a:ext cx="2757054" cy="1301895"/>
            <a:chOff x="367146" y="1325432"/>
            <a:chExt cx="2757054" cy="1301895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6" name="TextBox 15"/>
                <p:cNvSpPr txBox="1"/>
                <p:nvPr/>
              </p:nvSpPr>
              <p:spPr>
                <a:xfrm>
                  <a:off x="914400" y="1325432"/>
                  <a:ext cx="2209800" cy="130189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sz="400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4000" b="0" i="1" smtClean="0">
                                <a:latin typeface="Cambria Math"/>
                              </a:rPr>
                              <m:t>3</m:t>
                            </m:r>
                          </m:num>
                          <m:den>
                            <m:r>
                              <a:rPr lang="en-US" sz="4000" b="0" i="1" smtClean="0">
                                <a:latin typeface="Cambria Math"/>
                              </a:rPr>
                              <m:t>4</m:t>
                            </m:r>
                          </m:den>
                        </m:f>
                        <m:r>
                          <a:rPr lang="en-US" sz="4000">
                            <a:latin typeface="Cambria Math"/>
                          </a:rPr>
                          <m:t>+ </m:t>
                        </m:r>
                        <m:f>
                          <m:fPr>
                            <m:ctrlPr>
                              <a:rPr lang="en-US" sz="40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4000" b="0" i="1" smtClean="0">
                                <a:latin typeface="Cambria Math"/>
                              </a:rPr>
                              <m:t>5</m:t>
                            </m:r>
                          </m:num>
                          <m:den>
                            <m:r>
                              <a:rPr lang="en-US" sz="4000" b="0" i="1" smtClean="0">
                                <a:latin typeface="Cambria Math"/>
                              </a:rPr>
                              <m:t>6</m:t>
                            </m:r>
                          </m:den>
                        </m:f>
                      </m:oMath>
                    </m:oMathPara>
                  </a14:m>
                  <a:endParaRPr lang="en-US" sz="4000" dirty="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mc:Choice>
          <mc:Fallback xmlns="">
            <p:sp>
              <p:nvSpPr>
                <p:cNvPr id="16" name="TextBox 1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14400" y="1325432"/>
                  <a:ext cx="2209800" cy="1301895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7" name="TextBox 16"/>
            <p:cNvSpPr txBox="1"/>
            <p:nvPr/>
          </p:nvSpPr>
          <p:spPr>
            <a:xfrm>
              <a:off x="367146" y="1534336"/>
              <a:ext cx="83820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800" dirty="0">
                  <a:latin typeface="Times New Roman" pitchFamily="18" charset="0"/>
                  <a:cs typeface="Times New Roman" pitchFamily="18" charset="0"/>
                </a:rPr>
                <a:t>c)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0" y="3962400"/>
            <a:ext cx="6934200" cy="1248803"/>
            <a:chOff x="0" y="3276600"/>
            <a:chExt cx="6386946" cy="1248803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" name="TextBox 17"/>
                <p:cNvSpPr txBox="1"/>
                <p:nvPr/>
              </p:nvSpPr>
              <p:spPr>
                <a:xfrm>
                  <a:off x="304800" y="3276600"/>
                  <a:ext cx="6082146" cy="1248803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sz="400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4000" b="0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2</m:t>
                            </m:r>
                          </m:num>
                          <m:den>
                            <m:r>
                              <a:rPr lang="en-US" sz="4000" b="0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3</m:t>
                            </m:r>
                          </m:den>
                        </m:f>
                        <m:r>
                          <a:rPr lang="en-US" sz="4000" b="0">
                            <a:solidFill>
                              <a:schemeClr val="tx1"/>
                            </a:solidFill>
                            <a:latin typeface="Cambria Math"/>
                          </a:rPr>
                          <m:t>+ </m:t>
                        </m:r>
                        <m:f>
                          <m:fPr>
                            <m:ctrlPr>
                              <a:rPr lang="en-US" sz="40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4000" b="0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4</m:t>
                            </m:r>
                          </m:num>
                          <m:den>
                            <m:r>
                              <a:rPr lang="en-US" sz="4000" b="0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5</m:t>
                            </m:r>
                          </m:den>
                        </m:f>
                        <m:r>
                          <a:rPr lang="en-US" sz="4000" b="0">
                            <a:solidFill>
                              <a:schemeClr val="tx1"/>
                            </a:solidFill>
                            <a:latin typeface="Cambria Math"/>
                          </a:rPr>
                          <m:t>=</m:t>
                        </m:r>
                        <m:f>
                          <m:fPr>
                            <m:ctrlPr>
                              <a:rPr lang="en-US" sz="40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4000" b="0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10</m:t>
                            </m:r>
                          </m:num>
                          <m:den>
                            <m:r>
                              <a:rPr lang="en-US" sz="4000" b="0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15</m:t>
                            </m:r>
                          </m:den>
                        </m:f>
                        <m:r>
                          <a:rPr lang="en-US" sz="4000" b="0">
                            <a:solidFill>
                              <a:schemeClr val="tx1"/>
                            </a:solidFill>
                            <a:latin typeface="Cambria Math"/>
                          </a:rPr>
                          <m:t>+ </m:t>
                        </m:r>
                        <m:f>
                          <m:fPr>
                            <m:ctrlPr>
                              <a:rPr lang="en-US" sz="40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4000" b="0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12</m:t>
                            </m:r>
                          </m:num>
                          <m:den>
                            <m:r>
                              <a:rPr lang="en-US" sz="4000" b="0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15</m:t>
                            </m:r>
                          </m:den>
                        </m:f>
                        <m:r>
                          <a:rPr lang="en-US" sz="4000" b="0">
                            <a:solidFill>
                              <a:schemeClr val="tx1"/>
                            </a:solidFill>
                            <a:latin typeface="Cambria Math"/>
                          </a:rPr>
                          <m:t>=</m:t>
                        </m:r>
                        <m:f>
                          <m:fPr>
                            <m:ctrlPr>
                              <a:rPr lang="en-US" sz="40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4000" b="0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22</m:t>
                            </m:r>
                          </m:num>
                          <m:den>
                            <m:r>
                              <a:rPr lang="en-US" sz="4000" b="0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15 </m:t>
                            </m:r>
                          </m:den>
                        </m:f>
                      </m:oMath>
                    </m:oMathPara>
                  </a14:m>
                  <a:endParaRPr lang="en-US" sz="400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mc:Choice>
          <mc:Fallback xmlns="">
            <p:sp>
              <p:nvSpPr>
                <p:cNvPr id="18" name="TextBox 1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04800" y="3276600"/>
                  <a:ext cx="6082146" cy="1248803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9" name="TextBox 18"/>
            <p:cNvSpPr txBox="1"/>
            <p:nvPr/>
          </p:nvSpPr>
          <p:spPr>
            <a:xfrm>
              <a:off x="0" y="3454725"/>
              <a:ext cx="83820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800" dirty="0">
                  <a:latin typeface="Times New Roman" pitchFamily="18" charset="0"/>
                  <a:cs typeface="Times New Roman" pitchFamily="18" charset="0"/>
                </a:rPr>
                <a:t>a)</a:t>
              </a:r>
            </a:p>
          </p:txBody>
        </p:sp>
      </p:grpSp>
      <p:grpSp>
        <p:nvGrpSpPr>
          <p:cNvPr id="24" name="Group 23"/>
          <p:cNvGrpSpPr/>
          <p:nvPr/>
        </p:nvGrpSpPr>
        <p:grpSpPr>
          <a:xfrm>
            <a:off x="76200" y="5596693"/>
            <a:ext cx="6858000" cy="1261307"/>
            <a:chOff x="76200" y="5389418"/>
            <a:chExt cx="6629400" cy="1261307"/>
          </a:xfrm>
        </p:grpSpPr>
        <p:sp>
          <p:nvSpPr>
            <p:cNvPr id="21" name="Rectangle 20"/>
            <p:cNvSpPr/>
            <p:nvPr/>
          </p:nvSpPr>
          <p:spPr>
            <a:xfrm>
              <a:off x="76200" y="5562600"/>
              <a:ext cx="697627" cy="83099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4800" dirty="0">
                  <a:latin typeface="Times New Roman" pitchFamily="18" charset="0"/>
                  <a:cs typeface="Times New Roman" pitchFamily="18" charset="0"/>
                </a:rPr>
                <a:t>b)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2" name="TextBox 21"/>
                <p:cNvSpPr txBox="1"/>
                <p:nvPr/>
              </p:nvSpPr>
              <p:spPr>
                <a:xfrm>
                  <a:off x="381000" y="5389418"/>
                  <a:ext cx="6324600" cy="126130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sz="40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4000" i="1">
                                <a:latin typeface="Cambria Math"/>
                              </a:rPr>
                              <m:t>5</m:t>
                            </m:r>
                          </m:num>
                          <m:den>
                            <m:r>
                              <a:rPr lang="en-US" sz="4000" i="1">
                                <a:latin typeface="Cambria Math"/>
                              </a:rPr>
                              <m:t>12</m:t>
                            </m:r>
                          </m:den>
                        </m:f>
                        <m:r>
                          <a:rPr lang="en-US" sz="4000">
                            <a:latin typeface="Cambria Math"/>
                          </a:rPr>
                          <m:t>+ </m:t>
                        </m:r>
                        <m:f>
                          <m:fPr>
                            <m:ctrlPr>
                              <a:rPr lang="en-US" sz="40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4000" i="1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en-US" sz="4000" i="1">
                                <a:latin typeface="Cambria Math"/>
                              </a:rPr>
                              <m:t>6</m:t>
                            </m:r>
                          </m:den>
                        </m:f>
                        <m:r>
                          <a:rPr lang="en-US" sz="4000">
                            <a:latin typeface="Cambria Math"/>
                          </a:rPr>
                          <m:t>=</m:t>
                        </m:r>
                        <m:f>
                          <m:fPr>
                            <m:ctrlPr>
                              <a:rPr lang="en-US" sz="40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4000" i="1">
                                <a:latin typeface="Cambria Math"/>
                              </a:rPr>
                              <m:t>5</m:t>
                            </m:r>
                          </m:num>
                          <m:den>
                            <m:r>
                              <a:rPr lang="en-US" sz="4000" i="1">
                                <a:latin typeface="Cambria Math"/>
                              </a:rPr>
                              <m:t>12</m:t>
                            </m:r>
                          </m:den>
                        </m:f>
                        <m:r>
                          <a:rPr lang="en-US" sz="4000">
                            <a:latin typeface="Cambria Math"/>
                          </a:rPr>
                          <m:t>+ </m:t>
                        </m:r>
                        <m:f>
                          <m:fPr>
                            <m:ctrlPr>
                              <a:rPr lang="en-US" sz="40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4000" i="1">
                                <a:latin typeface="Cambria Math"/>
                              </a:rPr>
                              <m:t>2</m:t>
                            </m:r>
                          </m:num>
                          <m:den>
                            <m:r>
                              <a:rPr lang="en-US" sz="4000" i="1">
                                <a:latin typeface="Cambria Math"/>
                              </a:rPr>
                              <m:t>12</m:t>
                            </m:r>
                          </m:den>
                        </m:f>
                        <m:r>
                          <a:rPr lang="en-US" sz="4000">
                            <a:latin typeface="Cambria Math"/>
                          </a:rPr>
                          <m:t>=</m:t>
                        </m:r>
                        <m:f>
                          <m:fPr>
                            <m:ctrlPr>
                              <a:rPr lang="en-US" sz="40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4000" i="1">
                                <a:latin typeface="Cambria Math"/>
                              </a:rPr>
                              <m:t>7</m:t>
                            </m:r>
                          </m:num>
                          <m:den>
                            <m:r>
                              <a:rPr lang="en-US" sz="4000" i="1">
                                <a:latin typeface="Cambria Math"/>
                              </a:rPr>
                              <m:t>12 </m:t>
                            </m:r>
                          </m:den>
                        </m:f>
                      </m:oMath>
                    </m:oMathPara>
                  </a14:m>
                  <a:endParaRPr lang="en-US" sz="4000" dirty="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mc:Choice>
          <mc:Fallback xmlns="">
            <p:sp>
              <p:nvSpPr>
                <p:cNvPr id="22" name="TextBox 2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81000" y="5389418"/>
                  <a:ext cx="6324600" cy="1261307"/>
                </a:xfrm>
                <a:prstGeom prst="rect">
                  <a:avLst/>
                </a:prstGeom>
                <a:blipFill rotWithShape="1"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28" name="Group 19"/>
          <p:cNvGrpSpPr>
            <a:grpSpLocks/>
          </p:cNvGrpSpPr>
          <p:nvPr/>
        </p:nvGrpSpPr>
        <p:grpSpPr bwMode="auto">
          <a:xfrm>
            <a:off x="2254828" y="762000"/>
            <a:ext cx="4648200" cy="1089355"/>
            <a:chOff x="1447800" y="814740"/>
            <a:chExt cx="6705600" cy="667513"/>
          </a:xfrm>
        </p:grpSpPr>
        <p:cxnSp>
          <p:nvCxnSpPr>
            <p:cNvPr id="31" name="Straight Connector 30"/>
            <p:cNvCxnSpPr/>
            <p:nvPr/>
          </p:nvCxnSpPr>
          <p:spPr>
            <a:xfrm>
              <a:off x="1447800" y="828560"/>
              <a:ext cx="2438401" cy="0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>
              <a:off x="1447800" y="828560"/>
              <a:ext cx="0" cy="653693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1447800" y="1482253"/>
              <a:ext cx="6705600" cy="0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8153400" y="814740"/>
              <a:ext cx="0" cy="667513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>
              <a:off x="5844915" y="814740"/>
              <a:ext cx="2308485" cy="0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9" name="TextBox 28"/>
          <p:cNvSpPr txBox="1"/>
          <p:nvPr/>
        </p:nvSpPr>
        <p:spPr>
          <a:xfrm>
            <a:off x="3626428" y="457200"/>
            <a:ext cx="1905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u="sng" dirty="0" err="1">
                <a:latin typeface="Times New Roman" pitchFamily="18" charset="0"/>
                <a:cs typeface="Times New Roman" pitchFamily="18" charset="0"/>
              </a:rPr>
              <a:t>Toán</a:t>
            </a:r>
            <a:endParaRPr lang="en-US" sz="3600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1721428" y="990600"/>
            <a:ext cx="571615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chung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37272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xit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2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/>
          <p:cNvGrpSpPr/>
          <p:nvPr/>
        </p:nvGrpSpPr>
        <p:grpSpPr>
          <a:xfrm>
            <a:off x="394855" y="1614055"/>
            <a:ext cx="3207327" cy="748145"/>
            <a:chOff x="394855" y="242455"/>
            <a:chExt cx="3207327" cy="748145"/>
          </a:xfrm>
        </p:grpSpPr>
        <p:sp>
          <p:nvSpPr>
            <p:cNvPr id="5" name="Oval 4"/>
            <p:cNvSpPr/>
            <p:nvPr/>
          </p:nvSpPr>
          <p:spPr>
            <a:xfrm>
              <a:off x="394855" y="242455"/>
              <a:ext cx="748145" cy="748145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400" b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2</a:t>
              </a: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1163782" y="293361"/>
              <a:ext cx="24384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 err="1">
                  <a:latin typeface="Times New Roman" pitchFamily="18" charset="0"/>
                  <a:cs typeface="Times New Roman" pitchFamily="18" charset="0"/>
                </a:rPr>
                <a:t>Tính</a:t>
              </a:r>
              <a:r>
                <a:rPr lang="en-US" sz="3600" dirty="0">
                  <a:latin typeface="Times New Roman" pitchFamily="18" charset="0"/>
                  <a:cs typeface="Times New Roman" pitchFamily="18" charset="0"/>
                </a:rPr>
                <a:t>:</a:t>
              </a:r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76200" y="2637397"/>
            <a:ext cx="2757054" cy="1248803"/>
            <a:chOff x="367146" y="1325432"/>
            <a:chExt cx="2757054" cy="1248803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" name="TextBox 7"/>
                <p:cNvSpPr txBox="1"/>
                <p:nvPr/>
              </p:nvSpPr>
              <p:spPr>
                <a:xfrm>
                  <a:off x="914400" y="1325432"/>
                  <a:ext cx="2209800" cy="1248803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sz="400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4000" i="1">
                                <a:latin typeface="Cambria Math"/>
                              </a:rPr>
                              <m:t>2</m:t>
                            </m:r>
                            <m:r>
                              <a:rPr lang="en-US" sz="4000" b="0" i="1" smtClean="0">
                                <a:latin typeface="Cambria Math"/>
                              </a:rPr>
                              <m:t>3</m:t>
                            </m:r>
                          </m:num>
                          <m:den>
                            <m:r>
                              <a:rPr lang="en-US" sz="4000" b="0" i="1" smtClean="0">
                                <a:latin typeface="Cambria Math"/>
                              </a:rPr>
                              <m:t>5</m:t>
                            </m:r>
                          </m:den>
                        </m:f>
                        <m:r>
                          <a:rPr lang="en-US" sz="4000" b="0" i="0" smtClean="0">
                            <a:latin typeface="Cambria Math"/>
                          </a:rPr>
                          <m:t>−</m:t>
                        </m:r>
                        <m:r>
                          <a:rPr lang="en-US" sz="4000">
                            <a:latin typeface="Cambria Math"/>
                          </a:rPr>
                          <m:t> </m:t>
                        </m:r>
                        <m:f>
                          <m:fPr>
                            <m:ctrlPr>
                              <a:rPr lang="en-US" sz="40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4000" b="0" i="1" smtClean="0">
                                <a:latin typeface="Cambria Math"/>
                              </a:rPr>
                              <m:t>11</m:t>
                            </m:r>
                          </m:num>
                          <m:den>
                            <m:r>
                              <a:rPr lang="en-US" sz="4000" b="0" i="1" smtClean="0">
                                <a:latin typeface="Cambria Math"/>
                              </a:rPr>
                              <m:t>3</m:t>
                            </m:r>
                          </m:den>
                        </m:f>
                      </m:oMath>
                    </m:oMathPara>
                  </a14:m>
                  <a:endParaRPr lang="en-US" sz="4000" dirty="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mc:Choice>
          <mc:Fallback xmlns="">
            <p:sp>
              <p:nvSpPr>
                <p:cNvPr id="8" name="TextBox 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14400" y="1325432"/>
                  <a:ext cx="2209800" cy="1248803"/>
                </a:xfrm>
                <a:prstGeom prst="rect">
                  <a:avLst/>
                </a:prstGeom>
                <a:blipFill rotWithShape="1"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9" name="TextBox 8"/>
            <p:cNvSpPr txBox="1"/>
            <p:nvPr/>
          </p:nvSpPr>
          <p:spPr>
            <a:xfrm>
              <a:off x="367146" y="1534336"/>
              <a:ext cx="83820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800" dirty="0">
                  <a:latin typeface="Times New Roman" pitchFamily="18" charset="0"/>
                  <a:cs typeface="Times New Roman" pitchFamily="18" charset="0"/>
                </a:rPr>
                <a:t>a)</a:t>
              </a:r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3186546" y="2612014"/>
            <a:ext cx="2757054" cy="1248803"/>
            <a:chOff x="367146" y="1325432"/>
            <a:chExt cx="2757054" cy="1248803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" name="TextBox 12"/>
                <p:cNvSpPr txBox="1"/>
                <p:nvPr/>
              </p:nvSpPr>
              <p:spPr>
                <a:xfrm>
                  <a:off x="914400" y="1325432"/>
                  <a:ext cx="2209800" cy="1248803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sz="400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4000" b="0" i="1" smtClean="0">
                                <a:latin typeface="Cambria Math"/>
                              </a:rPr>
                              <m:t>3</m:t>
                            </m:r>
                          </m:num>
                          <m:den>
                            <m:r>
                              <a:rPr lang="en-US" sz="4000" b="0" i="1" smtClean="0">
                                <a:latin typeface="Cambria Math"/>
                              </a:rPr>
                              <m:t>7</m:t>
                            </m:r>
                          </m:den>
                        </m:f>
                        <m:r>
                          <a:rPr lang="en-US" sz="4000" b="0" i="0" smtClean="0">
                            <a:latin typeface="Cambria Math"/>
                          </a:rPr>
                          <m:t>−</m:t>
                        </m:r>
                        <m:r>
                          <a:rPr lang="en-US" sz="4000">
                            <a:latin typeface="Cambria Math"/>
                          </a:rPr>
                          <m:t> </m:t>
                        </m:r>
                        <m:f>
                          <m:fPr>
                            <m:ctrlPr>
                              <a:rPr lang="en-US" sz="40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4000" b="0" i="1" smtClean="0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en-US" sz="4000" b="0" i="1" smtClean="0">
                                <a:latin typeface="Cambria Math"/>
                              </a:rPr>
                              <m:t>14</m:t>
                            </m:r>
                          </m:den>
                        </m:f>
                      </m:oMath>
                    </m:oMathPara>
                  </a14:m>
                  <a:endParaRPr lang="en-US" sz="4000" dirty="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mc:Choice>
          <mc:Fallback xmlns="">
            <p:sp>
              <p:nvSpPr>
                <p:cNvPr id="13" name="TextBox 1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14400" y="1325432"/>
                  <a:ext cx="2209800" cy="1248803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4" name="TextBox 13"/>
            <p:cNvSpPr txBox="1"/>
            <p:nvPr/>
          </p:nvSpPr>
          <p:spPr>
            <a:xfrm>
              <a:off x="367146" y="1534336"/>
              <a:ext cx="83820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800" dirty="0">
                  <a:latin typeface="Times New Roman" pitchFamily="18" charset="0"/>
                  <a:cs typeface="Times New Roman" pitchFamily="18" charset="0"/>
                </a:rPr>
                <a:t>b)</a:t>
              </a:r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6386946" y="2584305"/>
            <a:ext cx="2757054" cy="1301895"/>
            <a:chOff x="367146" y="1325432"/>
            <a:chExt cx="2757054" cy="1301895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6" name="TextBox 15"/>
                <p:cNvSpPr txBox="1"/>
                <p:nvPr/>
              </p:nvSpPr>
              <p:spPr>
                <a:xfrm>
                  <a:off x="914400" y="1325432"/>
                  <a:ext cx="2209800" cy="130189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sz="400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4000" b="0" i="1" smtClean="0">
                                <a:latin typeface="Cambria Math"/>
                              </a:rPr>
                              <m:t>5</m:t>
                            </m:r>
                          </m:num>
                          <m:den>
                            <m:r>
                              <a:rPr lang="en-US" sz="4000" b="0" i="1" smtClean="0">
                                <a:latin typeface="Cambria Math"/>
                              </a:rPr>
                              <m:t>6</m:t>
                            </m:r>
                          </m:den>
                        </m:f>
                        <m:r>
                          <a:rPr lang="en-US" sz="4000" b="0" i="0" smtClean="0">
                            <a:latin typeface="Cambria Math"/>
                          </a:rPr>
                          <m:t>−</m:t>
                        </m:r>
                        <m:r>
                          <a:rPr lang="en-US" sz="4000">
                            <a:latin typeface="Cambria Math"/>
                          </a:rPr>
                          <m:t> </m:t>
                        </m:r>
                        <m:f>
                          <m:fPr>
                            <m:ctrlPr>
                              <a:rPr lang="en-US" sz="40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4000" b="0" i="1" smtClean="0">
                                <a:latin typeface="Cambria Math"/>
                              </a:rPr>
                              <m:t>3</m:t>
                            </m:r>
                          </m:num>
                          <m:den>
                            <m:r>
                              <a:rPr lang="en-US" sz="4000" b="0" i="1" smtClean="0">
                                <a:latin typeface="Cambria Math"/>
                              </a:rPr>
                              <m:t>4</m:t>
                            </m:r>
                          </m:den>
                        </m:f>
                      </m:oMath>
                    </m:oMathPara>
                  </a14:m>
                  <a:endParaRPr lang="en-US" sz="4000" dirty="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mc:Choice>
          <mc:Fallback xmlns="">
            <p:sp>
              <p:nvSpPr>
                <p:cNvPr id="16" name="TextBox 1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14400" y="1325432"/>
                  <a:ext cx="2209800" cy="1301895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7" name="TextBox 16"/>
            <p:cNvSpPr txBox="1"/>
            <p:nvPr/>
          </p:nvSpPr>
          <p:spPr>
            <a:xfrm>
              <a:off x="367146" y="1534336"/>
              <a:ext cx="83820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800" dirty="0">
                  <a:latin typeface="Times New Roman" pitchFamily="18" charset="0"/>
                  <a:cs typeface="Times New Roman" pitchFamily="18" charset="0"/>
                </a:rPr>
                <a:t>c)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0" y="4148893"/>
            <a:ext cx="6934200" cy="1261307"/>
            <a:chOff x="0" y="3276600"/>
            <a:chExt cx="6386946" cy="1261307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" name="TextBox 17"/>
                <p:cNvSpPr txBox="1"/>
                <p:nvPr/>
              </p:nvSpPr>
              <p:spPr>
                <a:xfrm>
                  <a:off x="304800" y="3276600"/>
                  <a:ext cx="6082146" cy="126130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40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  </m:t>
                        </m:r>
                        <m:f>
                          <m:fPr>
                            <m:ctrlPr>
                              <a:rPr lang="en-US" sz="400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4000" b="0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2</m:t>
                            </m:r>
                            <m:r>
                              <a:rPr lang="en-US" sz="4000" b="0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3</m:t>
                            </m:r>
                          </m:num>
                          <m:den>
                            <m:r>
                              <a:rPr lang="en-US" sz="4000" b="0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5</m:t>
                            </m:r>
                          </m:den>
                        </m:f>
                        <m:r>
                          <a:rPr lang="en-US" sz="4000" b="0" i="0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en-US" sz="4000" b="0">
                            <a:solidFill>
                              <a:schemeClr val="tx1"/>
                            </a:solidFill>
                            <a:latin typeface="Cambria Math"/>
                          </a:rPr>
                          <m:t> </m:t>
                        </m:r>
                        <m:f>
                          <m:fPr>
                            <m:ctrlPr>
                              <a:rPr lang="en-US" sz="40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4000" b="0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11</m:t>
                            </m:r>
                          </m:num>
                          <m:den>
                            <m:r>
                              <a:rPr lang="en-US" sz="4000" b="0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3</m:t>
                            </m:r>
                          </m:den>
                        </m:f>
                        <m:r>
                          <a:rPr lang="en-US" sz="4000" b="0">
                            <a:solidFill>
                              <a:schemeClr val="tx1"/>
                            </a:solidFill>
                            <a:latin typeface="Cambria Math"/>
                          </a:rPr>
                          <m:t>=</m:t>
                        </m:r>
                        <m:f>
                          <m:fPr>
                            <m:ctrlPr>
                              <a:rPr lang="en-US" sz="40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4000" b="0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69</m:t>
                            </m:r>
                          </m:num>
                          <m:den>
                            <m:r>
                              <a:rPr lang="en-US" sz="4000" b="0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15</m:t>
                            </m:r>
                          </m:den>
                        </m:f>
                        <m:r>
                          <a:rPr lang="en-US" sz="4000" b="0" i="0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en-US" sz="4000" b="0">
                            <a:solidFill>
                              <a:schemeClr val="tx1"/>
                            </a:solidFill>
                            <a:latin typeface="Cambria Math"/>
                          </a:rPr>
                          <m:t> </m:t>
                        </m:r>
                        <m:f>
                          <m:fPr>
                            <m:ctrlPr>
                              <a:rPr lang="en-US" sz="40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4000" b="0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55</m:t>
                            </m:r>
                          </m:num>
                          <m:den>
                            <m:r>
                              <a:rPr lang="en-US" sz="4000" b="0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15</m:t>
                            </m:r>
                          </m:den>
                        </m:f>
                        <m:r>
                          <a:rPr lang="en-US" sz="4000" b="0">
                            <a:solidFill>
                              <a:schemeClr val="tx1"/>
                            </a:solidFill>
                            <a:latin typeface="Cambria Math"/>
                          </a:rPr>
                          <m:t>=</m:t>
                        </m:r>
                        <m:f>
                          <m:fPr>
                            <m:ctrlPr>
                              <a:rPr lang="en-US" sz="40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4000" b="0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14</m:t>
                            </m:r>
                          </m:num>
                          <m:den>
                            <m:r>
                              <a:rPr lang="en-US" sz="4000" b="0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15 </m:t>
                            </m:r>
                          </m:den>
                        </m:f>
                      </m:oMath>
                    </m:oMathPara>
                  </a14:m>
                  <a:endParaRPr lang="en-US" sz="400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mc:Choice>
          <mc:Fallback xmlns="">
            <p:sp>
              <p:nvSpPr>
                <p:cNvPr id="18" name="TextBox 1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04800" y="3276600"/>
                  <a:ext cx="6082146" cy="1261307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9" name="TextBox 18"/>
            <p:cNvSpPr txBox="1"/>
            <p:nvPr/>
          </p:nvSpPr>
          <p:spPr>
            <a:xfrm>
              <a:off x="0" y="3454725"/>
              <a:ext cx="83820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800" dirty="0">
                  <a:latin typeface="Times New Roman" pitchFamily="18" charset="0"/>
                  <a:cs typeface="Times New Roman" pitchFamily="18" charset="0"/>
                </a:rPr>
                <a:t>a)</a:t>
              </a:r>
            </a:p>
          </p:txBody>
        </p:sp>
      </p:grpSp>
      <p:grpSp>
        <p:nvGrpSpPr>
          <p:cNvPr id="24" name="Group 23"/>
          <p:cNvGrpSpPr/>
          <p:nvPr/>
        </p:nvGrpSpPr>
        <p:grpSpPr>
          <a:xfrm>
            <a:off x="76200" y="5558349"/>
            <a:ext cx="7148946" cy="1299651"/>
            <a:chOff x="76200" y="5389418"/>
            <a:chExt cx="6629400" cy="1299651"/>
          </a:xfrm>
        </p:grpSpPr>
        <p:sp>
          <p:nvSpPr>
            <p:cNvPr id="21" name="Rectangle 20"/>
            <p:cNvSpPr/>
            <p:nvPr/>
          </p:nvSpPr>
          <p:spPr>
            <a:xfrm>
              <a:off x="76200" y="5562600"/>
              <a:ext cx="697627" cy="83099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4800" dirty="0">
                  <a:latin typeface="Times New Roman" pitchFamily="18" charset="0"/>
                  <a:cs typeface="Times New Roman" pitchFamily="18" charset="0"/>
                </a:rPr>
                <a:t>b)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2" name="TextBox 21"/>
                <p:cNvSpPr txBox="1"/>
                <p:nvPr/>
              </p:nvSpPr>
              <p:spPr>
                <a:xfrm>
                  <a:off x="381000" y="5389418"/>
                  <a:ext cx="6324600" cy="129965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sz="400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4000" b="0" i="1" smtClean="0">
                                <a:latin typeface="Cambria Math"/>
                              </a:rPr>
                              <m:t>3</m:t>
                            </m:r>
                          </m:num>
                          <m:den>
                            <m:r>
                              <a:rPr lang="en-US" sz="4000" b="0" i="1" smtClean="0">
                                <a:latin typeface="Cambria Math"/>
                              </a:rPr>
                              <m:t>7</m:t>
                            </m:r>
                          </m:den>
                        </m:f>
                        <m:r>
                          <a:rPr lang="en-US" sz="4000" b="0" i="0" smtClean="0">
                            <a:latin typeface="Cambria Math"/>
                          </a:rPr>
                          <m:t>−</m:t>
                        </m:r>
                        <m:r>
                          <a:rPr lang="en-US" sz="4000">
                            <a:latin typeface="Cambria Math"/>
                          </a:rPr>
                          <m:t> </m:t>
                        </m:r>
                        <m:f>
                          <m:fPr>
                            <m:ctrlPr>
                              <a:rPr lang="en-US" sz="40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4000" i="1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en-US" sz="4000" b="0" i="1" smtClean="0">
                                <a:latin typeface="Cambria Math"/>
                              </a:rPr>
                              <m:t>14</m:t>
                            </m:r>
                          </m:den>
                        </m:f>
                        <m:r>
                          <a:rPr lang="en-US" sz="4000">
                            <a:latin typeface="Cambria Math"/>
                          </a:rPr>
                          <m:t>=</m:t>
                        </m:r>
                        <m:f>
                          <m:fPr>
                            <m:ctrlPr>
                              <a:rPr lang="en-US" sz="40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4000" b="0" i="1" smtClean="0">
                                <a:latin typeface="Cambria Math"/>
                              </a:rPr>
                              <m:t>6</m:t>
                            </m:r>
                          </m:num>
                          <m:den>
                            <m:r>
                              <a:rPr lang="en-US" sz="4000" b="0" i="1" smtClean="0">
                                <a:latin typeface="Cambria Math"/>
                              </a:rPr>
                              <m:t>14</m:t>
                            </m:r>
                          </m:den>
                        </m:f>
                        <m:r>
                          <a:rPr lang="en-US" sz="4000" b="0" i="0" smtClean="0">
                            <a:latin typeface="Cambria Math"/>
                          </a:rPr>
                          <m:t>−</m:t>
                        </m:r>
                        <m:r>
                          <a:rPr lang="en-US" sz="4000">
                            <a:latin typeface="Cambria Math"/>
                          </a:rPr>
                          <m:t> </m:t>
                        </m:r>
                        <m:f>
                          <m:fPr>
                            <m:ctrlPr>
                              <a:rPr lang="en-US" sz="40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4000" b="0" i="1" smtClean="0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en-US" sz="4000" i="1">
                                <a:latin typeface="Cambria Math"/>
                              </a:rPr>
                              <m:t>1</m:t>
                            </m:r>
                            <m:r>
                              <a:rPr lang="en-US" sz="4000" b="0" i="1" smtClean="0">
                                <a:latin typeface="Cambria Math"/>
                              </a:rPr>
                              <m:t>4</m:t>
                            </m:r>
                          </m:den>
                        </m:f>
                        <m:r>
                          <a:rPr lang="en-US" sz="4000">
                            <a:latin typeface="Cambria Math"/>
                          </a:rPr>
                          <m:t>=</m:t>
                        </m:r>
                        <m:f>
                          <m:fPr>
                            <m:ctrlPr>
                              <a:rPr lang="en-US" sz="40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4000" b="0" i="1" smtClean="0">
                                <a:latin typeface="Cambria Math"/>
                              </a:rPr>
                              <m:t>5</m:t>
                            </m:r>
                          </m:num>
                          <m:den>
                            <m:r>
                              <a:rPr lang="en-US" sz="4000" i="1">
                                <a:latin typeface="Cambria Math"/>
                              </a:rPr>
                              <m:t>1</m:t>
                            </m:r>
                            <m:r>
                              <a:rPr lang="en-US" sz="4000" b="0" i="1" smtClean="0">
                                <a:latin typeface="Cambria Math"/>
                              </a:rPr>
                              <m:t>4</m:t>
                            </m:r>
                            <m:r>
                              <a:rPr lang="en-US" sz="4000" i="1">
                                <a:latin typeface="Cambria Math"/>
                              </a:rPr>
                              <m:t> </m:t>
                            </m:r>
                          </m:den>
                        </m:f>
                      </m:oMath>
                    </m:oMathPara>
                  </a14:m>
                  <a:endParaRPr lang="en-US" sz="4000" dirty="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mc:Choice>
          <mc:Fallback xmlns="">
            <p:sp>
              <p:nvSpPr>
                <p:cNvPr id="22" name="TextBox 2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81000" y="5389418"/>
                  <a:ext cx="6324600" cy="1299651"/>
                </a:xfrm>
                <a:prstGeom prst="rect">
                  <a:avLst/>
                </a:prstGeom>
                <a:blipFill rotWithShape="1"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41910673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xit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2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/>
          <p:cNvGrpSpPr/>
          <p:nvPr/>
        </p:nvGrpSpPr>
        <p:grpSpPr>
          <a:xfrm>
            <a:off x="48490" y="1752600"/>
            <a:ext cx="3207327" cy="748145"/>
            <a:chOff x="394855" y="242455"/>
            <a:chExt cx="3207327" cy="748145"/>
          </a:xfrm>
        </p:grpSpPr>
        <p:sp>
          <p:nvSpPr>
            <p:cNvPr id="5" name="Oval 4"/>
            <p:cNvSpPr/>
            <p:nvPr/>
          </p:nvSpPr>
          <p:spPr>
            <a:xfrm>
              <a:off x="394855" y="242455"/>
              <a:ext cx="748145" cy="748145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400" b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3</a:t>
              </a: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1163782" y="293361"/>
              <a:ext cx="24384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 err="1">
                  <a:latin typeface="Times New Roman" pitchFamily="18" charset="0"/>
                  <a:cs typeface="Times New Roman" pitchFamily="18" charset="0"/>
                </a:rPr>
                <a:t>Tính</a:t>
              </a:r>
              <a:r>
                <a:rPr lang="en-US" sz="3600" dirty="0">
                  <a:latin typeface="Times New Roman" pitchFamily="18" charset="0"/>
                  <a:cs typeface="Times New Roman" pitchFamily="18" charset="0"/>
                </a:rPr>
                <a:t>:</a:t>
              </a:r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0" y="2362200"/>
            <a:ext cx="2757054" cy="1301895"/>
            <a:chOff x="367146" y="1325432"/>
            <a:chExt cx="2757054" cy="1301895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" name="TextBox 7"/>
                <p:cNvSpPr txBox="1"/>
                <p:nvPr/>
              </p:nvSpPr>
              <p:spPr>
                <a:xfrm>
                  <a:off x="914400" y="1325432"/>
                  <a:ext cx="2209800" cy="130189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sz="400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4000" b="0" i="1" smtClean="0">
                                <a:latin typeface="Cambria Math"/>
                              </a:rPr>
                              <m:t>3</m:t>
                            </m:r>
                          </m:num>
                          <m:den>
                            <m:r>
                              <a:rPr lang="en-US" sz="4000" b="0" i="1" smtClean="0">
                                <a:latin typeface="Cambria Math"/>
                              </a:rPr>
                              <m:t>4</m:t>
                            </m:r>
                          </m:den>
                        </m:f>
                        <m:r>
                          <a:rPr lang="en-US" sz="4000" b="0" i="0" smtClean="0">
                            <a:latin typeface="Cambria Math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 sz="4000" b="0" i="0" smtClean="0">
                            <a:latin typeface="Cambria Math"/>
                          </a:rPr>
                          <m:t>x</m:t>
                        </m:r>
                        <m:r>
                          <a:rPr lang="en-US" sz="4000">
                            <a:latin typeface="Cambria Math"/>
                          </a:rPr>
                          <m:t> </m:t>
                        </m:r>
                        <m:f>
                          <m:fPr>
                            <m:ctrlPr>
                              <a:rPr lang="en-US" sz="40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4000" b="0" i="1" smtClean="0">
                                <a:latin typeface="Cambria Math"/>
                              </a:rPr>
                              <m:t>5</m:t>
                            </m:r>
                          </m:num>
                          <m:den>
                            <m:r>
                              <a:rPr lang="en-US" sz="4000" b="0" i="1" smtClean="0">
                                <a:latin typeface="Cambria Math"/>
                              </a:rPr>
                              <m:t>6</m:t>
                            </m:r>
                          </m:den>
                        </m:f>
                      </m:oMath>
                    </m:oMathPara>
                  </a14:m>
                  <a:endParaRPr lang="en-US" sz="4000" dirty="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mc:Choice>
          <mc:Fallback xmlns="">
            <p:sp>
              <p:nvSpPr>
                <p:cNvPr id="8" name="TextBox 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14400" y="1325432"/>
                  <a:ext cx="2209800" cy="1301895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9" name="TextBox 8"/>
            <p:cNvSpPr txBox="1"/>
            <p:nvPr/>
          </p:nvSpPr>
          <p:spPr>
            <a:xfrm>
              <a:off x="367146" y="1534336"/>
              <a:ext cx="83820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800" dirty="0">
                  <a:latin typeface="Times New Roman" pitchFamily="18" charset="0"/>
                  <a:cs typeface="Times New Roman" pitchFamily="18" charset="0"/>
                </a:rPr>
                <a:t>a)</a:t>
              </a:r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3110346" y="2416454"/>
            <a:ext cx="2757054" cy="1246495"/>
            <a:chOff x="367146" y="1325432"/>
            <a:chExt cx="2757054" cy="1246495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" name="TextBox 12"/>
                <p:cNvSpPr txBox="1"/>
                <p:nvPr/>
              </p:nvSpPr>
              <p:spPr>
                <a:xfrm>
                  <a:off x="914400" y="1325432"/>
                  <a:ext cx="2209800" cy="124649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sz="400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4000" b="0" i="1" smtClean="0">
                                <a:latin typeface="Cambria Math"/>
                              </a:rPr>
                              <m:t>4</m:t>
                            </m:r>
                          </m:num>
                          <m:den>
                            <m:r>
                              <a:rPr lang="en-US" sz="4000" b="0" i="1" smtClean="0">
                                <a:latin typeface="Cambria Math"/>
                              </a:rPr>
                              <m:t>5</m:t>
                            </m:r>
                          </m:den>
                        </m:f>
                        <m:r>
                          <a:rPr lang="en-US" sz="4000" b="0" i="0" smtClean="0">
                            <a:latin typeface="Cambria Math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 sz="4000" b="0" i="0" smtClean="0">
                            <a:latin typeface="Cambria Math"/>
                          </a:rPr>
                          <m:t>x</m:t>
                        </m:r>
                        <m:r>
                          <a:rPr lang="en-US" sz="4000" b="0" i="0" smtClean="0">
                            <a:latin typeface="Cambria Math"/>
                          </a:rPr>
                          <m:t> 13</m:t>
                        </m:r>
                      </m:oMath>
                    </m:oMathPara>
                  </a14:m>
                  <a:endParaRPr lang="en-US" sz="4000" dirty="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mc:Choice>
          <mc:Fallback xmlns="">
            <p:sp>
              <p:nvSpPr>
                <p:cNvPr id="13" name="TextBox 1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14400" y="1325432"/>
                  <a:ext cx="2209800" cy="1246495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4" name="TextBox 13"/>
            <p:cNvSpPr txBox="1"/>
            <p:nvPr/>
          </p:nvSpPr>
          <p:spPr>
            <a:xfrm>
              <a:off x="367146" y="1534336"/>
              <a:ext cx="83820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800" dirty="0">
                  <a:latin typeface="Times New Roman" pitchFamily="18" charset="0"/>
                  <a:cs typeface="Times New Roman" pitchFamily="18" charset="0"/>
                </a:rPr>
                <a:t>b)</a:t>
              </a:r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6310746" y="2388745"/>
            <a:ext cx="2757054" cy="1246495"/>
            <a:chOff x="367146" y="1325432"/>
            <a:chExt cx="2757054" cy="1246495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6" name="TextBox 15"/>
                <p:cNvSpPr txBox="1"/>
                <p:nvPr/>
              </p:nvSpPr>
              <p:spPr>
                <a:xfrm>
                  <a:off x="914400" y="1325432"/>
                  <a:ext cx="2209800" cy="124649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4000" b="0" i="0" smtClean="0">
                            <a:latin typeface="Cambria Math"/>
                          </a:rPr>
                          <m:t>15 </m:t>
                        </m:r>
                        <m:r>
                          <m:rPr>
                            <m:sty m:val="p"/>
                          </m:rPr>
                          <a:rPr lang="en-US" sz="4000" b="0" i="0" smtClean="0">
                            <a:latin typeface="Cambria Math"/>
                          </a:rPr>
                          <m:t>x</m:t>
                        </m:r>
                        <m:r>
                          <a:rPr lang="en-US" sz="4000">
                            <a:latin typeface="Cambria Math"/>
                          </a:rPr>
                          <m:t> </m:t>
                        </m:r>
                        <m:f>
                          <m:fPr>
                            <m:ctrlPr>
                              <a:rPr lang="en-US" sz="40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4000" b="0" i="1" smtClean="0">
                                <a:latin typeface="Cambria Math"/>
                              </a:rPr>
                              <m:t>4</m:t>
                            </m:r>
                          </m:num>
                          <m:den>
                            <m:r>
                              <a:rPr lang="en-US" sz="4000" b="0" i="1" smtClean="0">
                                <a:latin typeface="Cambria Math"/>
                              </a:rPr>
                              <m:t>5</m:t>
                            </m:r>
                          </m:den>
                        </m:f>
                      </m:oMath>
                    </m:oMathPara>
                  </a14:m>
                  <a:endParaRPr lang="en-US" sz="4000" dirty="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mc:Choice>
          <mc:Fallback xmlns="">
            <p:sp>
              <p:nvSpPr>
                <p:cNvPr id="16" name="TextBox 1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14400" y="1325432"/>
                  <a:ext cx="2209800" cy="1246495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7" name="TextBox 16"/>
            <p:cNvSpPr txBox="1"/>
            <p:nvPr/>
          </p:nvSpPr>
          <p:spPr>
            <a:xfrm>
              <a:off x="367146" y="1534336"/>
              <a:ext cx="83820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800" dirty="0">
                  <a:latin typeface="Times New Roman" pitchFamily="18" charset="0"/>
                  <a:cs typeface="Times New Roman" pitchFamily="18" charset="0"/>
                </a:rPr>
                <a:t>c)</a:t>
              </a:r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0" y="3871853"/>
            <a:ext cx="7003066" cy="1378198"/>
            <a:chOff x="152400" y="3490853"/>
            <a:chExt cx="5618739" cy="1378198"/>
          </a:xfrm>
        </p:grpSpPr>
        <mc:AlternateContent xmlns:mc="http://schemas.openxmlformats.org/markup-compatibility/2006">
          <mc:Choice xmlns:a14="http://schemas.microsoft.com/office/drawing/2010/main" Requires="a14">
            <p:sp>
              <p:nvSpPr>
                <p:cNvPr id="2" name="TextBox 1"/>
                <p:cNvSpPr txBox="1"/>
                <p:nvPr/>
              </p:nvSpPr>
              <p:spPr>
                <a:xfrm>
                  <a:off x="496664" y="3490853"/>
                  <a:ext cx="5274475" cy="1378198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sz="4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4400" i="1">
                                <a:latin typeface="Cambria Math"/>
                              </a:rPr>
                              <m:t>3</m:t>
                            </m:r>
                          </m:num>
                          <m:den>
                            <m:r>
                              <a:rPr lang="en-US" sz="4400" i="1">
                                <a:latin typeface="Cambria Math"/>
                              </a:rPr>
                              <m:t>4</m:t>
                            </m:r>
                          </m:den>
                        </m:f>
                        <m:r>
                          <a:rPr lang="en-US" sz="4400">
                            <a:latin typeface="Cambria Math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 sz="4400">
                            <a:latin typeface="Cambria Math"/>
                          </a:rPr>
                          <m:t>x</m:t>
                        </m:r>
                        <m:r>
                          <a:rPr lang="en-US" sz="4400">
                            <a:latin typeface="Cambria Math"/>
                          </a:rPr>
                          <m:t> </m:t>
                        </m:r>
                        <m:f>
                          <m:fPr>
                            <m:ctrlPr>
                              <a:rPr lang="en-US" sz="4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4400" i="1">
                                <a:latin typeface="Cambria Math"/>
                              </a:rPr>
                              <m:t>5</m:t>
                            </m:r>
                          </m:num>
                          <m:den>
                            <m:r>
                              <a:rPr lang="en-US" sz="4400" i="1">
                                <a:latin typeface="Cambria Math"/>
                              </a:rPr>
                              <m:t>6</m:t>
                            </m:r>
                          </m:den>
                        </m:f>
                        <m:r>
                          <a:rPr lang="en-US" sz="4400">
                            <a:latin typeface="Cambria Math"/>
                          </a:rPr>
                          <m:t>=</m:t>
                        </m:r>
                        <m:f>
                          <m:fPr>
                            <m:ctrlPr>
                              <a:rPr lang="en-US" sz="4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4400" i="1">
                                <a:latin typeface="Cambria Math"/>
                              </a:rPr>
                              <m:t>3</m:t>
                            </m:r>
                            <m:r>
                              <a:rPr lang="en-US" sz="4400">
                                <a:latin typeface="Cambria Math"/>
                              </a:rPr>
                              <m:t> </m:t>
                            </m:r>
                            <m:r>
                              <m:rPr>
                                <m:sty m:val="p"/>
                              </m:rPr>
                              <a:rPr lang="en-US" sz="4400">
                                <a:latin typeface="Cambria Math"/>
                              </a:rPr>
                              <m:t>x</m:t>
                            </m:r>
                            <m:r>
                              <a:rPr lang="en-US" sz="4400">
                                <a:latin typeface="Cambria Math"/>
                              </a:rPr>
                              <m:t> </m:t>
                            </m:r>
                            <m:r>
                              <a:rPr lang="en-US" sz="4400" i="1">
                                <a:latin typeface="Cambria Math"/>
                              </a:rPr>
                              <m:t>5</m:t>
                            </m:r>
                          </m:num>
                          <m:den>
                            <m:r>
                              <a:rPr lang="en-US" sz="4400" i="1">
                                <a:latin typeface="Cambria Math"/>
                              </a:rPr>
                              <m:t>4 </m:t>
                            </m:r>
                            <m:r>
                              <m:rPr>
                                <m:sty m:val="p"/>
                              </m:rPr>
                              <a:rPr lang="en-US" sz="4400">
                                <a:latin typeface="Cambria Math"/>
                              </a:rPr>
                              <m:t>x</m:t>
                            </m:r>
                            <m:r>
                              <a:rPr lang="en-US" sz="4400">
                                <a:latin typeface="Cambria Math"/>
                              </a:rPr>
                              <m:t> </m:t>
                            </m:r>
                            <m:r>
                              <a:rPr lang="en-US" sz="4400" i="1">
                                <a:latin typeface="Cambria Math"/>
                              </a:rPr>
                              <m:t>6</m:t>
                            </m:r>
                          </m:den>
                        </m:f>
                        <m:r>
                          <a:rPr lang="en-US" sz="4400">
                            <a:latin typeface="Cambria Math"/>
                          </a:rPr>
                          <m:t>=</m:t>
                        </m:r>
                        <m:f>
                          <m:fPr>
                            <m:ctrlPr>
                              <a:rPr lang="en-US" sz="4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4400" i="1">
                                <a:latin typeface="Cambria Math"/>
                              </a:rPr>
                              <m:t>15</m:t>
                            </m:r>
                          </m:num>
                          <m:den>
                            <m:r>
                              <a:rPr lang="en-US" sz="4400" i="1">
                                <a:latin typeface="Cambria Math"/>
                              </a:rPr>
                              <m:t>24 </m:t>
                            </m:r>
                          </m:den>
                        </m:f>
                        <m:r>
                          <a:rPr lang="en-US" sz="4400">
                            <a:latin typeface="Cambria Math"/>
                          </a:rPr>
                          <m:t>= </m:t>
                        </m:r>
                        <m:f>
                          <m:fPr>
                            <m:ctrlPr>
                              <a:rPr lang="en-US" sz="4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4400" i="1">
                                <a:latin typeface="Cambria Math"/>
                              </a:rPr>
                              <m:t>5</m:t>
                            </m:r>
                          </m:num>
                          <m:den>
                            <m:r>
                              <a:rPr lang="en-US" sz="4400" i="1">
                                <a:latin typeface="Cambria Math"/>
                              </a:rPr>
                              <m:t>8 </m:t>
                            </m:r>
                          </m:den>
                        </m:f>
                      </m:oMath>
                    </m:oMathPara>
                  </a14:m>
                  <a:endParaRPr lang="en-US" sz="4400" dirty="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mc:Choice>
          <mc:Fallback>
            <p:sp>
              <p:nvSpPr>
                <p:cNvPr id="2" name="TextBox 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96664" y="3490853"/>
                  <a:ext cx="5274475" cy="1378198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3" name="TextBox 2"/>
            <p:cNvSpPr txBox="1"/>
            <p:nvPr/>
          </p:nvSpPr>
          <p:spPr>
            <a:xfrm>
              <a:off x="152400" y="3657599"/>
              <a:ext cx="685800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000" dirty="0">
                  <a:latin typeface="Times New Roman" pitchFamily="18" charset="0"/>
                  <a:cs typeface="Times New Roman" pitchFamily="18" charset="0"/>
                </a:rPr>
                <a:t>a)</a:t>
              </a:r>
            </a:p>
          </p:txBody>
        </p:sp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7" name="Rectangle 6"/>
              <p:cNvSpPr/>
              <p:nvPr/>
            </p:nvSpPr>
            <p:spPr>
              <a:xfrm>
                <a:off x="48490" y="5519095"/>
                <a:ext cx="8141696" cy="129259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4800" dirty="0">
                    <a:latin typeface="Times New Roman" pitchFamily="18" charset="0"/>
                    <a:cs typeface="Times New Roman" pitchFamily="18" charset="0"/>
                  </a:rPr>
                  <a:t>b)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5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5400" i="1">
                            <a:latin typeface="Cambria Math"/>
                          </a:rPr>
                          <m:t>4</m:t>
                        </m:r>
                      </m:num>
                      <m:den>
                        <m:r>
                          <a:rPr lang="en-US" sz="5400" i="1">
                            <a:latin typeface="Cambria Math"/>
                          </a:rPr>
                          <m:t>5</m:t>
                        </m:r>
                      </m:den>
                    </m:f>
                    <m:r>
                      <m:rPr>
                        <m:sty m:val="p"/>
                      </m:rPr>
                      <a:rPr lang="en-US" sz="5400">
                        <a:latin typeface="Cambria Math"/>
                      </a:rPr>
                      <m:t>x</m:t>
                    </m:r>
                    <m:r>
                      <a:rPr lang="en-US" sz="5400" b="0" i="0" smtClean="0">
                        <a:latin typeface="Cambria Math"/>
                      </a:rPr>
                      <m:t> </m:t>
                    </m:r>
                    <m:r>
                      <a:rPr lang="en-US" sz="5400">
                        <a:latin typeface="Cambria Math"/>
                      </a:rPr>
                      <m:t>13= </m:t>
                    </m:r>
                    <m:f>
                      <m:fPr>
                        <m:ctrlPr>
                          <a:rPr lang="en-US" sz="5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5400" i="1">
                            <a:latin typeface="Cambria Math"/>
                          </a:rPr>
                          <m:t>4 </m:t>
                        </m:r>
                        <m:r>
                          <m:rPr>
                            <m:sty m:val="p"/>
                          </m:rPr>
                          <a:rPr lang="en-US" sz="5400">
                            <a:latin typeface="Cambria Math"/>
                          </a:rPr>
                          <m:t>x</m:t>
                        </m:r>
                        <m:r>
                          <a:rPr lang="en-US" sz="5400">
                            <a:latin typeface="Cambria Math"/>
                          </a:rPr>
                          <m:t> 13</m:t>
                        </m:r>
                      </m:num>
                      <m:den>
                        <m:r>
                          <a:rPr lang="en-US" sz="5400" i="1">
                            <a:latin typeface="Cambria Math"/>
                          </a:rPr>
                          <m:t>5</m:t>
                        </m:r>
                      </m:den>
                    </m:f>
                    <m:r>
                      <a:rPr lang="en-US" sz="540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5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5400" b="0" i="1" smtClean="0">
                            <a:latin typeface="Cambria Math"/>
                          </a:rPr>
                          <m:t>52</m:t>
                        </m:r>
                      </m:num>
                      <m:den>
                        <m:r>
                          <a:rPr lang="en-US" sz="5400" i="1">
                            <a:latin typeface="Cambria Math"/>
                          </a:rPr>
                          <m:t>5</m:t>
                        </m:r>
                      </m:den>
                    </m:f>
                  </m:oMath>
                </a14:m>
                <a:endParaRPr lang="en-US" sz="48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>
          <p:sp>
            <p:nvSpPr>
              <p:cNvPr id="7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490" y="5519095"/>
                <a:ext cx="8141696" cy="1292598"/>
              </a:xfrm>
              <a:prstGeom prst="rect">
                <a:avLst/>
              </a:prstGeom>
              <a:blipFill>
                <a:blip r:embed="rId7"/>
                <a:stretch>
                  <a:fillRect l="-3443" b="-75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307180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xit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2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/>
          <p:cNvGrpSpPr/>
          <p:nvPr/>
        </p:nvGrpSpPr>
        <p:grpSpPr>
          <a:xfrm>
            <a:off x="87093" y="1816719"/>
            <a:ext cx="3207327" cy="748145"/>
            <a:chOff x="394855" y="242455"/>
            <a:chExt cx="3207327" cy="748145"/>
          </a:xfrm>
        </p:grpSpPr>
        <p:sp>
          <p:nvSpPr>
            <p:cNvPr id="5" name="Oval 4"/>
            <p:cNvSpPr/>
            <p:nvPr/>
          </p:nvSpPr>
          <p:spPr>
            <a:xfrm>
              <a:off x="394855" y="242455"/>
              <a:ext cx="748145" cy="748145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400" b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4</a:t>
              </a: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1163782" y="293361"/>
              <a:ext cx="24384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 err="1">
                  <a:latin typeface="Times New Roman" pitchFamily="18" charset="0"/>
                  <a:cs typeface="Times New Roman" pitchFamily="18" charset="0"/>
                </a:rPr>
                <a:t>Tính</a:t>
              </a:r>
              <a:r>
                <a:rPr lang="en-US" sz="3600" dirty="0">
                  <a:latin typeface="Times New Roman" pitchFamily="18" charset="0"/>
                  <a:cs typeface="Times New Roman" pitchFamily="18" charset="0"/>
                </a:rPr>
                <a:t>:</a:t>
              </a:r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76200" y="2542309"/>
            <a:ext cx="2757054" cy="1248803"/>
            <a:chOff x="367146" y="1325432"/>
            <a:chExt cx="2757054" cy="1248803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" name="TextBox 7"/>
                <p:cNvSpPr txBox="1"/>
                <p:nvPr/>
              </p:nvSpPr>
              <p:spPr>
                <a:xfrm>
                  <a:off x="914400" y="1325432"/>
                  <a:ext cx="2209800" cy="1248803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sz="400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4000" b="0" i="1" smtClean="0">
                                <a:latin typeface="Cambria Math"/>
                              </a:rPr>
                              <m:t>8</m:t>
                            </m:r>
                          </m:num>
                          <m:den>
                            <m:r>
                              <a:rPr lang="en-US" sz="4000" b="0" i="1" smtClean="0">
                                <a:latin typeface="Cambria Math"/>
                              </a:rPr>
                              <m:t>5</m:t>
                            </m:r>
                          </m:den>
                        </m:f>
                        <m:r>
                          <a:rPr lang="en-US" sz="4000" b="0" i="0" smtClean="0">
                            <a:latin typeface="Cambria Math"/>
                          </a:rPr>
                          <m:t> :</m:t>
                        </m:r>
                        <m:r>
                          <a:rPr lang="en-US" sz="4000">
                            <a:latin typeface="Cambria Math"/>
                          </a:rPr>
                          <m:t> </m:t>
                        </m:r>
                        <m:f>
                          <m:fPr>
                            <m:ctrlPr>
                              <a:rPr lang="en-US" sz="40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4000" b="0" i="1" smtClean="0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en-US" sz="4000" b="0" i="1" smtClean="0">
                                <a:latin typeface="Cambria Math"/>
                              </a:rPr>
                              <m:t>3</m:t>
                            </m:r>
                          </m:den>
                        </m:f>
                      </m:oMath>
                    </m:oMathPara>
                  </a14:m>
                  <a:endParaRPr lang="en-US" sz="4000" dirty="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mc:Choice>
          <mc:Fallback xmlns="">
            <p:sp>
              <p:nvSpPr>
                <p:cNvPr id="8" name="TextBox 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14400" y="1325432"/>
                  <a:ext cx="2209800" cy="1248803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9" name="TextBox 8"/>
            <p:cNvSpPr txBox="1"/>
            <p:nvPr/>
          </p:nvSpPr>
          <p:spPr>
            <a:xfrm>
              <a:off x="367146" y="1534336"/>
              <a:ext cx="83820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800" dirty="0">
                  <a:latin typeface="Times New Roman" pitchFamily="18" charset="0"/>
                  <a:cs typeface="Times New Roman" pitchFamily="18" charset="0"/>
                </a:rPr>
                <a:t>a)</a:t>
              </a:r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3186546" y="2542309"/>
            <a:ext cx="2757054" cy="1248803"/>
            <a:chOff x="367146" y="1325432"/>
            <a:chExt cx="2757054" cy="1248803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" name="TextBox 12"/>
                <p:cNvSpPr txBox="1"/>
                <p:nvPr/>
              </p:nvSpPr>
              <p:spPr>
                <a:xfrm>
                  <a:off x="914400" y="1325432"/>
                  <a:ext cx="2209800" cy="1248803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sz="400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4000" b="0" i="1" smtClean="0">
                                <a:latin typeface="Cambria Math"/>
                              </a:rPr>
                              <m:t>3</m:t>
                            </m:r>
                          </m:num>
                          <m:den>
                            <m:r>
                              <a:rPr lang="en-US" sz="4000" b="0" i="1" smtClean="0">
                                <a:latin typeface="Cambria Math"/>
                              </a:rPr>
                              <m:t>7</m:t>
                            </m:r>
                          </m:den>
                        </m:f>
                        <m:r>
                          <a:rPr lang="en-US" sz="4000" b="0" i="0" smtClean="0">
                            <a:latin typeface="Cambria Math"/>
                          </a:rPr>
                          <m:t> :2</m:t>
                        </m:r>
                      </m:oMath>
                    </m:oMathPara>
                  </a14:m>
                  <a:endParaRPr lang="en-US" sz="4000" dirty="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mc:Choice>
          <mc:Fallback xmlns="">
            <p:sp>
              <p:nvSpPr>
                <p:cNvPr id="13" name="TextBox 1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14400" y="1325432"/>
                  <a:ext cx="2209800" cy="1248803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4" name="TextBox 13"/>
            <p:cNvSpPr txBox="1"/>
            <p:nvPr/>
          </p:nvSpPr>
          <p:spPr>
            <a:xfrm>
              <a:off x="367146" y="1534336"/>
              <a:ext cx="83820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800" dirty="0">
                  <a:latin typeface="Times New Roman" pitchFamily="18" charset="0"/>
                  <a:cs typeface="Times New Roman" pitchFamily="18" charset="0"/>
                </a:rPr>
                <a:t>b)</a:t>
              </a:r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6386946" y="2514600"/>
            <a:ext cx="2757054" cy="1248803"/>
            <a:chOff x="367146" y="1325432"/>
            <a:chExt cx="2757054" cy="1248803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6" name="TextBox 15"/>
                <p:cNvSpPr txBox="1"/>
                <p:nvPr/>
              </p:nvSpPr>
              <p:spPr>
                <a:xfrm>
                  <a:off x="914400" y="1325432"/>
                  <a:ext cx="2209800" cy="1248803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4000" smtClean="0">
                            <a:latin typeface="Cambria Math"/>
                          </a:rPr>
                          <m:t>2</m:t>
                        </m:r>
                        <m:r>
                          <a:rPr lang="en-US" sz="4000" b="0" i="0" smtClean="0">
                            <a:latin typeface="Cambria Math"/>
                          </a:rPr>
                          <m:t> :</m:t>
                        </m:r>
                        <m:r>
                          <a:rPr lang="en-US" sz="4000">
                            <a:latin typeface="Cambria Math"/>
                          </a:rPr>
                          <m:t> </m:t>
                        </m:r>
                        <m:f>
                          <m:fPr>
                            <m:ctrlPr>
                              <a:rPr lang="en-US" sz="40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4000" b="0" i="1" smtClean="0">
                                <a:latin typeface="Cambria Math"/>
                              </a:rPr>
                              <m:t>2</m:t>
                            </m:r>
                          </m:num>
                          <m:den>
                            <m:r>
                              <a:rPr lang="en-US" sz="4000" b="0" i="1" smtClean="0">
                                <a:latin typeface="Cambria Math"/>
                              </a:rPr>
                              <m:t>4</m:t>
                            </m:r>
                          </m:den>
                        </m:f>
                      </m:oMath>
                    </m:oMathPara>
                  </a14:m>
                  <a:endParaRPr lang="en-US" sz="4000" dirty="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mc:Choice>
          <mc:Fallback xmlns="">
            <p:sp>
              <p:nvSpPr>
                <p:cNvPr id="16" name="TextBox 1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14400" y="1325432"/>
                  <a:ext cx="2209800" cy="1248803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7" name="TextBox 16"/>
            <p:cNvSpPr txBox="1"/>
            <p:nvPr/>
          </p:nvSpPr>
          <p:spPr>
            <a:xfrm>
              <a:off x="367146" y="1534336"/>
              <a:ext cx="83820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800" dirty="0">
                  <a:latin typeface="Times New Roman" pitchFamily="18" charset="0"/>
                  <a:cs typeface="Times New Roman" pitchFamily="18" charset="0"/>
                </a:rPr>
                <a:t>c)</a:t>
              </a: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angle 10"/>
              <p:cNvSpPr/>
              <p:nvPr/>
            </p:nvSpPr>
            <p:spPr>
              <a:xfrm>
                <a:off x="87093" y="4038600"/>
                <a:ext cx="7304307" cy="115922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800" dirty="0">
                    <a:latin typeface="Times New Roman" pitchFamily="18" charset="0"/>
                    <a:cs typeface="Times New Roman" pitchFamily="18" charset="0"/>
                  </a:rPr>
                  <a:t>a)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800" i="1">
                            <a:latin typeface="Cambria Math"/>
                          </a:rPr>
                          <m:t>8</m:t>
                        </m:r>
                      </m:num>
                      <m:den>
                        <m:r>
                          <a:rPr lang="en-US" sz="4800" i="1">
                            <a:latin typeface="Cambria Math"/>
                          </a:rPr>
                          <m:t>5</m:t>
                        </m:r>
                      </m:den>
                    </m:f>
                    <m:r>
                      <a:rPr lang="en-US" sz="4800">
                        <a:latin typeface="Cambria Math"/>
                      </a:rPr>
                      <m:t> : </m:t>
                    </m:r>
                    <m:f>
                      <m:fPr>
                        <m:ctrlPr>
                          <a:rPr lang="en-US" sz="4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800" i="1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sz="4800" i="1">
                            <a:latin typeface="Cambria Math"/>
                          </a:rPr>
                          <m:t>3</m:t>
                        </m:r>
                      </m:den>
                    </m:f>
                    <m:r>
                      <a:rPr lang="en-US" sz="480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4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800" i="1">
                            <a:latin typeface="Cambria Math"/>
                          </a:rPr>
                          <m:t>8</m:t>
                        </m:r>
                      </m:num>
                      <m:den>
                        <m:r>
                          <a:rPr lang="en-US" sz="4800" i="1">
                            <a:latin typeface="Cambria Math"/>
                          </a:rPr>
                          <m:t>5</m:t>
                        </m:r>
                      </m:den>
                    </m:f>
                    <m:r>
                      <a:rPr lang="en-US" sz="4800">
                        <a:latin typeface="Cambria Math"/>
                      </a:rPr>
                      <m:t> </m:t>
                    </m:r>
                    <m:r>
                      <m:rPr>
                        <m:sty m:val="p"/>
                      </m:rPr>
                      <a:rPr lang="en-US" sz="4800">
                        <a:latin typeface="Cambria Math"/>
                      </a:rPr>
                      <m:t>x</m:t>
                    </m:r>
                    <m:r>
                      <a:rPr lang="en-US" sz="4800">
                        <a:latin typeface="Cambria Math"/>
                      </a:rPr>
                      <m:t> </m:t>
                    </m:r>
                    <m:f>
                      <m:fPr>
                        <m:ctrlPr>
                          <a:rPr lang="en-US" sz="4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800" i="1">
                            <a:latin typeface="Cambria Math"/>
                          </a:rPr>
                          <m:t>3</m:t>
                        </m:r>
                      </m:num>
                      <m:den>
                        <m:r>
                          <a:rPr lang="en-US" sz="4800" i="1">
                            <a:latin typeface="Cambria Math"/>
                          </a:rPr>
                          <m:t>1</m:t>
                        </m:r>
                      </m:den>
                    </m:f>
                    <m:r>
                      <a:rPr lang="en-US" sz="480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4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800" i="1">
                            <a:latin typeface="Cambria Math"/>
                          </a:rPr>
                          <m:t>8 </m:t>
                        </m:r>
                        <m:r>
                          <m:rPr>
                            <m:sty m:val="p"/>
                          </m:rPr>
                          <a:rPr lang="en-US" sz="4800">
                            <a:latin typeface="Cambria Math"/>
                          </a:rPr>
                          <m:t>x</m:t>
                        </m:r>
                        <m:r>
                          <a:rPr lang="en-US" sz="4800">
                            <a:latin typeface="Cambria Math"/>
                          </a:rPr>
                          <m:t> 3</m:t>
                        </m:r>
                      </m:num>
                      <m:den>
                        <m:r>
                          <a:rPr lang="en-US" sz="4800" i="1">
                            <a:latin typeface="Cambria Math"/>
                          </a:rPr>
                          <m:t>5 </m:t>
                        </m:r>
                        <m:r>
                          <m:rPr>
                            <m:sty m:val="p"/>
                          </m:rPr>
                          <a:rPr lang="en-US" sz="4800">
                            <a:latin typeface="Cambria Math"/>
                          </a:rPr>
                          <m:t>x</m:t>
                        </m:r>
                        <m:r>
                          <a:rPr lang="en-US" sz="4800">
                            <a:latin typeface="Cambria Math"/>
                          </a:rPr>
                          <m:t> 1</m:t>
                        </m:r>
                        <m:r>
                          <a:rPr lang="en-US" sz="4800" i="1">
                            <a:latin typeface="Cambria Math"/>
                          </a:rPr>
                          <m:t> </m:t>
                        </m:r>
                      </m:den>
                    </m:f>
                    <m:r>
                      <a:rPr lang="en-US" sz="4800">
                        <a:latin typeface="Cambria Math"/>
                      </a:rPr>
                      <m:t>= </m:t>
                    </m:r>
                    <m:f>
                      <m:fPr>
                        <m:ctrlPr>
                          <a:rPr lang="en-US" sz="4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800" i="1">
                            <a:latin typeface="Cambria Math"/>
                          </a:rPr>
                          <m:t>24</m:t>
                        </m:r>
                      </m:num>
                      <m:den>
                        <m:r>
                          <a:rPr lang="en-US" sz="4800" i="1">
                            <a:latin typeface="Cambria Math"/>
                          </a:rPr>
                          <m:t>5 </m:t>
                        </m:r>
                      </m:den>
                    </m:f>
                  </m:oMath>
                </a14:m>
                <a:endParaRPr lang="en-US" sz="48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11" name="Rectangle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093" y="4038600"/>
                <a:ext cx="7304307" cy="1159228"/>
              </a:xfrm>
              <a:prstGeom prst="rect">
                <a:avLst/>
              </a:prstGeom>
              <a:blipFill rotWithShape="1">
                <a:blip r:embed="rId6"/>
                <a:stretch>
                  <a:fillRect l="-3753" b="-1210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Rectangle 17"/>
              <p:cNvSpPr/>
              <p:nvPr/>
            </p:nvSpPr>
            <p:spPr>
              <a:xfrm>
                <a:off x="76200" y="5486400"/>
                <a:ext cx="7296293" cy="115730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800" dirty="0">
                    <a:latin typeface="Times New Roman" pitchFamily="18" charset="0"/>
                    <a:cs typeface="Times New Roman" pitchFamily="18" charset="0"/>
                  </a:rPr>
                  <a:t>b)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800" i="1">
                            <a:latin typeface="Cambria Math"/>
                          </a:rPr>
                          <m:t>3</m:t>
                        </m:r>
                      </m:num>
                      <m:den>
                        <m:r>
                          <a:rPr lang="en-US" sz="4800" i="1">
                            <a:latin typeface="Cambria Math"/>
                          </a:rPr>
                          <m:t>7</m:t>
                        </m:r>
                      </m:den>
                    </m:f>
                    <m:r>
                      <a:rPr lang="en-US" sz="4800">
                        <a:latin typeface="Cambria Math"/>
                      </a:rPr>
                      <m:t> :2=</m:t>
                    </m:r>
                    <m:f>
                      <m:fPr>
                        <m:ctrlPr>
                          <a:rPr lang="en-US" sz="4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800" i="1">
                            <a:latin typeface="Cambria Math"/>
                          </a:rPr>
                          <m:t>3</m:t>
                        </m:r>
                      </m:num>
                      <m:den>
                        <m:r>
                          <a:rPr lang="en-US" sz="4800" i="1">
                            <a:latin typeface="Cambria Math"/>
                          </a:rPr>
                          <m:t>7</m:t>
                        </m:r>
                      </m:den>
                    </m:f>
                    <m:r>
                      <a:rPr lang="en-US" sz="4800">
                        <a:latin typeface="Cambria Math"/>
                      </a:rPr>
                      <m:t> </m:t>
                    </m:r>
                    <m:r>
                      <m:rPr>
                        <m:sty m:val="p"/>
                      </m:rPr>
                      <a:rPr lang="en-US" sz="4800">
                        <a:latin typeface="Cambria Math"/>
                      </a:rPr>
                      <m:t>x</m:t>
                    </m:r>
                    <m:r>
                      <a:rPr lang="en-US" sz="4800">
                        <a:latin typeface="Cambria Math"/>
                      </a:rPr>
                      <m:t> </m:t>
                    </m:r>
                    <m:f>
                      <m:fPr>
                        <m:ctrlPr>
                          <a:rPr lang="en-US" sz="4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800" i="1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sz="4800" i="1">
                            <a:latin typeface="Cambria Math"/>
                          </a:rPr>
                          <m:t>2</m:t>
                        </m:r>
                      </m:den>
                    </m:f>
                    <m:r>
                      <a:rPr lang="en-US" sz="480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4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800" i="1">
                            <a:latin typeface="Cambria Math"/>
                          </a:rPr>
                          <m:t>3 </m:t>
                        </m:r>
                        <m:r>
                          <m:rPr>
                            <m:sty m:val="p"/>
                          </m:rPr>
                          <a:rPr lang="en-US" sz="4800">
                            <a:latin typeface="Cambria Math"/>
                          </a:rPr>
                          <m:t>x</m:t>
                        </m:r>
                        <m:r>
                          <a:rPr lang="en-US" sz="4800">
                            <a:latin typeface="Cambria Math"/>
                          </a:rPr>
                          <m:t> 1</m:t>
                        </m:r>
                      </m:num>
                      <m:den>
                        <m:r>
                          <a:rPr lang="en-US" sz="4800" i="1">
                            <a:latin typeface="Cambria Math"/>
                          </a:rPr>
                          <m:t>7</m:t>
                        </m:r>
                        <m:r>
                          <m:rPr>
                            <m:sty m:val="p"/>
                          </m:rPr>
                          <a:rPr lang="en-US" sz="4800">
                            <a:latin typeface="Cambria Math"/>
                          </a:rPr>
                          <m:t>x</m:t>
                        </m:r>
                        <m:r>
                          <a:rPr lang="en-US" sz="4800">
                            <a:latin typeface="Cambria Math"/>
                          </a:rPr>
                          <m:t> 2</m:t>
                        </m:r>
                      </m:den>
                    </m:f>
                    <m:r>
                      <a:rPr lang="en-US" sz="4800">
                        <a:latin typeface="Cambria Math"/>
                      </a:rPr>
                      <m:t>= </m:t>
                    </m:r>
                    <m:f>
                      <m:fPr>
                        <m:ctrlPr>
                          <a:rPr lang="en-US" sz="4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800" i="1">
                            <a:latin typeface="Cambria Math"/>
                          </a:rPr>
                          <m:t>3</m:t>
                        </m:r>
                      </m:num>
                      <m:den>
                        <m:r>
                          <a:rPr lang="en-US" sz="4800" i="1">
                            <a:latin typeface="Cambria Math"/>
                          </a:rPr>
                          <m:t>14 </m:t>
                        </m:r>
                      </m:den>
                    </m:f>
                  </m:oMath>
                </a14:m>
                <a:endParaRPr lang="en-US" sz="48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18" name="Rectangle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200" y="5486400"/>
                <a:ext cx="7296293" cy="1157305"/>
              </a:xfrm>
              <a:prstGeom prst="rect">
                <a:avLst/>
              </a:prstGeom>
              <a:blipFill rotWithShape="1">
                <a:blip r:embed="rId7"/>
                <a:stretch>
                  <a:fillRect l="-3846" b="-1263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239347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xit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2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007939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/>
              <p:cNvSpPr/>
              <p:nvPr/>
            </p:nvSpPr>
            <p:spPr>
              <a:xfrm>
                <a:off x="1168947" y="1705320"/>
                <a:ext cx="2281587" cy="9666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000" dirty="0">
                    <a:latin typeface="Times New Roman" pitchFamily="18" charset="0"/>
                    <a:cs typeface="Times New Roman" pitchFamily="18" charset="0"/>
                  </a:rPr>
                  <a:t>a)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i="1">
                            <a:latin typeface="Cambria Math"/>
                          </a:rPr>
                          <m:t>7</m:t>
                        </m:r>
                      </m:num>
                      <m:den>
                        <m:r>
                          <a:rPr lang="en-US" sz="4000" i="1">
                            <a:latin typeface="Cambria Math"/>
                          </a:rPr>
                          <m:t>6</m:t>
                        </m:r>
                      </m:den>
                    </m:f>
                    <m:r>
                      <a:rPr lang="en-US" sz="4000" i="1">
                        <a:latin typeface="Cambria Math"/>
                      </a:rPr>
                      <m:t>−</m:t>
                    </m:r>
                    <m:f>
                      <m:fPr>
                        <m:ctrlPr>
                          <a:rPr lang="en-US" sz="4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i="1">
                            <a:latin typeface="Cambria Math"/>
                          </a:rPr>
                          <m:t>3</m:t>
                        </m:r>
                      </m:num>
                      <m:den>
                        <m:r>
                          <a:rPr lang="en-US" sz="4000" i="1">
                            <a:latin typeface="Cambria Math"/>
                          </a:rPr>
                          <m:t>4</m:t>
                        </m:r>
                      </m:den>
                    </m:f>
                    <m:r>
                      <a:rPr lang="en-US" sz="4000">
                        <a:latin typeface="Cambria Math"/>
                      </a:rPr>
                      <m:t>=</m:t>
                    </m:r>
                  </m:oMath>
                </a14:m>
                <a:endParaRPr lang="en-US" sz="40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6" name="Rectangle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68947" y="1705320"/>
                <a:ext cx="2281587" cy="966675"/>
              </a:xfrm>
              <a:prstGeom prst="rect">
                <a:avLst/>
              </a:prstGeom>
              <a:blipFill rotWithShape="1">
                <a:blip r:embed="rId4"/>
                <a:stretch>
                  <a:fillRect l="-9626" b="-126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/>
              <p:cNvSpPr/>
              <p:nvPr/>
            </p:nvSpPr>
            <p:spPr>
              <a:xfrm>
                <a:off x="1168947" y="2924520"/>
                <a:ext cx="2885726" cy="97578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000" dirty="0">
                    <a:latin typeface="Times New Roman" pitchFamily="18" charset="0"/>
                    <a:cs typeface="Times New Roman" pitchFamily="18" charset="0"/>
                  </a:rPr>
                  <a:t>b)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i="1">
                            <a:latin typeface="Cambria Math"/>
                          </a:rPr>
                          <m:t>5</m:t>
                        </m:r>
                      </m:num>
                      <m:den>
                        <m:r>
                          <a:rPr lang="en-US" sz="4000" i="1">
                            <a:latin typeface="Cambria Math"/>
                          </a:rPr>
                          <m:t>8</m:t>
                        </m:r>
                      </m:den>
                    </m:f>
                    <m:r>
                      <a:rPr lang="en-US" sz="4000"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en-US" sz="4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i="1">
                            <a:latin typeface="Cambria Math"/>
                          </a:rPr>
                          <m:t>3</m:t>
                        </m:r>
                      </m:num>
                      <m:den>
                        <m:r>
                          <a:rPr lang="en-US" sz="4000" i="1">
                            <a:latin typeface="Cambria Math"/>
                          </a:rPr>
                          <m:t>2</m:t>
                        </m:r>
                      </m:den>
                    </m:f>
                    <m:r>
                      <a:rPr lang="en-US" sz="400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4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i="1">
                            <a:latin typeface="Cambria Math"/>
                          </a:rPr>
                          <m:t>17</m:t>
                        </m:r>
                      </m:num>
                      <m:den>
                        <m:r>
                          <a:rPr lang="en-US" sz="4000" i="1">
                            <a:latin typeface="Cambria Math"/>
                          </a:rPr>
                          <m:t>8 </m:t>
                        </m:r>
                      </m:den>
                    </m:f>
                  </m:oMath>
                </a14:m>
                <a:endParaRPr lang="en-US" sz="40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7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68947" y="2924520"/>
                <a:ext cx="2885726" cy="975780"/>
              </a:xfrm>
              <a:prstGeom prst="rect">
                <a:avLst/>
              </a:prstGeom>
              <a:blipFill rotWithShape="1">
                <a:blip r:embed="rId5"/>
                <a:stretch>
                  <a:fillRect l="-7611" b="-1187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/>
              <p:cNvSpPr/>
              <p:nvPr/>
            </p:nvSpPr>
            <p:spPr>
              <a:xfrm>
                <a:off x="1232174" y="4219920"/>
                <a:ext cx="2274212" cy="96590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000" dirty="0"/>
                  <a:t>c)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i="1">
                            <a:latin typeface="Cambria Math"/>
                          </a:rPr>
                          <m:t>4</m:t>
                        </m:r>
                      </m:num>
                      <m:den>
                        <m:r>
                          <a:rPr lang="en-US" sz="4000" i="1">
                            <a:latin typeface="Cambria Math"/>
                          </a:rPr>
                          <m:t>7</m:t>
                        </m:r>
                      </m:den>
                    </m:f>
                    <m:r>
                      <a:rPr lang="en-US" sz="4000">
                        <a:latin typeface="Cambria Math"/>
                      </a:rPr>
                      <m:t> </m:t>
                    </m:r>
                    <m:r>
                      <m:rPr>
                        <m:sty m:val="p"/>
                      </m:rPr>
                      <a:rPr lang="en-US" sz="4000">
                        <a:latin typeface="Cambria Math"/>
                      </a:rPr>
                      <m:t>x</m:t>
                    </m:r>
                    <m:r>
                      <a:rPr lang="en-US" sz="4000">
                        <a:latin typeface="Cambria Math"/>
                      </a:rPr>
                      <m:t> </m:t>
                    </m:r>
                    <m:f>
                      <m:fPr>
                        <m:ctrlPr>
                          <a:rPr lang="en-US" sz="4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i="1">
                            <a:latin typeface="Cambria Math"/>
                          </a:rPr>
                          <m:t>2</m:t>
                        </m:r>
                      </m:num>
                      <m:den>
                        <m:r>
                          <a:rPr lang="en-US" sz="4000" i="1">
                            <a:latin typeface="Cambria Math"/>
                          </a:rPr>
                          <m:t>3</m:t>
                        </m:r>
                      </m:den>
                    </m:f>
                    <m:r>
                      <a:rPr lang="en-US" sz="4000">
                        <a:latin typeface="Cambria Math"/>
                      </a:rPr>
                      <m:t>=</m:t>
                    </m:r>
                  </m:oMath>
                </a14:m>
                <a:endParaRPr lang="en-US" sz="4000" dirty="0"/>
              </a:p>
            </p:txBody>
          </p:sp>
        </mc:Choice>
        <mc:Fallback xmlns="">
          <p:sp>
            <p:nvSpPr>
              <p:cNvPr id="8" name="Rectangle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32174" y="4219920"/>
                <a:ext cx="2274212" cy="965905"/>
              </a:xfrm>
              <a:prstGeom prst="rect">
                <a:avLst/>
              </a:prstGeom>
              <a:blipFill rotWithShape="1">
                <a:blip r:embed="rId6"/>
                <a:stretch>
                  <a:fillRect l="-9383" b="-1320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8"/>
              <p:cNvSpPr/>
              <p:nvPr/>
            </p:nvSpPr>
            <p:spPr>
              <a:xfrm>
                <a:off x="1308374" y="5466892"/>
                <a:ext cx="2731069" cy="96282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000" dirty="0"/>
                  <a:t>d) </a:t>
                </a:r>
                <a14:m>
                  <m:oMath xmlns:m="http://schemas.openxmlformats.org/officeDocument/2006/math">
                    <m:r>
                      <a:rPr lang="en-US" sz="4000">
                        <a:latin typeface="Cambria Math"/>
                      </a:rPr>
                      <m:t>2 : </m:t>
                    </m:r>
                    <m:f>
                      <m:fPr>
                        <m:ctrlPr>
                          <a:rPr lang="en-US" sz="4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i="1">
                            <a:latin typeface="Cambria Math"/>
                          </a:rPr>
                          <m:t>2</m:t>
                        </m:r>
                      </m:num>
                      <m:den>
                        <m:r>
                          <a:rPr lang="en-US" sz="4000" i="1">
                            <a:latin typeface="Cambria Math"/>
                          </a:rPr>
                          <m:t>4</m:t>
                        </m:r>
                      </m:den>
                    </m:f>
                    <m:r>
                      <a:rPr lang="en-US" sz="4000">
                        <a:latin typeface="Cambria Math"/>
                      </a:rPr>
                      <m:t>=</m:t>
                    </m:r>
                    <m:r>
                      <a:rPr lang="en-US" sz="4000" i="1">
                        <a:latin typeface="Cambria Math"/>
                      </a:rPr>
                      <m:t>4</m:t>
                    </m:r>
                  </m:oMath>
                </a14:m>
                <a:endParaRPr lang="en-US" sz="4000" dirty="0"/>
              </a:p>
            </p:txBody>
          </p:sp>
        </mc:Choice>
        <mc:Fallback xmlns="">
          <p:sp>
            <p:nvSpPr>
              <p:cNvPr id="9" name="Rectangle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08374" y="5466892"/>
                <a:ext cx="2731069" cy="962828"/>
              </a:xfrm>
              <a:prstGeom prst="rect">
                <a:avLst/>
              </a:prstGeom>
              <a:blipFill rotWithShape="1">
                <a:blip r:embed="rId7"/>
                <a:stretch>
                  <a:fillRect l="-8036" b="-1392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Rectangle 18"/>
          <p:cNvSpPr/>
          <p:nvPr/>
        </p:nvSpPr>
        <p:spPr>
          <a:xfrm>
            <a:off x="546374" y="1933920"/>
            <a:ext cx="609600" cy="6096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546374" y="3153120"/>
            <a:ext cx="609600" cy="6096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559347" y="4448520"/>
            <a:ext cx="609600" cy="6096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546374" y="5643506"/>
            <a:ext cx="609600" cy="6096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533400" y="5643506"/>
            <a:ext cx="6225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Đ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533401" y="3153120"/>
            <a:ext cx="6225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Đ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59347" y="4434859"/>
            <a:ext cx="6225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S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39887" y="1958745"/>
            <a:ext cx="6225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Rectangle 26"/>
              <p:cNvSpPr/>
              <p:nvPr/>
            </p:nvSpPr>
            <p:spPr>
              <a:xfrm>
                <a:off x="3338074" y="1676401"/>
                <a:ext cx="832279" cy="102451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i="1">
                              <a:latin typeface="Cambria Math"/>
                            </a:rPr>
                            <m:t>5</m:t>
                          </m:r>
                        </m:num>
                        <m:den>
                          <m:r>
                            <a:rPr lang="en-US" sz="3200" i="1">
                              <a:latin typeface="Cambria Math"/>
                            </a:rPr>
                            <m:t>14 </m:t>
                          </m:r>
                        </m:den>
                      </m:f>
                    </m:oMath>
                  </m:oMathPara>
                </a14:m>
                <a:endParaRPr lang="en-US" sz="32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27" name="Rectangle 2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38074" y="1676401"/>
                <a:ext cx="832279" cy="1024511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Rectangle 28"/>
              <p:cNvSpPr/>
              <p:nvPr/>
            </p:nvSpPr>
            <p:spPr>
              <a:xfrm>
                <a:off x="3358856" y="1676400"/>
                <a:ext cx="832279" cy="102451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5</m:t>
                          </m:r>
                        </m:num>
                        <m:den>
                          <m:r>
                            <a:rPr lang="en-US" sz="3200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1</m:t>
                          </m:r>
                          <m:r>
                            <a:rPr lang="en-US" sz="3200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2</m:t>
                          </m:r>
                          <m:r>
                            <a:rPr lang="en-US" sz="3200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 </m:t>
                          </m:r>
                        </m:den>
                      </m:f>
                    </m:oMath>
                  </m:oMathPara>
                </a14:m>
                <a:endParaRPr lang="en-US" sz="3200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29" name="Rectangle 2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58856" y="1676400"/>
                <a:ext cx="832279" cy="1024511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Rectangle 29"/>
              <p:cNvSpPr/>
              <p:nvPr/>
            </p:nvSpPr>
            <p:spPr>
              <a:xfrm>
                <a:off x="3455551" y="4253293"/>
                <a:ext cx="742511" cy="89915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i="1">
                              <a:latin typeface="Cambria Math"/>
                            </a:rPr>
                            <m:t>6</m:t>
                          </m:r>
                        </m:num>
                        <m:den>
                          <m:r>
                            <a:rPr lang="en-US" sz="2800" i="1">
                              <a:latin typeface="Cambria Math"/>
                            </a:rPr>
                            <m:t> 21</m:t>
                          </m:r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30" name="Rectangle 2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55551" y="4253293"/>
                <a:ext cx="742511" cy="899157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Rectangle 30"/>
              <p:cNvSpPr/>
              <p:nvPr/>
            </p:nvSpPr>
            <p:spPr>
              <a:xfrm>
                <a:off x="3441974" y="4262549"/>
                <a:ext cx="742511" cy="89915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8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8</m:t>
                          </m:r>
                        </m:num>
                        <m:den>
                          <m:r>
                            <a:rPr lang="en-US" sz="2800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 21</m:t>
                          </m:r>
                        </m:den>
                      </m:f>
                    </m:oMath>
                  </m:oMathPara>
                </a14:m>
                <a:endParaRPr lang="en-US" sz="28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31" name="Rectangle 3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41974" y="4262549"/>
                <a:ext cx="742511" cy="899157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105472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3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24" grpId="0"/>
      <p:bldP spid="25" grpId="0"/>
      <p:bldP spid="26" grpId="0"/>
      <p:bldP spid="27" grpId="0" animBg="1"/>
      <p:bldP spid="29" grpId="0" animBg="1"/>
      <p:bldP spid="30" grpId="0" animBg="1"/>
      <p:bldP spid="3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lowchart: Alternate Process 3"/>
          <p:cNvSpPr/>
          <p:nvPr/>
        </p:nvSpPr>
        <p:spPr>
          <a:xfrm>
            <a:off x="1295400" y="2511425"/>
            <a:ext cx="6705600" cy="3200400"/>
          </a:xfrm>
          <a:prstGeom prst="flowChartAlternateProcess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8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Dặn</a:t>
            </a:r>
            <a:r>
              <a:rPr lang="en-US" sz="8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dò</a:t>
            </a:r>
            <a:endParaRPr lang="en-US" sz="8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15875"/>
            <a:ext cx="3886200" cy="2495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08988637"/>
      </p:ext>
    </p:extLst>
  </p:cSld>
  <p:clrMapOvr>
    <a:masterClrMapping/>
  </p:clrMapOvr>
</p:sld>
</file>

<file path=ppt/theme/theme1.xml><?xml version="1.0" encoding="utf-8"?>
<a:theme xmlns:a="http://schemas.openxmlformats.org/drawingml/2006/main" name="Chủ đề của Office">
  <a:themeElements>
    <a:clrScheme name="Văn phòng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Văn phòng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Văn phòng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187</TotalTime>
  <Words>257</Words>
  <Application>Microsoft Office PowerPoint</Application>
  <PresentationFormat>On-screen Show (4:3)</PresentationFormat>
  <Paragraphs>76</Paragraphs>
  <Slides>11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Cambria Math</vt:lpstr>
      <vt:lpstr>Times New Roman</vt:lpstr>
      <vt:lpstr>Chủ đề của Office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Chào tạm biệt 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Chào mừng cô và các em  học sinh</dc:title>
  <dc:creator>NP COMPUTER</dc:creator>
  <cp:lastModifiedBy>Liinhhh</cp:lastModifiedBy>
  <cp:revision>20</cp:revision>
  <dcterms:created xsi:type="dcterms:W3CDTF">2006-08-16T00:00:00Z</dcterms:created>
  <dcterms:modified xsi:type="dcterms:W3CDTF">2019-05-08T13:20:29Z</dcterms:modified>
</cp:coreProperties>
</file>