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57" r:id="rId3"/>
    <p:sldId id="264" r:id="rId4"/>
    <p:sldId id="258" r:id="rId5"/>
    <p:sldId id="266" r:id="rId6"/>
    <p:sldId id="265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3" r:id="rId17"/>
    <p:sldId id="267" r:id="rId18"/>
    <p:sldId id="259" r:id="rId19"/>
    <p:sldId id="269" r:id="rId20"/>
    <p:sldId id="261" r:id="rId21"/>
    <p:sldId id="272" r:id="rId22"/>
    <p:sldId id="268" r:id="rId23"/>
    <p:sldId id="277" r:id="rId24"/>
    <p:sldId id="276" r:id="rId25"/>
    <p:sldId id="282" r:id="rId26"/>
    <p:sldId id="274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34B25-E865-44E1-AFA4-24A435E1F5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103C-A20D-44B4-BBF5-568F7A39A9BB}" type="slidenum">
              <a:rPr lang="en-US"/>
              <a:pPr/>
              <a:t>26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5.wav"/><Relationship Id="rId7" Type="http://schemas.openxmlformats.org/officeDocument/2006/relationships/image" Target="../media/image2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E:/TOI%20PEK%20(H)/Ngoi%20truong%20cua%20em%20-%20Xuan%20mai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58">
            <a:extLst>
              <a:ext uri="{FF2B5EF4-FFF2-40B4-BE49-F238E27FC236}">
                <a16:creationId xmlns:a16="http://schemas.microsoft.com/office/drawing/2014/main" xmlns="" id="{2BBABDF3-B0AB-4BD1-AAAD-92529BDEF8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4113" name="Group 159">
              <a:extLst>
                <a:ext uri="{FF2B5EF4-FFF2-40B4-BE49-F238E27FC236}">
                  <a16:creationId xmlns:a16="http://schemas.microsoft.com/office/drawing/2014/main" xmlns="" id="{056592C4-7A21-4335-9E73-9258B7C84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23" name="Picture 160" descr="ttrtrtr1151380670">
                <a:extLst>
                  <a:ext uri="{FF2B5EF4-FFF2-40B4-BE49-F238E27FC236}">
                    <a16:creationId xmlns:a16="http://schemas.microsoft.com/office/drawing/2014/main" xmlns="" id="{B307187E-D0E8-4BF5-BD31-7C2E5B2199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61" descr="ttrtrtr1151380670">
                <a:extLst>
                  <a:ext uri="{FF2B5EF4-FFF2-40B4-BE49-F238E27FC236}">
                    <a16:creationId xmlns:a16="http://schemas.microsoft.com/office/drawing/2014/main" xmlns="" id="{6105121C-277A-4F0D-8F31-886AAC335B1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62" descr="ttrtrtr1151380670">
                <a:extLst>
                  <a:ext uri="{FF2B5EF4-FFF2-40B4-BE49-F238E27FC236}">
                    <a16:creationId xmlns:a16="http://schemas.microsoft.com/office/drawing/2014/main" xmlns="" id="{A7B8D124-F7FC-4426-A2F7-D9A5FF199EF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63" descr="ttrtrtr1151380670">
                <a:extLst>
                  <a:ext uri="{FF2B5EF4-FFF2-40B4-BE49-F238E27FC236}">
                    <a16:creationId xmlns:a16="http://schemas.microsoft.com/office/drawing/2014/main" xmlns="" id="{B6E9E3DD-04CF-4A9D-A3E5-12AC700427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4" name="Group 164">
              <a:extLst>
                <a:ext uri="{FF2B5EF4-FFF2-40B4-BE49-F238E27FC236}">
                  <a16:creationId xmlns:a16="http://schemas.microsoft.com/office/drawing/2014/main" xmlns="" id="{2F25D261-DE32-48D2-8529-3F09110E5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15" name="Picture 165" descr="flower[1][1][1][1]">
                <a:extLst>
                  <a:ext uri="{FF2B5EF4-FFF2-40B4-BE49-F238E27FC236}">
                    <a16:creationId xmlns:a16="http://schemas.microsoft.com/office/drawing/2014/main" xmlns="" id="{70C083B7-67F1-4EB2-AED9-9A624916FEE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66" descr="flower[1][1][1][1]">
                <a:extLst>
                  <a:ext uri="{FF2B5EF4-FFF2-40B4-BE49-F238E27FC236}">
                    <a16:creationId xmlns:a16="http://schemas.microsoft.com/office/drawing/2014/main" xmlns="" id="{FE10C6DF-36E3-48EE-B6D8-74B6BBA9E5D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167" descr="flower[1][1][1][1]">
                <a:extLst>
                  <a:ext uri="{FF2B5EF4-FFF2-40B4-BE49-F238E27FC236}">
                    <a16:creationId xmlns:a16="http://schemas.microsoft.com/office/drawing/2014/main" xmlns="" id="{A5430A03-AC08-4DC7-8F25-4E3935BB80B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68" descr="flower[1][1][1][1]">
                <a:extLst>
                  <a:ext uri="{FF2B5EF4-FFF2-40B4-BE49-F238E27FC236}">
                    <a16:creationId xmlns:a16="http://schemas.microsoft.com/office/drawing/2014/main" xmlns="" id="{352A355C-09B7-4C26-9AF7-012E2D34E7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9" name="Picture 169" descr="012">
                <a:extLst>
                  <a:ext uri="{FF2B5EF4-FFF2-40B4-BE49-F238E27FC236}">
                    <a16:creationId xmlns:a16="http://schemas.microsoft.com/office/drawing/2014/main" xmlns="" id="{F649A0A1-BBAC-4225-AA4C-3C1A24A11B5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0" name="Picture 170" descr="012">
                <a:extLst>
                  <a:ext uri="{FF2B5EF4-FFF2-40B4-BE49-F238E27FC236}">
                    <a16:creationId xmlns:a16="http://schemas.microsoft.com/office/drawing/2014/main" xmlns="" id="{334EF436-B821-4C38-9B7C-04A38F3F845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1" name="Picture 171" descr="012">
                <a:extLst>
                  <a:ext uri="{FF2B5EF4-FFF2-40B4-BE49-F238E27FC236}">
                    <a16:creationId xmlns:a16="http://schemas.microsoft.com/office/drawing/2014/main" xmlns="" id="{30A35C0F-27B7-4E75-B3A7-AAEBC69C80F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72" descr="012">
                <a:extLst>
                  <a:ext uri="{FF2B5EF4-FFF2-40B4-BE49-F238E27FC236}">
                    <a16:creationId xmlns:a16="http://schemas.microsoft.com/office/drawing/2014/main" xmlns="" id="{59C7B015-D2DE-4DC0-84F3-0DB12AA728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173" descr="465af31824312">
            <a:extLst>
              <a:ext uri="{FF2B5EF4-FFF2-40B4-BE49-F238E27FC236}">
                <a16:creationId xmlns:a16="http://schemas.microsoft.com/office/drawing/2014/main" xmlns="" id="{9C782D80-D353-45C7-9F75-416F2ACADA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74" descr="465af31824312">
            <a:extLst>
              <a:ext uri="{FF2B5EF4-FFF2-40B4-BE49-F238E27FC236}">
                <a16:creationId xmlns:a16="http://schemas.microsoft.com/office/drawing/2014/main" xmlns="" id="{936825FF-E110-4B4B-A87B-A6A4148A8A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5" descr="Picture7">
            <a:extLst>
              <a:ext uri="{FF2B5EF4-FFF2-40B4-BE49-F238E27FC236}">
                <a16:creationId xmlns:a16="http://schemas.microsoft.com/office/drawing/2014/main" xmlns="" id="{7B1E7E00-EB55-4EB7-BBEE-0DDBB1764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76" descr="Picture7">
            <a:extLst>
              <a:ext uri="{FF2B5EF4-FFF2-40B4-BE49-F238E27FC236}">
                <a16:creationId xmlns:a16="http://schemas.microsoft.com/office/drawing/2014/main" xmlns="" id="{E8517D60-1E93-4A93-B7DA-B4EE828BAF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7" descr="Picture7">
            <a:extLst>
              <a:ext uri="{FF2B5EF4-FFF2-40B4-BE49-F238E27FC236}">
                <a16:creationId xmlns:a16="http://schemas.microsoft.com/office/drawing/2014/main" xmlns="" id="{0214CEDD-FDCB-41BF-85CA-008C3520B6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78" descr="Picture7">
            <a:extLst>
              <a:ext uri="{FF2B5EF4-FFF2-40B4-BE49-F238E27FC236}">
                <a16:creationId xmlns:a16="http://schemas.microsoft.com/office/drawing/2014/main" xmlns="" id="{CB961B5D-927D-47AF-ADBD-46FF94C7DA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9" descr="Picture7">
            <a:extLst>
              <a:ext uri="{FF2B5EF4-FFF2-40B4-BE49-F238E27FC236}">
                <a16:creationId xmlns:a16="http://schemas.microsoft.com/office/drawing/2014/main" xmlns="" id="{2935DF4C-E4C2-4532-A0A8-C5817FF96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0" descr="465af31824312">
            <a:extLst>
              <a:ext uri="{FF2B5EF4-FFF2-40B4-BE49-F238E27FC236}">
                <a16:creationId xmlns:a16="http://schemas.microsoft.com/office/drawing/2014/main" xmlns="" id="{7FE263E2-5D56-41DD-8F9B-3337DA7682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1" descr="465af31824312">
            <a:extLst>
              <a:ext uri="{FF2B5EF4-FFF2-40B4-BE49-F238E27FC236}">
                <a16:creationId xmlns:a16="http://schemas.microsoft.com/office/drawing/2014/main" xmlns="" id="{40E8C820-7377-43BE-8A21-CEEC683BE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2" descr="465af31824312">
            <a:extLst>
              <a:ext uri="{FF2B5EF4-FFF2-40B4-BE49-F238E27FC236}">
                <a16:creationId xmlns:a16="http://schemas.microsoft.com/office/drawing/2014/main" xmlns="" id="{D6AFBD92-F43C-4E17-BCB8-4DA2384C4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4" descr="465af31824312">
            <a:extLst>
              <a:ext uri="{FF2B5EF4-FFF2-40B4-BE49-F238E27FC236}">
                <a16:creationId xmlns:a16="http://schemas.microsoft.com/office/drawing/2014/main" xmlns="" id="{091C3C7B-DBF6-410F-A283-B6DE2D777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5" descr="465af31824312">
            <a:extLst>
              <a:ext uri="{FF2B5EF4-FFF2-40B4-BE49-F238E27FC236}">
                <a16:creationId xmlns:a16="http://schemas.microsoft.com/office/drawing/2014/main" xmlns="" id="{7A08A7F4-90B1-4C97-978B-F5DA1CB1F0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>
            <a:extLst>
              <a:ext uri="{FF2B5EF4-FFF2-40B4-BE49-F238E27FC236}">
                <a16:creationId xmlns:a16="http://schemas.microsoft.com/office/drawing/2014/main" xmlns="" id="{AA5C291E-7CD5-486A-83CA-FE5907D7E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7288" y="9906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ĐÔ THỊ VIỆT HƯNG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BDF5EA-76F7-48A2-9581-8066D124513A}"/>
              </a:ext>
            </a:extLst>
          </p:cNvPr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1219200"/>
            <a:ext cx="4816475" cy="4419600"/>
          </a:xfrm>
          <a:prstGeom prst="rect">
            <a:avLst/>
          </a:prstGeom>
          <a:noFill/>
          <a:ln w="101600" cmpd="tri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4724400" y="228600"/>
            <a:ext cx="4129087" cy="1981200"/>
          </a:xfrm>
          <a:prstGeom prst="cloudCallout">
            <a:avLst>
              <a:gd name="adj1" fmla="val -29781"/>
              <a:gd name="adj2" fmla="val 8924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</a:t>
            </a:r>
          </a:p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 chơi không?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-0.0283 0.0998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2313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27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9232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1048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52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96757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78032" y="-565944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5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31694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5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57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8613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59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0429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46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1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734844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6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316119" y="6119019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463" y="2997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292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4064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17018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-8382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55880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0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25" y="3149600"/>
            <a:ext cx="1730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2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44450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3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58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4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18542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5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-6858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6" descr="vie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3188" y="5740400"/>
            <a:ext cx="17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9" descr="suy nghi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6288" y="1160463"/>
            <a:ext cx="508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228600" y="304800"/>
            <a:ext cx="4129087" cy="1676400"/>
          </a:xfrm>
          <a:prstGeom prst="cloudCallout">
            <a:avLst>
              <a:gd name="adj1" fmla="val 67150"/>
              <a:gd name="adj2" fmla="val 607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551238" y="109855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bài tập này chưa</a:t>
            </a: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530" y="2577060"/>
            <a:ext cx="2895600" cy="20574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8337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3117850" y="3235325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9" name="Picture 8" descr="co 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85740"/>
            <a:ext cx="2895600" cy="1981200"/>
          </a:xfrm>
          <a:prstGeom prst="ellipse">
            <a:avLst/>
          </a:prstGeom>
          <a:ln w="57150" cap="rnd" cmpd="dbl">
            <a:solidFill>
              <a:srgbClr val="0000FF"/>
            </a:solidFill>
            <a:prstDash val="lg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76600" y="5588000"/>
            <a:ext cx="586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0" y="1066800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5663" y="3200400"/>
            <a:ext cx="868362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35450" y="5548313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70263" y="3236913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Con muốn uống nước không?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219575" y="5594350"/>
            <a:ext cx="469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Em đã hiểu bài chưa?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81600" y="1098550"/>
            <a:ext cx="53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29" descr="zeichen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1438" y="254635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748088" y="1095375"/>
            <a:ext cx="4937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Bạn làm bài tập này chưa?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733800" y="1090613"/>
            <a:ext cx="990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Bạn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381375" y="3228975"/>
            <a:ext cx="9620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Con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219575" y="5591175"/>
            <a:ext cx="96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Em</a:t>
            </a:r>
          </a:p>
        </p:txBody>
      </p:sp>
      <p:pic>
        <p:nvPicPr>
          <p:cNvPr id="23" name="Picture 4" descr="d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1513" y="4724400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1665 L -0.28333 -0.330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0417 L 0.32605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3" grpId="0" animBg="1"/>
      <p:bldP spid="14" grpId="0" animBg="1"/>
      <p:bldP spid="15" grpId="0" build="allAtOnce"/>
      <p:bldP spid="15" grpId="1" build="allAtOnce"/>
      <p:bldP spid="15" grpId="2" build="allAtOnce"/>
      <p:bldP spid="16" grpId="0" build="allAtOnce"/>
      <p:bldP spid="16" grpId="1" build="allAtOnce"/>
      <p:bldP spid="16" grpId="2" build="allAtOnce"/>
      <p:bldP spid="18" grpId="0"/>
      <p:bldP spid="18" grpId="1"/>
      <p:bldP spid="17" grpId="0" build="allAtOnce"/>
      <p:bldP spid="17" grpId="1" build="allAtOnce"/>
      <p:bldP spid="20" grpId="0" build="allAtOnce"/>
      <p:bldP spid="21" grpId="0" build="allAtOnce"/>
      <p:bldP spid="21" grpId="1" build="allAtOnce"/>
      <p:bldP spid="22" grpId="0" build="allAtOnce"/>
      <p:bldP spid="22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57200" y="2362200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1" y="272320"/>
            <a:ext cx="3048000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uy ngh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80" y="3506450"/>
            <a:ext cx="3120572" cy="30342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67400" y="1479550"/>
            <a:ext cx="60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3288" y="149383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đi chơi không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24225" y="4953000"/>
            <a:ext cx="5867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43288" y="1492250"/>
            <a:ext cx="592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Mình có nên đi chơi không?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73450" y="1431925"/>
            <a:ext cx="1233488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8838" y="4876800"/>
            <a:ext cx="1233487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90888" y="4941888"/>
            <a:ext cx="5927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Mình đã đọc quyển sách này ở đâu rồi?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9000" y="1484313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24200" y="4953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04046E-6 L 0.3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6.93642E-7 L -0.60069 0.014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 build="allAtOnce"/>
      <p:bldP spid="9" grpId="1" build="allAtOnce"/>
      <p:bldP spid="9" grpId="2" build="allAtOnce"/>
      <p:bldP spid="10" grpId="0" animBg="1"/>
      <p:bldP spid="11" grpId="0" animBg="1"/>
      <p:bldP spid="12" grpId="0" build="allAtOnce"/>
      <p:bldP spid="12" grpId="1" build="allAtOnce"/>
      <p:bldP spid="12" grpId="2" build="allAtOnce"/>
      <p:bldP spid="13" grpId="0" build="allAtOnce"/>
      <p:bldP spid="13" grpId="1" build="allAtOnce"/>
      <p:bldP spid="14" grpId="0" build="allAtOnce"/>
      <p:bldP spid="1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286000" y="2438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12f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524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12f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-76200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12f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477000"/>
            <a:ext cx="3752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opy of tn_rastenia-0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5697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12ff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3000" y="1295400"/>
            <a:ext cx="381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08638" y="2408238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62625" y="2424113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những câu hỏi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113" y="3021013"/>
            <a:ext cx="2743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094 2.13873E-6 L -0.15156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381000"/>
            <a:ext cx="35052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0" y="3886200"/>
            <a:ext cx="1752600" cy="2590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 muốn uống nước không?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34200" y="2209800"/>
            <a:ext cx="1676400" cy="22860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10200" y="381000"/>
            <a:ext cx="3048000" cy="10668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có nên </a:t>
            </a:r>
          </a:p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chơi không?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2362200"/>
            <a:ext cx="1905000" cy="3124200"/>
          </a:xfrm>
          <a:prstGeom prst="round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 đã đọc quyển sách này ở đâu rồi?</a:t>
            </a:r>
          </a:p>
        </p:txBody>
      </p:sp>
      <p:sp>
        <p:nvSpPr>
          <p:cNvPr id="17" name="Oval 16"/>
          <p:cNvSpPr/>
          <p:nvPr/>
        </p:nvSpPr>
        <p:spPr>
          <a:xfrm>
            <a:off x="2757488" y="928688"/>
            <a:ext cx="836612" cy="5032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07250" y="3810000"/>
            <a:ext cx="931863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663" y="4419600"/>
            <a:ext cx="1144587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2288" y="900113"/>
            <a:ext cx="1160462" cy="563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79838" y="5899150"/>
            <a:ext cx="1219200" cy="563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2288" y="473075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828800" y="3200400"/>
            <a:ext cx="2209800" cy="1371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WordArt 30"/>
          <p:cNvSpPr>
            <a:spLocks noChangeArrowheads="1" noChangeShapeType="1" noTextEdit="1"/>
          </p:cNvSpPr>
          <p:nvPr/>
        </p:nvSpPr>
        <p:spPr bwMode="auto">
          <a:xfrm>
            <a:off x="3352800" y="2052638"/>
            <a:ext cx="2819400" cy="1101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9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Từ nghi vấn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3290888" y="1400175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5410200" y="869950"/>
            <a:ext cx="1766888" cy="1339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 flipV="1">
            <a:off x="5334000" y="3124200"/>
            <a:ext cx="1981200" cy="808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5400000" flipH="1" flipV="1">
            <a:off x="2667000" y="4359275"/>
            <a:ext cx="2895600" cy="457200"/>
          </a:xfrm>
          <a:prstGeom prst="bentConnector3">
            <a:avLst>
              <a:gd name="adj1" fmla="val 88309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3" grpId="0" animBg="1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6200" y="633405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      Tìm câu hỏi trong các bài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Thưa chuyện với mẹ, Hai bàn tay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và ghi vào bảng có mẫu như sau</a:t>
            </a:r>
            <a:r>
              <a:rPr lang="en-US" sz="2800" b="1">
                <a:solidFill>
                  <a:srgbClr val="00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1</a:t>
            </a: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91508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nghi vấn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Bài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 chuyện với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vừa bảo gì?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của mẹ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2</a:t>
            </a:r>
          </a:p>
        </p:txBody>
      </p:sp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228600" y="646549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>
                <a:latin typeface="Times New Roman" pitchFamily="18" charset="0"/>
              </a:rPr>
              <a:t>    Chọn khoảng 3 câu trong bài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1207E9"/>
                </a:solidFill>
                <a:latin typeface="Times New Roman" pitchFamily="18" charset="0"/>
              </a:rPr>
              <a:t>Văn hay chữ tốt.</a:t>
            </a:r>
            <a:r>
              <a:rPr lang="en-US" sz="32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Đặt câu hỏi để trao đổi với bạn về các nội dung liên quan đến từng câu.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685800" y="2293154"/>
            <a:ext cx="83058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M: Thưở đi học, Cao Bá Quát viết chữ rất xấu nên nhiều bài văn dù hay vẫn bị thầy cho điểm kém.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Câu hỏi: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   </a:t>
            </a: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- Thưở đi học, chữ Cao Bá Quát thế nào?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Chữ ai xấu?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Cao Bá Quát thường bị điểm kém?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1207E9"/>
                </a:solidFill>
                <a:latin typeface="Times New Roman" pitchFamily="18" charset="0"/>
              </a:rPr>
              <a:t>    - Vì sao nhiều bài văn của Cao Ba Quát dù hay vẫn bị điểm kém?</a:t>
            </a:r>
          </a:p>
        </p:txBody>
      </p: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1554063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nêu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thách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đối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chí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nghị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lực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A.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gian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nan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quyết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chí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C.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kiên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trì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       D.   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chông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gai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27328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494261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062" y="533400"/>
            <a:ext cx="232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8838" y="1264693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Em hãy đặt một câu hỏi để tự hỏi mình.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0916" y="19812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M: </a:t>
            </a:r>
            <a:r>
              <a:rPr lang="en-US" sz="3200" b="1" i="1">
                <a:solidFill>
                  <a:srgbClr val="C00000"/>
                </a:solidFill>
                <a:latin typeface="Times New Roman" pitchFamily="18" charset="0"/>
              </a:rPr>
              <a:t>Mình đã đọc truyện này ở đâu rồi ấy nhỉ?</a:t>
            </a: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28600" y="54592"/>
            <a:ext cx="2709863" cy="523875"/>
          </a:xfrm>
          <a:prstGeom prst="rect">
            <a:avLst/>
          </a:prstGeom>
          <a:solidFill>
            <a:srgbClr val="FFC000"/>
          </a:solidFill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 tập 3</a:t>
            </a: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667000" y="533400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1. Câu hỏi (còn gọi là câu nghi vấn) dùng để hỏi về những điều chưa biết.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2. Phần lớn câu hỏi dùng để hỏi người khác, nhưng cũng có những câu để tự hỏi mình.</a:t>
            </a:r>
          </a:p>
          <a:p>
            <a:pPr marL="0" indent="0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     3. Câu hỏi thường có các từ nghi vấn (ai, gì, nào, sao, không,…). Khi viết, cuối câu hỏi có dấu chấm hỏi (?).</a:t>
            </a:r>
          </a:p>
        </p:txBody>
      </p:sp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 vào      , nếu đúng giơ thẻ </a:t>
            </a:r>
            <a:r>
              <a:rPr lang="en-US" sz="3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sai giơ thẻ 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3" y="1351226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hỏi còn gọi là câu nghi vấn.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Câu hỏi dùng để hỏi những điều đã biết.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 Cuối câu hỏi thường có dấu chấm hỏi.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Câu  hỏi thường có các từ nghi vấn (ai, gì, nào, sao, không, chứ, thế, đâu,…).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5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Câu hỏi dùng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</a:p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Để kể về sự việc. </a:t>
            </a: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thường có dấu gì?</a:t>
            </a:r>
            <a:r>
              <a:rPr lang="en-US" sz="3600" b="1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phẩy</a:t>
            </a: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Dấu chấm hỏi</a:t>
            </a: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Hỏi người khác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Tự hỏi mình</a:t>
            </a: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Cả A và B đều đúng</a:t>
            </a: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là câu hỏi?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làm bài xong chưa?</a:t>
            </a: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Các em chăm học quá!</a:t>
            </a: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Các em làm bài tập.</a:t>
            </a: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10: Câu hỏi còn gọi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            là câu gì?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Câu kể.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.  Câu nghi vấn.</a:t>
            </a: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 Câu cảm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1" descr="Picture9.png"/>
          <p:cNvPicPr>
            <a:picLocks noGrp="1" noChangeAspect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64770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981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1207E9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các thầy cô giáo mạnh khỏe!</a:t>
            </a:r>
          </a:p>
        </p:txBody>
      </p:sp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2209800" y="4875213"/>
            <a:ext cx="5257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</a:p>
        </p:txBody>
      </p:sp>
      <p:pic>
        <p:nvPicPr>
          <p:cNvPr id="6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t n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4933" grpId="0"/>
      <p:bldP spid="1249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1: Câu hỏi còn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2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>
                <a:solidFill>
                  <a:srgbClr val="008000"/>
                </a:solidFill>
              </a:rPr>
              <a:t>để</a:t>
            </a:r>
            <a:r>
              <a:rPr lang="en-US" sz="3200" b="1">
                <a:solidFill>
                  <a:srgbClr val="008000"/>
                </a:solidFill>
              </a:rPr>
              <a:t> làm gì</a:t>
            </a:r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3: Cuối câu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Lăng Bác Hồ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36418" y="1417353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Times New Roman" pitchFamily="18" charset="0"/>
              </a:rPr>
              <a:t>Em đã chuẩn bị bài hôm nay chưa?</a:t>
            </a: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6418" y="2209800"/>
            <a:ext cx="8229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Ghi lại các câu hỏi trong bài tập đọc  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“Người tìm đường lên các vì sao”</a:t>
            </a:r>
          </a:p>
        </p:txBody>
      </p:sp>
    </p:spTree>
    <p:extLst>
      <p:ext uri="{BB962C8B-B14F-4D97-AF65-F5344CB8AC3E}">
        <p14:creationId xmlns:p14="http://schemas.microsoft.com/office/powerpoint/2010/main" val="24930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981200"/>
            <a:ext cx="876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                  các câu hỏi trong bài tập đọc </a:t>
            </a:r>
          </a:p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“Người tìm đường lên các vì sao”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88473" y="1985413"/>
            <a:ext cx="19881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Ghi lại</a:t>
            </a:r>
            <a:endParaRPr lang="en-US" sz="3600" b="1" i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7985" y="1981200"/>
            <a:ext cx="2763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600" b="1">
                <a:solidFill>
                  <a:srgbClr val="1207E9"/>
                </a:solidFill>
                <a:latin typeface="Times New Roman" pitchFamily="18" charset="0"/>
              </a:rPr>
              <a:t>Gạch chân</a:t>
            </a:r>
            <a:endParaRPr lang="en-US" sz="3200" b="1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làm gì?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  - Câu hỏi dùng để hỏi ai?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  - Dấu hiệu nào giúp em nhận ra câu hỏi?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56" y="1828800"/>
            <a:ext cx="5468114" cy="3419953"/>
          </a:xfrm>
          <a:prstGeom prst="rect">
            <a:avLst/>
          </a:prstGeom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</p:pic>
      <p:sp>
        <p:nvSpPr>
          <p:cNvPr id="16" name="Rounded Rectangular Callout 15"/>
          <p:cNvSpPr/>
          <p:nvPr/>
        </p:nvSpPr>
        <p:spPr>
          <a:xfrm>
            <a:off x="2667000" y="563563"/>
            <a:ext cx="3124200" cy="1219200"/>
          </a:xfrm>
          <a:prstGeom prst="wedgeRoundRectCallout">
            <a:avLst>
              <a:gd name="adj1" fmla="val -13248"/>
              <a:gd name="adj2" fmla="val 15337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làm 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này chưa?</a:t>
            </a:r>
          </a:p>
        </p:txBody>
      </p:sp>
      <p:pic>
        <p:nvPicPr>
          <p:cNvPr id="6148" name="Picture 8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Pictur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86740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7746E-6 L 0.00191 0.11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5257800" cy="4191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2819400" y="257175"/>
            <a:ext cx="2895600" cy="1447800"/>
          </a:xfrm>
          <a:prstGeom prst="cloudCallout">
            <a:avLst>
              <a:gd name="adj1" fmla="val -12044"/>
              <a:gd name="adj2" fmla="val 1022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muốn uống nước không?</a:t>
            </a:r>
          </a:p>
        </p:txBody>
      </p:sp>
      <p:pic>
        <p:nvPicPr>
          <p:cNvPr id="7172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8488363" y="-334963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4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9096">
            <a:off x="392113" y="5256212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81 L 0.00417 0.137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 gi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"/>
            <a:ext cx="4800600" cy="6096000"/>
          </a:xfrm>
          <a:prstGeom prst="ellipse">
            <a:avLst/>
          </a:prstGeom>
          <a:ln w="63500" cap="rnd">
            <a:solidFill>
              <a:srgbClr val="FF0000"/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6002338" y="304800"/>
            <a:ext cx="2057400" cy="1447800"/>
          </a:xfrm>
          <a:prstGeom prst="wedgeEllipseCallout">
            <a:avLst>
              <a:gd name="adj1" fmla="val -150523"/>
              <a:gd name="adj2" fmla="val 21085"/>
            </a:avLst>
          </a:prstGeo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hiểu bài chưa?</a:t>
            </a:r>
          </a:p>
        </p:txBody>
      </p:sp>
      <p:pic>
        <p:nvPicPr>
          <p:cNvPr id="8196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8420100" y="4729163"/>
            <a:ext cx="5984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4" descr="1181071cimzwdep7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174777">
            <a:off x="352425" y="-509588"/>
            <a:ext cx="5984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9827E-6 L -0.1213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1112</Words>
  <Application>Microsoft Office PowerPoint</Application>
  <PresentationFormat>On-screen Show (4:3)</PresentationFormat>
  <Paragraphs>207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</cp:revision>
  <dcterms:created xsi:type="dcterms:W3CDTF">2015-11-24T00:55:40Z</dcterms:created>
  <dcterms:modified xsi:type="dcterms:W3CDTF">2020-12-03T01:58:57Z</dcterms:modified>
</cp:coreProperties>
</file>