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0" r:id="rId3"/>
    <p:sldMasterId id="2147483702" r:id="rId4"/>
  </p:sldMasterIdLst>
  <p:notesMasterIdLst>
    <p:notesMasterId r:id="rId24"/>
  </p:notesMasterIdLst>
  <p:sldIdLst>
    <p:sldId id="375" r:id="rId5"/>
    <p:sldId id="263" r:id="rId6"/>
    <p:sldId id="290" r:id="rId7"/>
    <p:sldId id="2642" r:id="rId8"/>
    <p:sldId id="286" r:id="rId9"/>
    <p:sldId id="270" r:id="rId10"/>
    <p:sldId id="493" r:id="rId11"/>
    <p:sldId id="8633" r:id="rId12"/>
    <p:sldId id="8634" r:id="rId13"/>
    <p:sldId id="8635" r:id="rId14"/>
    <p:sldId id="8636" r:id="rId15"/>
    <p:sldId id="8637" r:id="rId16"/>
    <p:sldId id="2650" r:id="rId17"/>
    <p:sldId id="8638" r:id="rId18"/>
    <p:sldId id="400" r:id="rId19"/>
    <p:sldId id="8639" r:id="rId20"/>
    <p:sldId id="257" r:id="rId21"/>
    <p:sldId id="8640" r:id="rId22"/>
    <p:sldId id="2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194" autoAdjust="0"/>
  </p:normalViewPr>
  <p:slideViewPr>
    <p:cSldViewPr snapToGrid="0">
      <p:cViewPr varScale="1">
        <p:scale>
          <a:sx n="52" d="100"/>
          <a:sy n="52" d="100"/>
        </p:scale>
        <p:origin x="12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52D8B-E513-4706-9D3D-0B571E2C9531}"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3CA4E-7A0E-4C3F-9B9C-C73D7EBAC18C}" type="slidenum">
              <a:rPr lang="en-US" smtClean="0"/>
              <a:t>‹#›</a:t>
            </a:fld>
            <a:endParaRPr lang="en-US"/>
          </a:p>
        </p:txBody>
      </p:sp>
    </p:spTree>
    <p:extLst>
      <p:ext uri="{BB962C8B-B14F-4D97-AF65-F5344CB8AC3E}">
        <p14:creationId xmlns:p14="http://schemas.microsoft.com/office/powerpoint/2010/main" val="139190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BFEAD-F944-46AA-8A11-C3626C964C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61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CD060-42C7-4B8C-B9BE-F0A7C93ACAB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034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CD060-42C7-4B8C-B9BE-F0A7C93ACAB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278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7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38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145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20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7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479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414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9878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942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5308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2761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8522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8769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62323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BAC1C60-C1F3-4C9E-9909-47FE12E713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8" r="1"/>
          <a:stretch/>
        </p:blipFill>
        <p:spPr>
          <a:xfrm>
            <a:off x="0" y="0"/>
            <a:ext cx="12191999" cy="6858000"/>
          </a:xfrm>
          <a:prstGeom prst="rect">
            <a:avLst/>
          </a:prstGeom>
        </p:spPr>
      </p:pic>
    </p:spTree>
    <p:extLst>
      <p:ext uri="{BB962C8B-B14F-4D97-AF65-F5344CB8AC3E}">
        <p14:creationId xmlns:p14="http://schemas.microsoft.com/office/powerpoint/2010/main" val="224138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AC0B6F-D72B-4029-8C53-E10BE4ACAC9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3D5C8B-7781-4AF6-BDC8-65008FB5E79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DD186F-B305-477E-B2E1-3216DC64B3CD}"/>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0776326F-33BC-48A6-B6B5-12A623A8CA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53367-8DD8-472F-83D9-A439E7F61DCF}"/>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136524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C6990-0392-4A08-9EA5-8A3D0E0FF91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C0D7604-D4F6-4F81-ABC9-F736448D1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8877AA9-3100-4980-8551-3BE4A555EAA2}"/>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7B23F75F-70BE-44E8-B41A-183E377CA5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411BD0-1ADA-4D36-BFD7-6E8A6EAAD895}"/>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3525053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3D01F5-0C00-4095-84AF-751A9E76A4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B662EB-FEED-4BE4-B7C3-DAC073D9F6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9C50132-C0B6-4495-81E0-54F4AE48A50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8AC0524-B77D-4191-82E9-D19F74DC45EE}"/>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6" name="页脚占位符 5">
            <a:extLst>
              <a:ext uri="{FF2B5EF4-FFF2-40B4-BE49-F238E27FC236}">
                <a16:creationId xmlns:a16="http://schemas.microsoft.com/office/drawing/2014/main" id="{FAB2276B-18F0-4779-8960-7128356B5D2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7DA1C8-A6C4-4AEB-BAE9-43D1D75CBA10}"/>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392922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586BF9-245E-4056-9F87-C652E7F0344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AD434BE-942B-4449-93CD-181342FC59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0AE8D8C-1DFD-482F-83CF-10DA94067A1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BEB1167-72F4-4C82-BE3F-A775167CE1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8B4815C-4C1C-48D4-9CB9-7D2762C3EE5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DBE1DE-3E49-4021-9010-A25DB35E1CAD}"/>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8" name="页脚占位符 7">
            <a:extLst>
              <a:ext uri="{FF2B5EF4-FFF2-40B4-BE49-F238E27FC236}">
                <a16:creationId xmlns:a16="http://schemas.microsoft.com/office/drawing/2014/main" id="{953D1819-E1C7-44C7-88B7-399E0048BF2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A42CAEE-4138-4789-B83D-D38743CAB8D1}"/>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38428532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79837-2280-B896-9F60-D331730CE9BE}"/>
              </a:ext>
            </a:extLst>
          </p:cNvPr>
          <p:cNvSpPr>
            <a:spLocks noGrp="1"/>
          </p:cNvSpPr>
          <p:nvPr>
            <p:ph type="dt" sz="half" idx="10"/>
          </p:nvPr>
        </p:nvSpPr>
        <p:spPr/>
        <p:txBody>
          <a:bodyPr/>
          <a:lstStyle/>
          <a:p>
            <a:fld id="{D9792FD0-B412-4FFC-989D-9453A21CD7DD}" type="datetimeFigureOut">
              <a:rPr lang="vi-VN" smtClean="0"/>
              <a:t>23/04/2023</a:t>
            </a:fld>
            <a:endParaRPr lang="vi-VN"/>
          </a:p>
        </p:txBody>
      </p:sp>
      <p:sp>
        <p:nvSpPr>
          <p:cNvPr id="3" name="Footer Placeholder 2">
            <a:extLst>
              <a:ext uri="{FF2B5EF4-FFF2-40B4-BE49-F238E27FC236}">
                <a16:creationId xmlns:a16="http://schemas.microsoft.com/office/drawing/2014/main" id="{2F150697-166D-2FC2-86B7-C20E67C338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C8EDA82-2FA9-4E10-BFFE-5103E2B0BD58}"/>
              </a:ext>
            </a:extLst>
          </p:cNvPr>
          <p:cNvSpPr>
            <a:spLocks noGrp="1"/>
          </p:cNvSpPr>
          <p:nvPr>
            <p:ph type="sldNum" sz="quarter" idx="12"/>
          </p:nvPr>
        </p:nvSpPr>
        <p:spPr/>
        <p:txBody>
          <a:bodyPr/>
          <a:lstStyle/>
          <a:p>
            <a:fld id="{AB5FCADF-DA54-4FB4-8158-210CDB3D3877}" type="slidenum">
              <a:rPr lang="vi-VN" smtClean="0"/>
              <a:t>‹#›</a:t>
            </a:fld>
            <a:endParaRPr lang="vi-VN"/>
          </a:p>
        </p:txBody>
      </p:sp>
    </p:spTree>
    <p:extLst>
      <p:ext uri="{BB962C8B-B14F-4D97-AF65-F5344CB8AC3E}">
        <p14:creationId xmlns:p14="http://schemas.microsoft.com/office/powerpoint/2010/main" val="1138614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E225C-1098-44B7-9DBF-C2BEC846D5A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2E3AA7-8F7C-46D5-B159-13552ED88E5B}"/>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4" name="页脚占位符 3">
            <a:extLst>
              <a:ext uri="{FF2B5EF4-FFF2-40B4-BE49-F238E27FC236}">
                <a16:creationId xmlns:a16="http://schemas.microsoft.com/office/drawing/2014/main" id="{0A584649-332C-4C31-A17F-A530E75309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6239643-6EE3-4160-ABF9-E398F28D75EE}"/>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3693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47E0F90-C235-4234-940F-751F077932EE}"/>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3" name="页脚占位符 2">
            <a:extLst>
              <a:ext uri="{FF2B5EF4-FFF2-40B4-BE49-F238E27FC236}">
                <a16:creationId xmlns:a16="http://schemas.microsoft.com/office/drawing/2014/main" id="{C2504622-9CC6-4592-9B74-16D81B71A83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3D67F58-725F-444F-A30E-BEED51784844}"/>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623054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DF2ECE-9018-4E5C-8804-FB18719548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6D95685-FE2C-49A3-ACA6-D9407C533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672AB9-7BFD-48DE-A930-DE885C552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F30AC1-84A5-48D0-A21C-FF06DB2F07A8}"/>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6" name="页脚占位符 5">
            <a:extLst>
              <a:ext uri="{FF2B5EF4-FFF2-40B4-BE49-F238E27FC236}">
                <a16:creationId xmlns:a16="http://schemas.microsoft.com/office/drawing/2014/main" id="{5173CA2A-7AC1-430F-B7D9-252546860C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6BBBDA-4691-4C7D-A135-3F3BF9E491F2}"/>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3918928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AE8A91-914F-4D4A-AC33-E477162D47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524BF6C-95F5-4D5D-B8C9-24FDDE2F1C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5534DC-119A-48D6-B1AF-1F46CCF5A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124917-E651-4653-B014-28D9D3D2C3AB}"/>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6" name="页脚占位符 5">
            <a:extLst>
              <a:ext uri="{FF2B5EF4-FFF2-40B4-BE49-F238E27FC236}">
                <a16:creationId xmlns:a16="http://schemas.microsoft.com/office/drawing/2014/main" id="{60ED6130-DC10-4118-BB5F-5EE8DE3C45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87F2213-F337-443F-A647-16D60D57CA43}"/>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4182980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00B1C9-3FA6-4955-AD3D-B1D9A11A456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49F565-E2B2-4233-8367-AA75F04E266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F40953-F414-4A4F-B5EC-B7FC840E629D}"/>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92CD5C29-21C1-4882-83A2-CA2039A9C25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2BBDB9-15EA-4D0D-AAAC-D5CB01358B58}"/>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1869121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70BBF70-FDBC-4D56-BEC7-BA4C83FAD72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F5917F8-9B8A-4C53-B307-14A9BBF9327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C7FFAF-6285-4767-A6E0-7043A609B631}"/>
              </a:ext>
            </a:extLst>
          </p:cNvPr>
          <p:cNvSpPr>
            <a:spLocks noGrp="1"/>
          </p:cNvSpPr>
          <p:nvPr>
            <p:ph type="dt" sz="half" idx="10"/>
          </p:nvPr>
        </p:nvSpPr>
        <p:spPr/>
        <p:txBody>
          <a:bodyPr/>
          <a:lstStyle/>
          <a:p>
            <a:fld id="{CEEA44BC-017C-4DE8-B28D-233D2420E94A}"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0703AE16-9D12-499F-882C-CCDF587175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119701-E59A-4A40-8308-0B2D1D3AA4D2}"/>
              </a:ext>
            </a:extLst>
          </p:cNvPr>
          <p:cNvSpPr>
            <a:spLocks noGrp="1"/>
          </p:cNvSpPr>
          <p:nvPr>
            <p:ph type="sldNum" sz="quarter" idx="12"/>
          </p:nvPr>
        </p:nvSpPr>
        <p:spPr/>
        <p:txBody>
          <a:body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564918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3C83E7-8300-41C9-B13A-295BFC149D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C4FCDB99-6341-43E2-930B-7B63837F37E9}"/>
              </a:ext>
            </a:extLst>
          </p:cNvPr>
          <p:cNvSpPr/>
          <p:nvPr userDrawn="1"/>
        </p:nvSpPr>
        <p:spPr>
          <a:xfrm>
            <a:off x="196312" y="222142"/>
            <a:ext cx="11799376" cy="6374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2000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254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7987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041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3983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338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166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40519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727801247"/>
      </p:ext>
    </p:extLst>
  </p:cSld>
  <p:clrMap bg1="lt1" tx1="dk1" bg2="lt2" tx2="dk2" accent1="accent1" accent2="accent2" accent3="accent3" accent4="accent4" accent5="accent5" accent6="accent6" hlink="hlink" folHlink="folHlink"/>
  <p:sldLayoutIdLst>
    <p:sldLayoutId id="2147483661" r:id="rId1"/>
    <p:sldLayoutId id="2147483715"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2" name="Picture 21">
            <a:extLst>
              <a:ext uri="{FF2B5EF4-FFF2-40B4-BE49-F238E27FC236}">
                <a16:creationId xmlns:a16="http://schemas.microsoft.com/office/drawing/2014/main" id="{D510A866-A089-401F-AB7E-FFF658CA6E9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74169" y="-188373"/>
            <a:ext cx="1593333" cy="1593333"/>
          </a:xfrm>
          <a:prstGeom prst="rect">
            <a:avLst/>
          </a:prstGeom>
        </p:spPr>
      </p:pic>
    </p:spTree>
    <p:extLst>
      <p:ext uri="{BB962C8B-B14F-4D97-AF65-F5344CB8AC3E}">
        <p14:creationId xmlns:p14="http://schemas.microsoft.com/office/powerpoint/2010/main" val="2866485308"/>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1004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228E9D-00F6-4381-9A2E-6E72434A3D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E934EF7-D8AB-4BE9-AA78-6CF65361C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762D1A-167F-467F-9D51-FCC5F36F8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A44BC-017C-4DE8-B28D-233D2420E94A}"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52BC102A-D97F-417A-AF2E-F413A75A4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D9DB56-0A8D-402C-AA24-2ECA79DF4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2C9C1-1050-464D-AC9E-915BCDA9D543}" type="slidenum">
              <a:rPr lang="zh-CN" altLang="en-US" smtClean="0"/>
              <a:t>‹#›</a:t>
            </a:fld>
            <a:endParaRPr lang="zh-CN" altLang="en-US"/>
          </a:p>
        </p:txBody>
      </p:sp>
    </p:spTree>
    <p:extLst>
      <p:ext uri="{BB962C8B-B14F-4D97-AF65-F5344CB8AC3E}">
        <p14:creationId xmlns:p14="http://schemas.microsoft.com/office/powerpoint/2010/main" val="173682285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2.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571749" y="647123"/>
            <a:ext cx="6896101" cy="2708434"/>
          </a:xfrm>
          <a:prstGeom prst="rect">
            <a:avLst/>
          </a:prstGeom>
          <a:noFill/>
        </p:spPr>
        <p:txBody>
          <a:bodyPr wrap="square" rtlCol="0">
            <a:spAutoFit/>
          </a:bodyPr>
          <a:lstStyle/>
          <a:p>
            <a:pPr lvl="0" algn="just"/>
            <a:r>
              <a:rPr lang="vi-VN" sz="3400" b="1" i="1" dirty="0">
                <a:solidFill>
                  <a:prstClr val="white"/>
                </a:solidFill>
                <a:latin typeface="Calibri" panose="020F0502020204030204"/>
              </a:rPr>
              <a:t>Trái Đất chuyển động quanh mình nó theo chiều từ Tây sang Đông. Trái Đất chuyển động quanh Mặt Trời theo hướng từ Tây sang Đông trên quỹ đạo theo một đường gần tròn. </a:t>
            </a:r>
            <a:endParaRPr kumimoji="0" lang="en-US" sz="3400" b="1" i="0" u="none" strike="noStrike" kern="1200" cap="none" spc="0" normalizeH="0" baseline="0" noProof="0" dirty="0">
              <a:ln>
                <a:noFill/>
              </a:ln>
              <a:solidFill>
                <a:srgbClr val="FFFF00"/>
              </a:solidFill>
              <a:effectLst/>
              <a:uLnTx/>
              <a:uFillTx/>
              <a:latin typeface="Calibri" panose="020F0502020204030204"/>
            </a:endParaRPr>
          </a:p>
        </p:txBody>
      </p:sp>
      <p:pic>
        <p:nvPicPr>
          <p:cNvPr id="6" name="Picture 5">
            <a:extLst>
              <a:ext uri="{FF2B5EF4-FFF2-40B4-BE49-F238E27FC236}">
                <a16:creationId xmlns:a16="http://schemas.microsoft.com/office/drawing/2014/main" id="{4A67A309-A43A-16A7-8FED-11EBC9EEE6FC}"/>
              </a:ext>
            </a:extLst>
          </p:cNvPr>
          <p:cNvPicPr>
            <a:picLocks noChangeAspect="1"/>
          </p:cNvPicPr>
          <p:nvPr/>
        </p:nvPicPr>
        <p:blipFill>
          <a:blip r:embed="rId4"/>
          <a:stretch>
            <a:fillRect/>
          </a:stretch>
        </p:blipFill>
        <p:spPr>
          <a:xfrm>
            <a:off x="4214812" y="3505200"/>
            <a:ext cx="3705225" cy="3086100"/>
          </a:xfrm>
          <a:prstGeom prst="rect">
            <a:avLst/>
          </a:prstGeom>
        </p:spPr>
      </p:pic>
    </p:spTree>
    <p:extLst>
      <p:ext uri="{BB962C8B-B14F-4D97-AF65-F5344CB8AC3E}">
        <p14:creationId xmlns:p14="http://schemas.microsoft.com/office/powerpoint/2010/main" val="10855699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571749" y="951923"/>
            <a:ext cx="6896101" cy="2308324"/>
          </a:xfrm>
          <a:prstGeom prst="rect">
            <a:avLst/>
          </a:prstGeom>
          <a:noFill/>
        </p:spPr>
        <p:txBody>
          <a:bodyPr wrap="square" rtlCol="0">
            <a:spAutoFit/>
          </a:bodyPr>
          <a:lstStyle/>
          <a:p>
            <a:pPr lvl="0" algn="just"/>
            <a:r>
              <a:rPr lang="vi-VN" sz="3600" b="1" i="1" dirty="0">
                <a:solidFill>
                  <a:prstClr val="white"/>
                </a:solidFill>
                <a:latin typeface="Calibri" panose="020F0502020204030204"/>
              </a:rPr>
              <a:t>Trái Đất có chuyển động quanh mình nó và quanh Mặt Trời. Nếu nhìn từ cực Bắc xuống, các chuyển động đó ngược chiều kim đồng hồ.</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pic>
        <p:nvPicPr>
          <p:cNvPr id="4" name="Picture 3">
            <a:extLst>
              <a:ext uri="{FF2B5EF4-FFF2-40B4-BE49-F238E27FC236}">
                <a16:creationId xmlns:a16="http://schemas.microsoft.com/office/drawing/2014/main" id="{5251CE29-BEAA-B9F9-B58C-B393976F308B}"/>
              </a:ext>
            </a:extLst>
          </p:cNvPr>
          <p:cNvPicPr>
            <a:picLocks noChangeAspect="1"/>
          </p:cNvPicPr>
          <p:nvPr/>
        </p:nvPicPr>
        <p:blipFill>
          <a:blip r:embed="rId4"/>
          <a:stretch>
            <a:fillRect/>
          </a:stretch>
        </p:blipFill>
        <p:spPr>
          <a:xfrm>
            <a:off x="4252912" y="3571875"/>
            <a:ext cx="3705225" cy="3086100"/>
          </a:xfrm>
          <a:prstGeom prst="rect">
            <a:avLst/>
          </a:prstGeom>
        </p:spPr>
      </p:pic>
    </p:spTree>
    <p:extLst>
      <p:ext uri="{BB962C8B-B14F-4D97-AF65-F5344CB8AC3E}">
        <p14:creationId xmlns:p14="http://schemas.microsoft.com/office/powerpoint/2010/main" val="10626756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152400" y="173972"/>
            <a:ext cx="11668125" cy="1283353"/>
            <a:chOff x="3977443" y="-1656991"/>
            <a:chExt cx="3108271" cy="78612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FFFF00"/>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0604" y="-1598611"/>
              <a:ext cx="3047316" cy="47303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Thực hành quay quả địa cầu theo chiều chuyển động của Trái Đất quanh mình nó.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87AA9AC-7439-60BC-6AF6-D2C36491328E}"/>
              </a:ext>
            </a:extLst>
          </p:cNvPr>
          <p:cNvPicPr>
            <a:picLocks noChangeAspect="1"/>
          </p:cNvPicPr>
          <p:nvPr/>
        </p:nvPicPr>
        <p:blipFill>
          <a:blip r:embed="rId6"/>
          <a:stretch>
            <a:fillRect/>
          </a:stretch>
        </p:blipFill>
        <p:spPr>
          <a:xfrm>
            <a:off x="3257549" y="1919287"/>
            <a:ext cx="5781385" cy="4386263"/>
          </a:xfrm>
          <a:prstGeom prst="rect">
            <a:avLst/>
          </a:prstGeom>
        </p:spPr>
      </p:pic>
    </p:spTree>
    <p:extLst>
      <p:ext uri="{BB962C8B-B14F-4D97-AF65-F5344CB8AC3E}">
        <p14:creationId xmlns:p14="http://schemas.microsoft.com/office/powerpoint/2010/main" val="3170389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10" name="Picture 9">
            <a:extLst>
              <a:ext uri="{FF2B5EF4-FFF2-40B4-BE49-F238E27FC236}">
                <a16:creationId xmlns:a16="http://schemas.microsoft.com/office/drawing/2014/main" id="{633C4598-40ED-B85E-4747-13BD8DD6594D}"/>
              </a:ext>
            </a:extLst>
          </p:cNvPr>
          <p:cNvPicPr>
            <a:picLocks noChangeAspect="1"/>
          </p:cNvPicPr>
          <p:nvPr/>
        </p:nvPicPr>
        <p:blipFill>
          <a:blip r:embed="rId8"/>
          <a:stretch>
            <a:fillRect/>
          </a:stretch>
        </p:blipFill>
        <p:spPr>
          <a:xfrm>
            <a:off x="3119707" y="2831527"/>
            <a:ext cx="6962235" cy="1499746"/>
          </a:xfrm>
          <a:prstGeom prst="rect">
            <a:avLst/>
          </a:prstGeom>
        </p:spPr>
      </p:pic>
    </p:spTree>
    <p:extLst>
      <p:ext uri="{BB962C8B-B14F-4D97-AF65-F5344CB8AC3E}">
        <p14:creationId xmlns:p14="http://schemas.microsoft.com/office/powerpoint/2010/main" val="423739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152400" y="173972"/>
            <a:ext cx="11668125" cy="1169053"/>
            <a:chOff x="3977443" y="-1656991"/>
            <a:chExt cx="3108271" cy="558544"/>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558544"/>
            </a:xfrm>
            <a:prstGeom prst="roundRect">
              <a:avLst>
                <a:gd name="adj" fmla="val 50000"/>
              </a:avLst>
            </a:prstGeom>
            <a:solidFill>
              <a:srgbClr val="FFFF00"/>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3141" y="-1639568"/>
              <a:ext cx="3047316" cy="47303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và nói chiều chuyển động của Trái Đất quanh Mặt Trời và chiều chuyển động của Trái Đất quanh mình nó trên sơ đồ.</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DB4E09D8-7CC5-5343-F325-D301B4C7BA3C}"/>
              </a:ext>
            </a:extLst>
          </p:cNvPr>
          <p:cNvPicPr>
            <a:picLocks noChangeAspect="1"/>
          </p:cNvPicPr>
          <p:nvPr/>
        </p:nvPicPr>
        <p:blipFill>
          <a:blip r:embed="rId6"/>
          <a:stretch>
            <a:fillRect/>
          </a:stretch>
        </p:blipFill>
        <p:spPr>
          <a:xfrm>
            <a:off x="2500312" y="1733550"/>
            <a:ext cx="7019925" cy="3905250"/>
          </a:xfrm>
          <a:prstGeom prst="rect">
            <a:avLst/>
          </a:prstGeom>
        </p:spPr>
      </p:pic>
    </p:spTree>
    <p:extLst>
      <p:ext uri="{BB962C8B-B14F-4D97-AF65-F5344CB8AC3E}">
        <p14:creationId xmlns:p14="http://schemas.microsoft.com/office/powerpoint/2010/main" val="1935059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4">
            <a:extLst>
              <a:ext uri="{FF2B5EF4-FFF2-40B4-BE49-F238E27FC236}">
                <a16:creationId xmlns:a16="http://schemas.microsoft.com/office/drawing/2014/main" id="{3972B973-485C-5BFD-4E0E-5537545B6522}"/>
              </a:ext>
            </a:extLst>
          </p:cNvPr>
          <p:cNvSpPr/>
          <p:nvPr/>
        </p:nvSpPr>
        <p:spPr>
          <a:xfrm flipH="1">
            <a:off x="7010398" y="1609725"/>
            <a:ext cx="4914901" cy="1838326"/>
          </a:xfrm>
          <a:prstGeom prst="wedgeRoundRectCallout">
            <a:avLst>
              <a:gd name="adj1" fmla="val 42483"/>
              <a:gd name="adj2" fmla="val 58854"/>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Chiều chuyển động của Trái Đất quanh Mặt Trời: ngược chiều kim đồng hồ.</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7" name="Speech Bubble: Rectangle with Corners Rounded 4">
            <a:extLst>
              <a:ext uri="{FF2B5EF4-FFF2-40B4-BE49-F238E27FC236}">
                <a16:creationId xmlns:a16="http://schemas.microsoft.com/office/drawing/2014/main" id="{2F74DBDD-76DF-AC56-7596-AE7933816A00}"/>
              </a:ext>
            </a:extLst>
          </p:cNvPr>
          <p:cNvSpPr/>
          <p:nvPr/>
        </p:nvSpPr>
        <p:spPr>
          <a:xfrm flipH="1">
            <a:off x="7029449" y="4000499"/>
            <a:ext cx="4733926" cy="2085975"/>
          </a:xfrm>
          <a:prstGeom prst="wedgeRoundRectCallout">
            <a:avLst>
              <a:gd name="adj1" fmla="val 42483"/>
              <a:gd name="adj2" fmla="val 58854"/>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Chiều chuyển động của Trái Đất quanh mình nó: từ Tây sang Đông, ngược chiều kim đồng hồ.</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432EDAD-1DD3-3C59-F0D3-0C699A2D9F7B}"/>
              </a:ext>
            </a:extLst>
          </p:cNvPr>
          <p:cNvPicPr>
            <a:picLocks noChangeAspect="1"/>
          </p:cNvPicPr>
          <p:nvPr/>
        </p:nvPicPr>
        <p:blipFill>
          <a:blip r:embed="rId3"/>
          <a:stretch>
            <a:fillRect/>
          </a:stretch>
        </p:blipFill>
        <p:spPr>
          <a:xfrm>
            <a:off x="690562" y="1733550"/>
            <a:ext cx="6009741" cy="3343275"/>
          </a:xfrm>
          <a:prstGeom prst="rect">
            <a:avLst/>
          </a:prstGeom>
        </p:spPr>
      </p:pic>
      <p:pic>
        <p:nvPicPr>
          <p:cNvPr id="4" name="Picture 3">
            <a:extLst>
              <a:ext uri="{FF2B5EF4-FFF2-40B4-BE49-F238E27FC236}">
                <a16:creationId xmlns:a16="http://schemas.microsoft.com/office/drawing/2014/main" id="{27B9F7AC-2F5C-79E3-7725-03F84241A021}"/>
              </a:ext>
            </a:extLst>
          </p:cNvPr>
          <p:cNvPicPr>
            <a:picLocks noChangeAspect="1"/>
          </p:cNvPicPr>
          <p:nvPr/>
        </p:nvPicPr>
        <p:blipFill>
          <a:blip r:embed="rId4"/>
          <a:stretch>
            <a:fillRect/>
          </a:stretch>
        </p:blipFill>
        <p:spPr>
          <a:xfrm>
            <a:off x="2400300" y="206594"/>
            <a:ext cx="7010400" cy="943704"/>
          </a:xfrm>
          <a:prstGeom prst="rect">
            <a:avLst/>
          </a:prstGeom>
        </p:spPr>
      </p:pic>
    </p:spTree>
    <p:extLst>
      <p:ext uri="{BB962C8B-B14F-4D97-AF65-F5344CB8AC3E}">
        <p14:creationId xmlns:p14="http://schemas.microsoft.com/office/powerpoint/2010/main" val="4156410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514599" y="990023"/>
            <a:ext cx="6896101" cy="3785652"/>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b="1" i="1" dirty="0">
                <a:solidFill>
                  <a:prstClr val="white"/>
                </a:solidFill>
                <a:latin typeface="Calibri" panose="020F0502020204030204"/>
              </a:rPr>
              <a:t>Trong quá trình chuyển động của Trái Đất, hướng trục quay của Trái Đất luôn không đổi.</a:t>
            </a:r>
          </a:p>
          <a:p>
            <a:pPr marL="457200" lvl="0" indent="-457200" algn="just">
              <a:buFont typeface="Arial" panose="020B0604020202020204" pitchFamily="34" charset="0"/>
              <a:buChar char="•"/>
            </a:pPr>
            <a:r>
              <a:rPr lang="vi-VN" sz="4000" b="1" i="1" dirty="0">
                <a:solidFill>
                  <a:prstClr val="white"/>
                </a:solidFill>
                <a:latin typeface="Calibri" panose="020F0502020204030204"/>
              </a:rPr>
              <a:t>Chúng ta cũng đanh chuyển động cùng Trái Đất.</a:t>
            </a:r>
          </a:p>
        </p:txBody>
      </p:sp>
    </p:spTree>
    <p:extLst>
      <p:ext uri="{BB962C8B-B14F-4D97-AF65-F5344CB8AC3E}">
        <p14:creationId xmlns:p14="http://schemas.microsoft.com/office/powerpoint/2010/main" val="23755496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539B7B3E-576B-4A12-9204-F5DB3D18F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9157"/>
            <a:ext cx="12192000" cy="5388843"/>
          </a:xfrm>
          <a:prstGeom prst="rect">
            <a:avLst/>
          </a:prstGeom>
        </p:spPr>
      </p:pic>
      <p:pic>
        <p:nvPicPr>
          <p:cNvPr id="23" name="图片 22">
            <a:extLst>
              <a:ext uri="{FF2B5EF4-FFF2-40B4-BE49-F238E27FC236}">
                <a16:creationId xmlns:a16="http://schemas.microsoft.com/office/drawing/2014/main" id="{6BC07836-980B-46E5-A4B3-369F0C8BF469}"/>
              </a:ext>
            </a:extLst>
          </p:cNvPr>
          <p:cNvPicPr>
            <a:picLocks noChangeAspect="1"/>
          </p:cNvPicPr>
          <p:nvPr/>
        </p:nvPicPr>
        <p:blipFill rotWithShape="1">
          <a:blip r:embed="rId4">
            <a:extLst>
              <a:ext uri="{28A0092B-C50C-407E-A947-70E740481C1C}">
                <a14:useLocalDpi xmlns:a14="http://schemas.microsoft.com/office/drawing/2010/main" val="0"/>
              </a:ext>
            </a:extLst>
          </a:blip>
          <a:srcRect l="4491" t="34354" r="-1403" b="1526"/>
          <a:stretch/>
        </p:blipFill>
        <p:spPr>
          <a:xfrm>
            <a:off x="0" y="1419225"/>
            <a:ext cx="5413030" cy="4833063"/>
          </a:xfrm>
          <a:prstGeom prst="rect">
            <a:avLst/>
          </a:prstGeom>
        </p:spPr>
      </p:pic>
      <p:sp>
        <p:nvSpPr>
          <p:cNvPr id="6" name="TextBox 5">
            <a:extLst>
              <a:ext uri="{FF2B5EF4-FFF2-40B4-BE49-F238E27FC236}">
                <a16:creationId xmlns:a16="http://schemas.microsoft.com/office/drawing/2014/main" id="{311DABA7-8CCB-2120-0442-E463E2E7537B}"/>
              </a:ext>
            </a:extLst>
          </p:cNvPr>
          <p:cNvSpPr txBox="1"/>
          <p:nvPr/>
        </p:nvSpPr>
        <p:spPr>
          <a:xfrm>
            <a:off x="5076825" y="1763525"/>
            <a:ext cx="6505575" cy="1692771"/>
          </a:xfrm>
          <a:prstGeom prst="rect">
            <a:avLst/>
          </a:prstGeom>
          <a:noFill/>
        </p:spPr>
        <p:txBody>
          <a:bodyPr wrap="square" rtlCol="0">
            <a:spAutoFit/>
          </a:bodyPr>
          <a:lstStyle/>
          <a:p>
            <a:pPr lvl="0" algn="ctr">
              <a:defRPr/>
            </a:pPr>
            <a:r>
              <a:rPr lang="en-US" sz="5200" b="1" dirty="0">
                <a:ln w="0"/>
                <a:solidFill>
                  <a:srgbClr val="7030A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a:t>
            </a:r>
            <a:r>
              <a:rPr lang="vi-VN" sz="5200" b="1" dirty="0">
                <a:ln w="0"/>
                <a:solidFill>
                  <a:srgbClr val="7030A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rò chơi đóng vai “Mặt Trời và Trái Đất”</a:t>
            </a:r>
            <a:endParaRPr kumimoji="0" lang="vi-VN" sz="52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961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B1FC3-A2B1-5E22-CC8E-85DBBCD2991D}"/>
              </a:ext>
            </a:extLst>
          </p:cNvPr>
          <p:cNvPicPr>
            <a:picLocks noChangeAspect="1"/>
          </p:cNvPicPr>
          <p:nvPr/>
        </p:nvPicPr>
        <p:blipFill>
          <a:blip r:embed="rId3"/>
          <a:stretch>
            <a:fillRect/>
          </a:stretch>
        </p:blipFill>
        <p:spPr>
          <a:xfrm>
            <a:off x="1924049" y="461962"/>
            <a:ext cx="8410575" cy="5991604"/>
          </a:xfrm>
          <a:prstGeom prst="rect">
            <a:avLst/>
          </a:prstGeom>
        </p:spPr>
      </p:pic>
    </p:spTree>
    <p:extLst>
      <p:ext uri="{BB962C8B-B14F-4D97-AF65-F5344CB8AC3E}">
        <p14:creationId xmlns:p14="http://schemas.microsoft.com/office/powerpoint/2010/main" val="1999546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47C349D7-6DBC-40FD-AA14-47F3A0F05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grpSp>
        <p:nvGrpSpPr>
          <p:cNvPr id="13" name="组合 12">
            <a:extLst>
              <a:ext uri="{FF2B5EF4-FFF2-40B4-BE49-F238E27FC236}">
                <a16:creationId xmlns:a16="http://schemas.microsoft.com/office/drawing/2014/main" id="{CCC6689B-2C4B-4E25-8D33-B7D90DC93BE3}"/>
              </a:ext>
            </a:extLst>
          </p:cNvPr>
          <p:cNvGrpSpPr/>
          <p:nvPr/>
        </p:nvGrpSpPr>
        <p:grpSpPr>
          <a:xfrm>
            <a:off x="-1" y="5384684"/>
            <a:ext cx="12192001" cy="1473315"/>
            <a:chOff x="-1" y="5285788"/>
            <a:chExt cx="13010397" cy="1572212"/>
          </a:xfrm>
        </p:grpSpPr>
        <p:pic>
          <p:nvPicPr>
            <p:cNvPr id="10" name="图片 9">
              <a:extLst>
                <a:ext uri="{FF2B5EF4-FFF2-40B4-BE49-F238E27FC236}">
                  <a16:creationId xmlns:a16="http://schemas.microsoft.com/office/drawing/2014/main" id="{AEF15CA1-3F01-4F1C-A812-038BB7617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1" name="图片 10">
              <a:extLst>
                <a:ext uri="{FF2B5EF4-FFF2-40B4-BE49-F238E27FC236}">
                  <a16:creationId xmlns:a16="http://schemas.microsoft.com/office/drawing/2014/main" id="{45A85BF2-BC5E-45FB-9E8A-49ADA101FD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A736CEC8-D21E-4E2F-AB1E-7B1FBEF8C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grpSp>
        <p:nvGrpSpPr>
          <p:cNvPr id="24" name="组合 23">
            <a:extLst>
              <a:ext uri="{FF2B5EF4-FFF2-40B4-BE49-F238E27FC236}">
                <a16:creationId xmlns:a16="http://schemas.microsoft.com/office/drawing/2014/main" id="{37E27A88-2241-43AC-9D29-566B7A1DB923}"/>
              </a:ext>
            </a:extLst>
          </p:cNvPr>
          <p:cNvGrpSpPr/>
          <p:nvPr/>
        </p:nvGrpSpPr>
        <p:grpSpPr>
          <a:xfrm>
            <a:off x="-27590" y="-17733"/>
            <a:ext cx="12305231" cy="1124471"/>
            <a:chOff x="-27590" y="-17733"/>
            <a:chExt cx="12305231" cy="1124471"/>
          </a:xfrm>
        </p:grpSpPr>
        <p:grpSp>
          <p:nvGrpSpPr>
            <p:cNvPr id="18" name="组合 17">
              <a:extLst>
                <a:ext uri="{FF2B5EF4-FFF2-40B4-BE49-F238E27FC236}">
                  <a16:creationId xmlns:a16="http://schemas.microsoft.com/office/drawing/2014/main" id="{C6701077-7EB6-43E2-9010-056AD0F767C2}"/>
                </a:ext>
              </a:extLst>
            </p:cNvPr>
            <p:cNvGrpSpPr/>
            <p:nvPr/>
          </p:nvGrpSpPr>
          <p:grpSpPr>
            <a:xfrm flipH="1" flipV="1">
              <a:off x="3045150" y="-8942"/>
              <a:ext cx="9232491" cy="1115680"/>
              <a:chOff x="-1" y="5285788"/>
              <a:chExt cx="13010397" cy="1572212"/>
            </a:xfrm>
          </p:grpSpPr>
          <p:pic>
            <p:nvPicPr>
              <p:cNvPr id="19" name="图片 18">
                <a:extLst>
                  <a:ext uri="{FF2B5EF4-FFF2-40B4-BE49-F238E27FC236}">
                    <a16:creationId xmlns:a16="http://schemas.microsoft.com/office/drawing/2014/main" id="{49F675B8-7682-4411-8F30-C4F57D095A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0" name="图片 19">
                <a:extLst>
                  <a:ext uri="{FF2B5EF4-FFF2-40B4-BE49-F238E27FC236}">
                    <a16:creationId xmlns:a16="http://schemas.microsoft.com/office/drawing/2014/main" id="{3F13CB90-AFF3-415B-A0EA-D0AD00711D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1" name="图片 20">
                <a:extLst>
                  <a:ext uri="{FF2B5EF4-FFF2-40B4-BE49-F238E27FC236}">
                    <a16:creationId xmlns:a16="http://schemas.microsoft.com/office/drawing/2014/main" id="{79C030A4-1967-4EAF-9A19-218CB6757F4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2" name="图片 21">
              <a:extLst>
                <a:ext uri="{FF2B5EF4-FFF2-40B4-BE49-F238E27FC236}">
                  <a16:creationId xmlns:a16="http://schemas.microsoft.com/office/drawing/2014/main" id="{C4D6367B-45D3-44E1-8B42-B46D853A55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3" name="图片 22">
              <a:extLst>
                <a:ext uri="{FF2B5EF4-FFF2-40B4-BE49-F238E27FC236}">
                  <a16:creationId xmlns:a16="http://schemas.microsoft.com/office/drawing/2014/main" id="{A16F9C00-FAE8-43D9-BB18-D6D29BCA6D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2" name="Picture 1">
            <a:extLst>
              <a:ext uri="{FF2B5EF4-FFF2-40B4-BE49-F238E27FC236}">
                <a16:creationId xmlns:a16="http://schemas.microsoft.com/office/drawing/2014/main" id="{3493C5A6-2C5D-4292-8B32-E3B17B0DE8E6}"/>
              </a:ext>
            </a:extLst>
          </p:cNvPr>
          <p:cNvPicPr>
            <a:picLocks noChangeAspect="1"/>
          </p:cNvPicPr>
          <p:nvPr/>
        </p:nvPicPr>
        <p:blipFill>
          <a:blip r:embed="rId11"/>
          <a:stretch>
            <a:fillRect/>
          </a:stretch>
        </p:blipFill>
        <p:spPr>
          <a:xfrm>
            <a:off x="3075387" y="1163817"/>
            <a:ext cx="7011008" cy="4462659"/>
          </a:xfrm>
          <a:prstGeom prst="rect">
            <a:avLst/>
          </a:prstGeom>
        </p:spPr>
      </p:pic>
    </p:spTree>
    <p:extLst>
      <p:ext uri="{BB962C8B-B14F-4D97-AF65-F5344CB8AC3E}">
        <p14:creationId xmlns:p14="http://schemas.microsoft.com/office/powerpoint/2010/main" val="2450039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grpSp>
        <p:nvGrpSpPr>
          <p:cNvPr id="14" name="组合 13">
            <a:extLst>
              <a:ext uri="{FF2B5EF4-FFF2-40B4-BE49-F238E27FC236}">
                <a16:creationId xmlns:a16="http://schemas.microsoft.com/office/drawing/2014/main" id="{4844A8F0-44CC-42CB-B858-6E8F1A695CB4}"/>
              </a:ext>
            </a:extLst>
          </p:cNvPr>
          <p:cNvGrpSpPr/>
          <p:nvPr/>
        </p:nvGrpSpPr>
        <p:grpSpPr>
          <a:xfrm>
            <a:off x="1166191" y="1045783"/>
            <a:ext cx="8048508" cy="3366505"/>
            <a:chOff x="1852946" y="-485322"/>
            <a:chExt cx="8048508" cy="3366505"/>
          </a:xfrm>
        </p:grpSpPr>
        <p:sp>
          <p:nvSpPr>
            <p:cNvPr id="15" name="文本框 14">
              <a:extLst>
                <a:ext uri="{FF2B5EF4-FFF2-40B4-BE49-F238E27FC236}">
                  <a16:creationId xmlns:a16="http://schemas.microsoft.com/office/drawing/2014/main" id="{AC78F17B-22EB-4AD0-A829-33FFEE510EF8}"/>
                </a:ext>
              </a:extLst>
            </p:cNvPr>
            <p:cNvSpPr txBox="1"/>
            <p:nvPr/>
          </p:nvSpPr>
          <p:spPr>
            <a:xfrm>
              <a:off x="4364361" y="1557744"/>
              <a:ext cx="5537093"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8000" b="0" i="0" u="none" strike="noStrike" kern="1200" cap="none" spc="0" normalizeH="0" baseline="0" noProof="0" dirty="0" err="1">
                  <a:ln>
                    <a:solidFill>
                      <a:srgbClr val="336600"/>
                    </a:solidFill>
                  </a:ln>
                  <a:solidFill>
                    <a:srgbClr val="FF0000"/>
                  </a:solidFill>
                  <a:effectLst/>
                  <a:uLnTx/>
                  <a:uFillTx/>
                  <a:latin typeface="Coiny" panose="02000903060500060000" pitchFamily="2" charset="0"/>
                  <a:ea typeface="小考拉体" panose="02000503000000000000" pitchFamily="2" charset="-122"/>
                  <a:cs typeface="微软雅黑" panose="020B0503020204020204" pitchFamily="34" charset="-122"/>
                </a:rPr>
                <a:t>Khởi</a:t>
              </a:r>
              <a:r>
                <a:rPr kumimoji="1" lang="en-US" altLang="zh-CN" sz="8000" b="0" i="0" u="none" strike="noStrike" kern="1200" cap="none" spc="0" normalizeH="0" baseline="0" noProof="0" dirty="0">
                  <a:ln>
                    <a:solidFill>
                      <a:srgbClr val="336600"/>
                    </a:solidFill>
                  </a:ln>
                  <a:solidFill>
                    <a:srgbClr val="FF0000"/>
                  </a:solidFill>
                  <a:effectLst/>
                  <a:uLnTx/>
                  <a:uFillTx/>
                  <a:latin typeface="Coiny" panose="02000903060500060000" pitchFamily="2" charset="0"/>
                  <a:ea typeface="小考拉体" panose="02000503000000000000" pitchFamily="2" charset="-122"/>
                  <a:cs typeface="微软雅黑" panose="020B0503020204020204" pitchFamily="34" charset="-122"/>
                </a:rPr>
                <a:t> </a:t>
              </a:r>
              <a:r>
                <a:rPr kumimoji="1" lang="en-US" altLang="zh-CN" sz="8000" b="0" i="0" u="none" strike="noStrike" kern="1200" cap="none" spc="0" normalizeH="0" baseline="0" noProof="0" dirty="0" err="1">
                  <a:ln>
                    <a:solidFill>
                      <a:srgbClr val="336600"/>
                    </a:solidFill>
                  </a:ln>
                  <a:solidFill>
                    <a:srgbClr val="FF0000"/>
                  </a:solidFill>
                  <a:effectLst/>
                  <a:uLnTx/>
                  <a:uFillTx/>
                  <a:latin typeface="Coiny" panose="02000903060500060000" pitchFamily="2" charset="0"/>
                  <a:ea typeface="小考拉体" panose="02000503000000000000" pitchFamily="2" charset="-122"/>
                  <a:cs typeface="微软雅黑" panose="020B0503020204020204" pitchFamily="34" charset="-122"/>
                </a:rPr>
                <a:t>động</a:t>
              </a:r>
              <a:endParaRPr kumimoji="1" lang="en-US" altLang="zh-CN" sz="8000" b="0" i="0" u="none" strike="noStrike" kern="1200" cap="none" spc="0" normalizeH="0" baseline="0" noProof="0" dirty="0">
                <a:ln>
                  <a:solidFill>
                    <a:srgbClr val="336600"/>
                  </a:solidFill>
                </a:ln>
                <a:solidFill>
                  <a:srgbClr val="FF0000"/>
                </a:solidFill>
                <a:effectLst/>
                <a:uLnTx/>
                <a:uFillTx/>
                <a:latin typeface="Coiny" panose="02000903060500060000" pitchFamily="2" charset="0"/>
                <a:ea typeface="小考拉体" panose="02000503000000000000" pitchFamily="2" charset="-122"/>
                <a:cs typeface="微软雅黑" panose="020B0503020204020204" pitchFamily="34" charset="-122"/>
              </a:endParaRPr>
            </a:p>
          </p:txBody>
        </p:sp>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852946" y="-485322"/>
              <a:ext cx="1960873" cy="3261834"/>
            </a:xfrm>
            <a:prstGeom prst="rect">
              <a:avLst/>
            </a:prstGeom>
          </p:spPr>
        </p:pic>
      </p:grpSp>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85888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8">
            <a:extLst>
              <a:ext uri="{FF2B5EF4-FFF2-40B4-BE49-F238E27FC236}">
                <a16:creationId xmlns:a16="http://schemas.microsoft.com/office/drawing/2014/main" id="{99ADF080-DBF5-4491-B157-EFC2CF000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24">
            <a:extLst>
              <a:ext uri="{FF2B5EF4-FFF2-40B4-BE49-F238E27FC236}">
                <a16:creationId xmlns:a16="http://schemas.microsoft.com/office/drawing/2014/main" id="{FC768B06-9638-43A0-9601-4E805CC7DD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grpSp>
        <p:nvGrpSpPr>
          <p:cNvPr id="11" name="组合 12">
            <a:extLst>
              <a:ext uri="{FF2B5EF4-FFF2-40B4-BE49-F238E27FC236}">
                <a16:creationId xmlns:a16="http://schemas.microsoft.com/office/drawing/2014/main" id="{FA0D3DB6-D6F4-4A10-92C0-13EC2BC3C2B1}"/>
              </a:ext>
            </a:extLst>
          </p:cNvPr>
          <p:cNvGrpSpPr/>
          <p:nvPr/>
        </p:nvGrpSpPr>
        <p:grpSpPr>
          <a:xfrm>
            <a:off x="-1" y="5384684"/>
            <a:ext cx="12192001" cy="1473315"/>
            <a:chOff x="-1" y="5285788"/>
            <a:chExt cx="13010397" cy="1572212"/>
          </a:xfrm>
        </p:grpSpPr>
        <p:pic>
          <p:nvPicPr>
            <p:cNvPr id="12" name="图片 9">
              <a:extLst>
                <a:ext uri="{FF2B5EF4-FFF2-40B4-BE49-F238E27FC236}">
                  <a16:creationId xmlns:a16="http://schemas.microsoft.com/office/drawing/2014/main" id="{F2D579E9-E4CA-4B51-900B-F560A770FB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3" name="图片 10">
              <a:extLst>
                <a:ext uri="{FF2B5EF4-FFF2-40B4-BE49-F238E27FC236}">
                  <a16:creationId xmlns:a16="http://schemas.microsoft.com/office/drawing/2014/main" id="{01F64D8E-4C93-41DC-8E3E-8C918AEB12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4" name="图片 11">
              <a:extLst>
                <a:ext uri="{FF2B5EF4-FFF2-40B4-BE49-F238E27FC236}">
                  <a16:creationId xmlns:a16="http://schemas.microsoft.com/office/drawing/2014/main" id="{51B530E6-0E45-4D34-8D48-A82EDD074F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5" name="图片 5">
            <a:extLst>
              <a:ext uri="{FF2B5EF4-FFF2-40B4-BE49-F238E27FC236}">
                <a16:creationId xmlns:a16="http://schemas.microsoft.com/office/drawing/2014/main" id="{6880AA75-6C9D-4BBD-879B-C6D303FC1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53" t="16464" r="7803" b="58072"/>
          <a:stretch/>
        </p:blipFill>
        <p:spPr>
          <a:xfrm>
            <a:off x="597475" y="851134"/>
            <a:ext cx="4792206" cy="4353035"/>
          </a:xfrm>
          <a:prstGeom prst="rect">
            <a:avLst/>
          </a:prstGeom>
        </p:spPr>
      </p:pic>
      <p:pic>
        <p:nvPicPr>
          <p:cNvPr id="16" name="图片 7">
            <a:extLst>
              <a:ext uri="{FF2B5EF4-FFF2-40B4-BE49-F238E27FC236}">
                <a16:creationId xmlns:a16="http://schemas.microsoft.com/office/drawing/2014/main" id="{B098D46E-A9AE-453B-AC1A-02D79AB430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a:off x="1614726" y="4771689"/>
            <a:ext cx="996796" cy="2286000"/>
          </a:xfrm>
          <a:prstGeom prst="rect">
            <a:avLst/>
          </a:prstGeom>
        </p:spPr>
      </p:pic>
      <p:pic>
        <p:nvPicPr>
          <p:cNvPr id="17" name="图片 8">
            <a:extLst>
              <a:ext uri="{FF2B5EF4-FFF2-40B4-BE49-F238E27FC236}">
                <a16:creationId xmlns:a16="http://schemas.microsoft.com/office/drawing/2014/main" id="{CF26C7B7-845C-4950-BD42-2CE69077F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grpSp>
        <p:nvGrpSpPr>
          <p:cNvPr id="18" name="组合 23">
            <a:extLst>
              <a:ext uri="{FF2B5EF4-FFF2-40B4-BE49-F238E27FC236}">
                <a16:creationId xmlns:a16="http://schemas.microsoft.com/office/drawing/2014/main" id="{73E223D8-2564-4C90-857F-5EDC0A04122F}"/>
              </a:ext>
            </a:extLst>
          </p:cNvPr>
          <p:cNvGrpSpPr/>
          <p:nvPr/>
        </p:nvGrpSpPr>
        <p:grpSpPr>
          <a:xfrm>
            <a:off x="-27590" y="-17733"/>
            <a:ext cx="12305231" cy="1124471"/>
            <a:chOff x="-27590" y="-17733"/>
            <a:chExt cx="12305231" cy="1124471"/>
          </a:xfrm>
        </p:grpSpPr>
        <p:grpSp>
          <p:nvGrpSpPr>
            <p:cNvPr id="19" name="组合 17">
              <a:extLst>
                <a:ext uri="{FF2B5EF4-FFF2-40B4-BE49-F238E27FC236}">
                  <a16:creationId xmlns:a16="http://schemas.microsoft.com/office/drawing/2014/main" id="{16C2A471-8306-474F-BF7A-B28D3AC6B07F}"/>
                </a:ext>
              </a:extLst>
            </p:cNvPr>
            <p:cNvGrpSpPr/>
            <p:nvPr/>
          </p:nvGrpSpPr>
          <p:grpSpPr>
            <a:xfrm flipH="1" flipV="1">
              <a:off x="3045150" y="-8942"/>
              <a:ext cx="9232491" cy="1115680"/>
              <a:chOff x="-1" y="5285788"/>
              <a:chExt cx="13010397" cy="1572212"/>
            </a:xfrm>
          </p:grpSpPr>
          <p:pic>
            <p:nvPicPr>
              <p:cNvPr id="22" name="图片 18">
                <a:extLst>
                  <a:ext uri="{FF2B5EF4-FFF2-40B4-BE49-F238E27FC236}">
                    <a16:creationId xmlns:a16="http://schemas.microsoft.com/office/drawing/2014/main" id="{7C4EA380-5E22-4778-9215-B2FDC2D4358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3" name="图片 19">
                <a:extLst>
                  <a:ext uri="{FF2B5EF4-FFF2-40B4-BE49-F238E27FC236}">
                    <a16:creationId xmlns:a16="http://schemas.microsoft.com/office/drawing/2014/main" id="{06910F75-69F0-4FAD-AE42-6B6D1DD278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4" name="图片 20">
                <a:extLst>
                  <a:ext uri="{FF2B5EF4-FFF2-40B4-BE49-F238E27FC236}">
                    <a16:creationId xmlns:a16="http://schemas.microsoft.com/office/drawing/2014/main" id="{8A19B19D-D169-4DC6-A114-C3C7C15C9A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0" name="图片 21">
              <a:extLst>
                <a:ext uri="{FF2B5EF4-FFF2-40B4-BE49-F238E27FC236}">
                  <a16:creationId xmlns:a16="http://schemas.microsoft.com/office/drawing/2014/main" id="{ABEC408A-17CD-44B7-A4FE-CE9E145DF0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1" name="图片 22">
              <a:extLst>
                <a:ext uri="{FF2B5EF4-FFF2-40B4-BE49-F238E27FC236}">
                  <a16:creationId xmlns:a16="http://schemas.microsoft.com/office/drawing/2014/main" id="{1D156FAD-0FAC-41BD-A66F-8D6AB9D0C7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6" name="图片 26">
            <a:extLst>
              <a:ext uri="{FF2B5EF4-FFF2-40B4-BE49-F238E27FC236}">
                <a16:creationId xmlns:a16="http://schemas.microsoft.com/office/drawing/2014/main" id="{260AD092-C56E-4FC3-B8F5-EE6131B937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7" name="图片 27">
            <a:extLst>
              <a:ext uri="{FF2B5EF4-FFF2-40B4-BE49-F238E27FC236}">
                <a16:creationId xmlns:a16="http://schemas.microsoft.com/office/drawing/2014/main" id="{81EF5435-42C7-4523-8DE8-CF4A78598D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sp>
        <p:nvSpPr>
          <p:cNvPr id="30" name="Rectangle: Diagonal Corners Rounded 29">
            <a:extLst>
              <a:ext uri="{FF2B5EF4-FFF2-40B4-BE49-F238E27FC236}">
                <a16:creationId xmlns:a16="http://schemas.microsoft.com/office/drawing/2014/main" id="{E3FC039A-0BAC-4C72-BDF0-9EB279943A08}"/>
              </a:ext>
            </a:extLst>
          </p:cNvPr>
          <p:cNvSpPr/>
          <p:nvPr/>
        </p:nvSpPr>
        <p:spPr>
          <a:xfrm>
            <a:off x="5789355" y="1656600"/>
            <a:ext cx="4892563"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3366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3366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336600"/>
                </a:solidFill>
                <a:effectLst/>
                <a:uLnTx/>
                <a:uFillTx/>
                <a:latin typeface="Bahnschrift" panose="020B0502040204020203" pitchFamily="34" charset="0"/>
                <a:ea typeface="+mn-ea"/>
                <a:cs typeface="+mn-cs"/>
              </a:rPr>
              <a:t>nhiên</a:t>
            </a:r>
            <a:r>
              <a:rPr kumimoji="0" lang="en-US" sz="2800" b="1" i="0" u="none" strike="noStrike" kern="1200" cap="none" spc="0" normalizeH="0" baseline="0" noProof="0" dirty="0">
                <a:ln>
                  <a:noFill/>
                </a:ln>
                <a:solidFill>
                  <a:srgbClr val="3366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336600"/>
                </a:solidFill>
                <a:effectLst/>
                <a:uLnTx/>
                <a:uFillTx/>
                <a:latin typeface="Bahnschrift" panose="020B0502040204020203" pitchFamily="34" charset="0"/>
                <a:ea typeface="+mn-ea"/>
                <a:cs typeface="+mn-cs"/>
              </a:rPr>
              <a:t>và</a:t>
            </a:r>
            <a:r>
              <a:rPr kumimoji="0" lang="en-US" sz="2800" b="1" i="0" u="none" strike="noStrike" kern="1200" cap="none" spc="0" normalizeH="0" baseline="0" noProof="0" dirty="0">
                <a:ln>
                  <a:noFill/>
                </a:ln>
                <a:solidFill>
                  <a:srgbClr val="3366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336600"/>
                </a:solidFill>
                <a:effectLst/>
                <a:uLnTx/>
                <a:uFillTx/>
                <a:latin typeface="Bahnschrift" panose="020B0502040204020203" pitchFamily="34" charset="0"/>
                <a:ea typeface="+mn-ea"/>
                <a:cs typeface="+mn-cs"/>
              </a:rPr>
              <a:t>xã</a:t>
            </a:r>
            <a:r>
              <a:rPr kumimoji="0" lang="en-US" sz="2800" b="1" i="0" u="none" strike="noStrike" kern="1200" cap="none" spc="0" normalizeH="0" baseline="0" noProof="0" dirty="0">
                <a:ln>
                  <a:noFill/>
                </a:ln>
                <a:solidFill>
                  <a:srgbClr val="3366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336600"/>
                </a:solidFill>
                <a:effectLst/>
                <a:uLnTx/>
                <a:uFillTx/>
                <a:latin typeface="Bahnschrift" panose="020B0502040204020203" pitchFamily="34" charset="0"/>
                <a:ea typeface="+mn-ea"/>
                <a:cs typeface="+mn-cs"/>
              </a:rPr>
              <a:t>hội</a:t>
            </a:r>
            <a:endParaRPr kumimoji="0" lang="en-US" sz="2800" b="1" i="0" u="none" strike="noStrike" kern="1200" cap="none" spc="0" normalizeH="0" baseline="0" noProof="0" dirty="0">
              <a:ln>
                <a:noFill/>
              </a:ln>
              <a:solidFill>
                <a:srgbClr val="336600"/>
              </a:solidFill>
              <a:effectLst/>
              <a:uLnTx/>
              <a:uFillTx/>
              <a:latin typeface="Bahnschrift" panose="020B0502040204020203" pitchFamily="34" charset="0"/>
              <a:ea typeface="+mn-ea"/>
              <a:cs typeface="+mn-cs"/>
            </a:endParaRPr>
          </a:p>
        </p:txBody>
      </p:sp>
      <p:sp>
        <p:nvSpPr>
          <p:cNvPr id="4" name="TextBox 3">
            <a:extLst>
              <a:ext uri="{FF2B5EF4-FFF2-40B4-BE49-F238E27FC236}">
                <a16:creationId xmlns:a16="http://schemas.microsoft.com/office/drawing/2014/main" id="{6200BFA7-D71B-F1AF-04A3-1B46ADFB1EEC}"/>
              </a:ext>
            </a:extLst>
          </p:cNvPr>
          <p:cNvSpPr txBox="1"/>
          <p:nvPr/>
        </p:nvSpPr>
        <p:spPr>
          <a:xfrm>
            <a:off x="7810500" y="4438650"/>
            <a:ext cx="3743325" cy="707886"/>
          </a:xfrm>
          <a:prstGeom prst="rect">
            <a:avLst/>
          </a:prstGeom>
          <a:noFill/>
        </p:spPr>
        <p:txBody>
          <a:bodyPr wrap="square" rtlCol="0">
            <a:spAutoFit/>
          </a:bodyPr>
          <a:lstStyle/>
          <a:p>
            <a:r>
              <a:rPr lang="en-US" sz="4000" dirty="0"/>
              <a:t>(</a:t>
            </a:r>
            <a:r>
              <a:rPr lang="en-US" sz="4000" dirty="0" err="1"/>
              <a:t>Tiết</a:t>
            </a:r>
            <a:r>
              <a:rPr lang="en-US" sz="4000" dirty="0"/>
              <a:t> 2)</a:t>
            </a:r>
          </a:p>
        </p:txBody>
      </p:sp>
      <p:pic>
        <p:nvPicPr>
          <p:cNvPr id="9" name="Picture 8">
            <a:extLst>
              <a:ext uri="{FF2B5EF4-FFF2-40B4-BE49-F238E27FC236}">
                <a16:creationId xmlns:a16="http://schemas.microsoft.com/office/drawing/2014/main" id="{DB27BFC5-7AE0-E9A4-155D-5E7354D968B3}"/>
              </a:ext>
            </a:extLst>
          </p:cNvPr>
          <p:cNvPicPr>
            <a:picLocks noChangeAspect="1"/>
          </p:cNvPicPr>
          <p:nvPr/>
        </p:nvPicPr>
        <p:blipFill>
          <a:blip r:embed="rId12"/>
          <a:stretch>
            <a:fillRect/>
          </a:stretch>
        </p:blipFill>
        <p:spPr>
          <a:xfrm>
            <a:off x="5415245" y="2064518"/>
            <a:ext cx="6657409" cy="2786113"/>
          </a:xfrm>
          <a:prstGeom prst="rect">
            <a:avLst/>
          </a:prstGeom>
        </p:spPr>
      </p:pic>
    </p:spTree>
    <p:extLst>
      <p:ext uri="{BB962C8B-B14F-4D97-AF65-F5344CB8AC3E}">
        <p14:creationId xmlns:p14="http://schemas.microsoft.com/office/powerpoint/2010/main" val="166603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10" name="Picture 9">
            <a:extLst>
              <a:ext uri="{FF2B5EF4-FFF2-40B4-BE49-F238E27FC236}">
                <a16:creationId xmlns:a16="http://schemas.microsoft.com/office/drawing/2014/main" id="{257B9BEA-50A9-EDDC-5438-B5A576E07231}"/>
              </a:ext>
            </a:extLst>
          </p:cNvPr>
          <p:cNvPicPr>
            <a:picLocks noChangeAspect="1"/>
          </p:cNvPicPr>
          <p:nvPr/>
        </p:nvPicPr>
        <p:blipFill>
          <a:blip r:embed="rId8"/>
          <a:stretch>
            <a:fillRect/>
          </a:stretch>
        </p:blipFill>
        <p:spPr>
          <a:xfrm>
            <a:off x="3333459" y="2844867"/>
            <a:ext cx="6706181" cy="1377815"/>
          </a:xfrm>
          <a:prstGeom prst="rect">
            <a:avLst/>
          </a:prstGeom>
        </p:spPr>
      </p:pic>
    </p:spTree>
    <p:extLst>
      <p:ext uri="{BB962C8B-B14F-4D97-AF65-F5344CB8AC3E}">
        <p14:creationId xmlns:p14="http://schemas.microsoft.com/office/powerpoint/2010/main" val="271027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152400" y="173970"/>
            <a:ext cx="11668125" cy="902356"/>
            <a:chOff x="3977443" y="-1656991"/>
            <a:chExt cx="3108271" cy="884989"/>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FFFF00"/>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0604" y="-1561023"/>
              <a:ext cx="3047316" cy="789021"/>
            </a:xfrm>
            <a:prstGeom prst="rect">
              <a:avLst/>
            </a:prstGeom>
            <a:noFill/>
          </p:spPr>
          <p:txBody>
            <a:bodyPr wrap="square">
              <a:spAutoFit/>
            </a:bodyPr>
            <a:lstStyle/>
            <a:p>
              <a:pPr marL="0" marR="0" algn="just">
                <a:lnSpc>
                  <a:spcPct val="120000"/>
                </a:lnSpc>
                <a:spcBef>
                  <a:spcPts val="0"/>
                </a:spcBef>
                <a:spcAft>
                  <a:spcPts val="0"/>
                </a:spcAft>
              </a:pPr>
              <a:r>
                <a:rPr lang="nl-NL" sz="2800" b="1" dirty="0">
                  <a:latin typeface="Cambria" panose="02040503050406030204" pitchFamily="18" charset="0"/>
                  <a:ea typeface="Cambria" panose="02040503050406030204" pitchFamily="18" charset="0"/>
                </a:rPr>
                <a:t>C</a:t>
              </a:r>
              <a:r>
                <a:rPr lang="nl-NL" sz="2800" b="1" dirty="0">
                  <a:effectLst/>
                  <a:latin typeface="Cambria" panose="02040503050406030204" pitchFamily="18" charset="0"/>
                  <a:ea typeface="Cambria" panose="02040503050406030204" pitchFamily="18" charset="0"/>
                </a:rPr>
                <a:t>hỉ và nói chiều chuyển động của Trái Đất quanh Mặt trời trên sơ đồ.</a:t>
              </a:r>
              <a:endParaRPr lang="en-US" sz="28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88B2D60E-EACA-8207-1470-6C9A8FAAB789}"/>
              </a:ext>
            </a:extLst>
          </p:cNvPr>
          <p:cNvPicPr>
            <a:picLocks noChangeAspect="1"/>
          </p:cNvPicPr>
          <p:nvPr/>
        </p:nvPicPr>
        <p:blipFill>
          <a:blip r:embed="rId6"/>
          <a:stretch>
            <a:fillRect/>
          </a:stretch>
        </p:blipFill>
        <p:spPr>
          <a:xfrm>
            <a:off x="2166937" y="1128713"/>
            <a:ext cx="8577263" cy="4360384"/>
          </a:xfrm>
          <a:prstGeom prst="rect">
            <a:avLst/>
          </a:prstGeom>
          <a:ln>
            <a:noFill/>
          </a:ln>
          <a:effectLst>
            <a:softEdge rad="112500"/>
          </a:effectLst>
        </p:spPr>
      </p:pic>
      <p:sp>
        <p:nvSpPr>
          <p:cNvPr id="4" name="TextBox 3">
            <a:extLst>
              <a:ext uri="{FF2B5EF4-FFF2-40B4-BE49-F238E27FC236}">
                <a16:creationId xmlns:a16="http://schemas.microsoft.com/office/drawing/2014/main" id="{B2BBD796-A189-9502-FDAF-AF0BE61E386C}"/>
              </a:ext>
            </a:extLst>
          </p:cNvPr>
          <p:cNvSpPr txBox="1"/>
          <p:nvPr/>
        </p:nvSpPr>
        <p:spPr>
          <a:xfrm>
            <a:off x="942975" y="5657671"/>
            <a:ext cx="11077575" cy="1200329"/>
          </a:xfrm>
          <a:prstGeom prst="rect">
            <a:avLst/>
          </a:prstGeom>
          <a:noFill/>
        </p:spPr>
        <p:txBody>
          <a:bodyPr wrap="square" rtlCol="0">
            <a:spAutoFit/>
          </a:bodyPr>
          <a:lstStyle/>
          <a:p>
            <a:r>
              <a:rPr lang="nl-NL" sz="3600" b="1" dirty="0">
                <a:solidFill>
                  <a:srgbClr val="002060"/>
                </a:solidFill>
                <a:effectLst/>
                <a:latin typeface="Cambria" panose="02040503050406030204" pitchFamily="18" charset="0"/>
                <a:ea typeface="Cambria" panose="02040503050406030204" pitchFamily="18" charset="0"/>
              </a:rPr>
              <a:t>Trái Đất chuyển động quanh Mặt Trời theo một đường gần tròn.</a:t>
            </a:r>
            <a:endParaRPr lang="en-US"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65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210300" y="790170"/>
            <a:ext cx="5448300" cy="1569660"/>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Thời gian để Trái Đất chuyển động một vòng quanh Mặt Trời  là </a:t>
            </a:r>
            <a:r>
              <a:rPr lang="en-US" sz="3200" b="1" dirty="0">
                <a:solidFill>
                  <a:srgbClr val="FF0000"/>
                </a:solidFill>
                <a:latin typeface="Calibri" panose="020F0502020204030204"/>
              </a:rPr>
              <a:t>bao </a:t>
            </a:r>
            <a:r>
              <a:rPr lang="en-US" sz="3200" b="1" dirty="0" err="1">
                <a:solidFill>
                  <a:srgbClr val="FF0000"/>
                </a:solidFill>
                <a:latin typeface="Calibri" panose="020F0502020204030204"/>
              </a:rPr>
              <a:t>lâu</a:t>
            </a:r>
            <a:r>
              <a:rPr lang="en-US" sz="3200" b="1" dirty="0">
                <a:solidFill>
                  <a:srgbClr val="FF0000"/>
                </a:solidFill>
                <a:latin typeface="Calibri" panose="020F0502020204030204"/>
              </a:rPr>
              <a:t>?</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4" name="TextBox 3">
            <a:extLst>
              <a:ext uri="{FF2B5EF4-FFF2-40B4-BE49-F238E27FC236}">
                <a16:creationId xmlns:a16="http://schemas.microsoft.com/office/drawing/2014/main" id="{FC243336-FA6A-B599-A6F0-3E462FAA7E77}"/>
              </a:ext>
            </a:extLst>
          </p:cNvPr>
          <p:cNvSpPr txBox="1"/>
          <p:nvPr/>
        </p:nvSpPr>
        <p:spPr>
          <a:xfrm>
            <a:off x="6267450" y="837795"/>
            <a:ext cx="5448300" cy="1569660"/>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Thời gian để Trái Đất chuyển động một vòng quanh Mặt Trời  là một năm.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xEl>
                                              <p:pRg st="0" end="0"/>
                                            </p:txEl>
                                          </p:spTgt>
                                        </p:tgtEl>
                                      </p:cBhvr>
                                    </p:animEffect>
                                    <p:set>
                                      <p:cBhvr>
                                        <p:cTn id="12"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514599" y="494723"/>
            <a:ext cx="6896101" cy="3785652"/>
          </a:xfrm>
          <a:prstGeom prst="rect">
            <a:avLst/>
          </a:prstGeom>
          <a:noFill/>
        </p:spPr>
        <p:txBody>
          <a:bodyPr wrap="square" rtlCol="0">
            <a:spAutoFit/>
          </a:bodyPr>
          <a:lstStyle/>
          <a:p>
            <a:pPr lvl="0" algn="just"/>
            <a:r>
              <a:rPr lang="vi-VN" sz="4000" b="1" i="1" dirty="0">
                <a:solidFill>
                  <a:prstClr val="white"/>
                </a:solidFill>
                <a:latin typeface="Calibri" panose="020F0502020204030204"/>
              </a:rPr>
              <a:t>Các hành tinh chuyển động quanh Mặt Trời theo những đường gần tròn. Trên sơ đồ, khi nhìn từ trên xuống, các hành tinh chuyển động ngược chiều kim đồng hồ.</a:t>
            </a: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04CFA3F-BAFE-5DA7-74AA-C708A78F6E09}"/>
              </a:ext>
            </a:extLst>
          </p:cNvPr>
          <p:cNvPicPr>
            <a:picLocks noChangeAspect="1"/>
          </p:cNvPicPr>
          <p:nvPr/>
        </p:nvPicPr>
        <p:blipFill>
          <a:blip r:embed="rId4"/>
          <a:stretch>
            <a:fillRect/>
          </a:stretch>
        </p:blipFill>
        <p:spPr>
          <a:xfrm>
            <a:off x="4103393" y="4257674"/>
            <a:ext cx="4764382" cy="242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152400" y="173972"/>
            <a:ext cx="11668125" cy="1792844"/>
            <a:chOff x="3977443" y="-1656991"/>
            <a:chExt cx="3108271" cy="78612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FFFF00"/>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0604" y="-1598611"/>
              <a:ext cx="3047316" cy="6997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gian chuyển động một vòng quanh Mặt Trời của các hành tinh khác nhau là khác nhau. Bảng thời gian chuyển động một vòng quanh Mặt Trời của một số hành tinh: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2" name="Table 1">
            <a:extLst>
              <a:ext uri="{FF2B5EF4-FFF2-40B4-BE49-F238E27FC236}">
                <a16:creationId xmlns:a16="http://schemas.microsoft.com/office/drawing/2014/main" id="{28BA4A4F-934A-7733-14EE-61D5631C7C66}"/>
              </a:ext>
            </a:extLst>
          </p:cNvPr>
          <p:cNvGraphicFramePr>
            <a:graphicFrameLocks noGrp="1"/>
          </p:cNvGraphicFramePr>
          <p:nvPr>
            <p:extLst>
              <p:ext uri="{D42A27DB-BD31-4B8C-83A1-F6EECF244321}">
                <p14:modId xmlns:p14="http://schemas.microsoft.com/office/powerpoint/2010/main" val="3700685975"/>
              </p:ext>
            </p:extLst>
          </p:nvPr>
        </p:nvGraphicFramePr>
        <p:xfrm>
          <a:off x="1981200" y="2238376"/>
          <a:ext cx="8372475" cy="4086225"/>
        </p:xfrm>
        <a:graphic>
          <a:graphicData uri="http://schemas.openxmlformats.org/drawingml/2006/table">
            <a:tbl>
              <a:tblPr firstRow="1" firstCol="1" bandRow="1">
                <a:tableStyleId>{21E4AEA4-8DFA-4A89-87EB-49C32662AFE0}</a:tableStyleId>
              </a:tblPr>
              <a:tblGrid>
                <a:gridCol w="3165511">
                  <a:extLst>
                    <a:ext uri="{9D8B030D-6E8A-4147-A177-3AD203B41FA5}">
                      <a16:colId xmlns:a16="http://schemas.microsoft.com/office/drawing/2014/main" val="1731030546"/>
                    </a:ext>
                  </a:extLst>
                </a:gridCol>
                <a:gridCol w="5206964">
                  <a:extLst>
                    <a:ext uri="{9D8B030D-6E8A-4147-A177-3AD203B41FA5}">
                      <a16:colId xmlns:a16="http://schemas.microsoft.com/office/drawing/2014/main" val="2134484940"/>
                    </a:ext>
                  </a:extLst>
                </a:gridCol>
              </a:tblGrid>
              <a:tr h="1199100">
                <a:tc>
                  <a:txBody>
                    <a:bodyPr/>
                    <a:lstStyle/>
                    <a:p>
                      <a:pPr marL="0" marR="0" algn="ctr">
                        <a:lnSpc>
                          <a:spcPct val="120000"/>
                        </a:lnSpc>
                        <a:spcBef>
                          <a:spcPts val="0"/>
                        </a:spcBef>
                        <a:spcAft>
                          <a:spcPts val="0"/>
                        </a:spcAft>
                      </a:pPr>
                      <a:r>
                        <a:rPr lang="nl-NL" sz="2800" dirty="0">
                          <a:effectLst/>
                        </a:rPr>
                        <a:t>Hành tinh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effectLst/>
                        </a:rPr>
                        <a:t>Thời gian chuyển động một vòng quanh Mặt Trời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168666"/>
                  </a:ext>
                </a:extLst>
              </a:tr>
              <a:tr h="577425">
                <a:tc>
                  <a:txBody>
                    <a:bodyPr/>
                    <a:lstStyle/>
                    <a:p>
                      <a:pPr marL="0" marR="0" algn="just">
                        <a:lnSpc>
                          <a:spcPct val="120000"/>
                        </a:lnSpc>
                        <a:spcBef>
                          <a:spcPts val="0"/>
                        </a:spcBef>
                        <a:spcAft>
                          <a:spcPts val="0"/>
                        </a:spcAft>
                      </a:pPr>
                      <a:r>
                        <a:rPr lang="nl-NL" sz="2800">
                          <a:effectLst/>
                        </a:rPr>
                        <a:t>Thủy Tinh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effectLst/>
                        </a:rPr>
                        <a:t>88 ngày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9876908"/>
                  </a:ext>
                </a:extLst>
              </a:tr>
              <a:tr h="577425">
                <a:tc>
                  <a:txBody>
                    <a:bodyPr/>
                    <a:lstStyle/>
                    <a:p>
                      <a:pPr marL="0" marR="0" algn="just">
                        <a:lnSpc>
                          <a:spcPct val="120000"/>
                        </a:lnSpc>
                        <a:spcBef>
                          <a:spcPts val="0"/>
                        </a:spcBef>
                        <a:spcAft>
                          <a:spcPts val="0"/>
                        </a:spcAft>
                      </a:pPr>
                      <a:r>
                        <a:rPr lang="nl-NL" sz="2800">
                          <a:effectLst/>
                        </a:rPr>
                        <a:t>Kim Tinh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effectLst/>
                        </a:rPr>
                        <a:t>225 ngày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7317003"/>
                  </a:ext>
                </a:extLst>
              </a:tr>
              <a:tr h="577425">
                <a:tc>
                  <a:txBody>
                    <a:bodyPr/>
                    <a:lstStyle/>
                    <a:p>
                      <a:pPr marL="0" marR="0" algn="just">
                        <a:lnSpc>
                          <a:spcPct val="120000"/>
                        </a:lnSpc>
                        <a:spcBef>
                          <a:spcPts val="0"/>
                        </a:spcBef>
                        <a:spcAft>
                          <a:spcPts val="0"/>
                        </a:spcAft>
                      </a:pPr>
                      <a:r>
                        <a:rPr lang="nl-NL" sz="2800">
                          <a:effectLst/>
                        </a:rPr>
                        <a:t>Trái Đất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effectLst/>
                        </a:rPr>
                        <a:t>1 năm (khoảng 365 ngày)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2646646"/>
                  </a:ext>
                </a:extLst>
              </a:tr>
              <a:tr h="577425">
                <a:tc>
                  <a:txBody>
                    <a:bodyPr/>
                    <a:lstStyle/>
                    <a:p>
                      <a:pPr marL="0" marR="0" algn="just">
                        <a:lnSpc>
                          <a:spcPct val="120000"/>
                        </a:lnSpc>
                        <a:spcBef>
                          <a:spcPts val="0"/>
                        </a:spcBef>
                        <a:spcAft>
                          <a:spcPts val="0"/>
                        </a:spcAft>
                      </a:pPr>
                      <a:r>
                        <a:rPr lang="nl-NL" sz="2800">
                          <a:effectLst/>
                        </a:rPr>
                        <a:t>Hỏa Tinh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effectLst/>
                        </a:rPr>
                        <a:t>Gần 2 năm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8331"/>
                  </a:ext>
                </a:extLst>
              </a:tr>
              <a:tr h="577425">
                <a:tc>
                  <a:txBody>
                    <a:bodyPr/>
                    <a:lstStyle/>
                    <a:p>
                      <a:pPr marL="0" marR="0" algn="just">
                        <a:lnSpc>
                          <a:spcPct val="120000"/>
                        </a:lnSpc>
                        <a:spcBef>
                          <a:spcPts val="0"/>
                        </a:spcBef>
                        <a:spcAft>
                          <a:spcPts val="0"/>
                        </a:spcAft>
                      </a:pPr>
                      <a:r>
                        <a:rPr lang="nl-NL" sz="2800">
                          <a:effectLst/>
                        </a:rPr>
                        <a:t>Hải Vương Tinh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effectLst/>
                        </a:rPr>
                        <a:t>165 năm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4664617"/>
                  </a:ext>
                </a:extLst>
              </a:tr>
            </a:tbl>
          </a:graphicData>
        </a:graphic>
      </p:graphicFrame>
    </p:spTree>
    <p:extLst>
      <p:ext uri="{BB962C8B-B14F-4D97-AF65-F5344CB8AC3E}">
        <p14:creationId xmlns:p14="http://schemas.microsoft.com/office/powerpoint/2010/main" val="760880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2962275" y="116820"/>
            <a:ext cx="6772275" cy="801548"/>
            <a:chOff x="3977443" y="-1656991"/>
            <a:chExt cx="3108271" cy="78612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FFFF00"/>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0604" y="-1561023"/>
              <a:ext cx="3047316" cy="61678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3200" b="1" dirty="0">
                  <a:solidFill>
                    <a:prstClr val="black"/>
                  </a:solidFill>
                  <a:latin typeface="Cambria" panose="02040503050406030204" pitchFamily="18" charset="0"/>
                  <a:ea typeface="Cambria" panose="02040503050406030204" pitchFamily="18" charset="0"/>
                </a:rPr>
                <a:t>Đọc thông tin và trả lời câu 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2FD815C0-723C-CEB9-1073-359890006016}"/>
              </a:ext>
            </a:extLst>
          </p:cNvPr>
          <p:cNvPicPr>
            <a:picLocks noChangeAspect="1"/>
          </p:cNvPicPr>
          <p:nvPr/>
        </p:nvPicPr>
        <p:blipFill>
          <a:blip r:embed="rId6"/>
          <a:stretch>
            <a:fillRect/>
          </a:stretch>
        </p:blipFill>
        <p:spPr>
          <a:xfrm>
            <a:off x="1735981" y="1347787"/>
            <a:ext cx="8760569" cy="4329113"/>
          </a:xfrm>
          <a:prstGeom prst="rect">
            <a:avLst/>
          </a:prstGeom>
        </p:spPr>
      </p:pic>
    </p:spTree>
    <p:extLst>
      <p:ext uri="{BB962C8B-B14F-4D97-AF65-F5344CB8AC3E}">
        <p14:creationId xmlns:p14="http://schemas.microsoft.com/office/powerpoint/2010/main" val="1402080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411</Words>
  <Application>Microsoft Office PowerPoint</Application>
  <PresentationFormat>Widescreen</PresentationFormat>
  <Paragraphs>49</Paragraphs>
  <Slides>19</Slides>
  <Notes>13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等线</vt:lpstr>
      <vt:lpstr>等线 Light</vt:lpstr>
      <vt:lpstr>微软雅黑</vt:lpstr>
      <vt:lpstr>Arial</vt:lpstr>
      <vt:lpstr>Bahnschrift</vt:lpstr>
      <vt:lpstr>Baloo 2 ExtraBold</vt:lpstr>
      <vt:lpstr>Calibri</vt:lpstr>
      <vt:lpstr>Calibri Light</vt:lpstr>
      <vt:lpstr>Cambria</vt:lpstr>
      <vt:lpstr>Coiny</vt:lpstr>
      <vt:lpstr>Times New Roman</vt:lpstr>
      <vt:lpstr>1_Office Theme</vt:lpstr>
      <vt:lpstr>2_Office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21</cp:revision>
  <dcterms:created xsi:type="dcterms:W3CDTF">2023-04-11T08:51:54Z</dcterms:created>
  <dcterms:modified xsi:type="dcterms:W3CDTF">2023-04-23T04:48:30Z</dcterms:modified>
</cp:coreProperties>
</file>