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Montserrat Black"/>
      <p:bold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g23SMnWSNXEVsvpKn5H8cOjcM8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MontserratBlack-bold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Black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24.png"/><Relationship Id="rId8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Relationship Id="rId11" Type="http://schemas.openxmlformats.org/officeDocument/2006/relationships/image" Target="../media/image13.png"/><Relationship Id="rId10" Type="http://schemas.openxmlformats.org/officeDocument/2006/relationships/image" Target="../media/image29.png"/><Relationship Id="rId12" Type="http://schemas.openxmlformats.org/officeDocument/2006/relationships/image" Target="../media/image40.png"/><Relationship Id="rId9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14.png"/><Relationship Id="rId5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24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Chào mừng các con học sinh lớp 2</a:t>
            </a:r>
            <a:b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</a:br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đến với tiết học!</a:t>
            </a:r>
          </a:p>
        </p:txBody>
      </p:sp>
      <p:sp>
        <p:nvSpPr>
          <p:cNvPr id="85" name="Google Shape;85;p1"/>
          <p:cNvSpPr/>
          <p:nvPr/>
        </p:nvSpPr>
        <p:spPr>
          <a:xfrm>
            <a:off x="3047999" y="4743699"/>
            <a:ext cx="60960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Giáo viên: ................................</a:t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3047998" y="3645061"/>
            <a:ext cx="60960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Môn: Đạo đức</a:t>
            </a:r>
            <a:endParaRPr b="0" i="0" sz="48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NzFnvCNAUHVhs9Cr0016zoDpKwQAR5bT.png" id="149" name="Google Shape;149;p10"/>
          <p:cNvPicPr preferRelativeResize="0"/>
          <p:nvPr/>
        </p:nvPicPr>
        <p:blipFill rotWithShape="1">
          <a:blip r:embed="rId3">
            <a:alphaModFix/>
          </a:blip>
          <a:srcRect b="3725" l="16254" r="15917" t="3017"/>
          <a:stretch/>
        </p:blipFill>
        <p:spPr>
          <a:xfrm>
            <a:off x="970916" y="257004"/>
            <a:ext cx="10367644" cy="6444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igwz4PaVpjsH23wpD8WaZAIgXNm0fdtL.png" id="154" name="Google Shape;154;p11"/>
          <p:cNvPicPr preferRelativeResize="0"/>
          <p:nvPr/>
        </p:nvPicPr>
        <p:blipFill rotWithShape="1">
          <a:blip r:embed="rId3">
            <a:alphaModFix/>
          </a:blip>
          <a:srcRect b="4663" l="16271" r="15527" t="2628"/>
          <a:stretch/>
        </p:blipFill>
        <p:spPr>
          <a:xfrm>
            <a:off x="927462" y="193488"/>
            <a:ext cx="10666171" cy="6554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Nk697vx4fhrx6TCNx0Jh6uKTMhegEzjG.png" id="159" name="Google Shape;159;p12"/>
          <p:cNvPicPr preferRelativeResize="0"/>
          <p:nvPr/>
        </p:nvPicPr>
        <p:blipFill rotWithShape="1">
          <a:blip r:embed="rId3">
            <a:alphaModFix/>
          </a:blip>
          <a:srcRect b="3450" l="16132" r="14676" t="2469"/>
          <a:stretch/>
        </p:blipFill>
        <p:spPr>
          <a:xfrm>
            <a:off x="164667" y="42151"/>
            <a:ext cx="3739974" cy="2298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z3C7upinrHqYvlA3LfafGmcfEH7OPC1R.png" id="160" name="Google Shape;160;p12"/>
          <p:cNvPicPr preferRelativeResize="0"/>
          <p:nvPr/>
        </p:nvPicPr>
        <p:blipFill rotWithShape="1">
          <a:blip r:embed="rId4">
            <a:alphaModFix/>
          </a:blip>
          <a:srcRect b="2902" l="15280" r="14535" t="1371"/>
          <a:stretch/>
        </p:blipFill>
        <p:spPr>
          <a:xfrm>
            <a:off x="4168243" y="0"/>
            <a:ext cx="3793593" cy="2339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dWayJIDncPoZ6DUzLuV9AyIvRwIzSeiE.png" id="161" name="Google Shape;161;p12"/>
          <p:cNvPicPr preferRelativeResize="0"/>
          <p:nvPr/>
        </p:nvPicPr>
        <p:blipFill rotWithShape="1">
          <a:blip r:embed="rId5">
            <a:alphaModFix/>
          </a:blip>
          <a:srcRect b="5427" l="17512" r="14536" t="2686"/>
          <a:stretch/>
        </p:blipFill>
        <p:spPr>
          <a:xfrm>
            <a:off x="8220788" y="48161"/>
            <a:ext cx="3672950" cy="2245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pL4Ao1HayCB5Bdt9RVZFtF7ulm5EEhCa.png" id="162" name="Google Shape;162;p12"/>
          <p:cNvPicPr preferRelativeResize="0"/>
          <p:nvPr/>
        </p:nvPicPr>
        <p:blipFill rotWithShape="1">
          <a:blip r:embed="rId6">
            <a:alphaModFix/>
          </a:blip>
          <a:srcRect b="3175" l="15139" r="15544" t="2469"/>
          <a:stretch/>
        </p:blipFill>
        <p:spPr>
          <a:xfrm>
            <a:off x="171515" y="3561987"/>
            <a:ext cx="3746677" cy="230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NzFnvCNAUHVhs9Cr0016zoDpKwQAR5bT.png" id="163" name="Google Shape;163;p12"/>
          <p:cNvPicPr preferRelativeResize="0"/>
          <p:nvPr/>
        </p:nvPicPr>
        <p:blipFill rotWithShape="1">
          <a:blip r:embed="rId7">
            <a:alphaModFix/>
          </a:blip>
          <a:srcRect b="3725" l="16254" r="15917" t="3017"/>
          <a:stretch/>
        </p:blipFill>
        <p:spPr>
          <a:xfrm>
            <a:off x="4236752" y="3561408"/>
            <a:ext cx="3666246" cy="2278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igwz4PaVpjsH23wpD8WaZAIgXNm0fdtL.png" id="164" name="Google Shape;164;p12"/>
          <p:cNvPicPr preferRelativeResize="0"/>
          <p:nvPr/>
        </p:nvPicPr>
        <p:blipFill rotWithShape="1">
          <a:blip r:embed="rId8">
            <a:alphaModFix/>
          </a:blip>
          <a:srcRect b="4663" l="16271" r="15527" t="2628"/>
          <a:stretch/>
        </p:blipFill>
        <p:spPr>
          <a:xfrm>
            <a:off x="8220788" y="3481606"/>
            <a:ext cx="3686354" cy="226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2"/>
          <p:cNvSpPr/>
          <p:nvPr/>
        </p:nvSpPr>
        <p:spPr>
          <a:xfrm>
            <a:off x="221435" y="2352965"/>
            <a:ext cx="3792804" cy="1015663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 bạn nhỏ đang lấy chiếc khăn len ra để chơi trò kéo co, sẽ khiến cho chiếc khăn nhanh bị hỏng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2"/>
          <p:cNvSpPr/>
          <p:nvPr/>
        </p:nvSpPr>
        <p:spPr>
          <a:xfrm>
            <a:off x="8207397" y="2332548"/>
            <a:ext cx="3792804" cy="1015663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 nhỏ vẽ bậy vào bìa ngoài cuốn sách, sẽ khiến cho cuốn sách bị bẩn, xấu, nhanh cũ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2"/>
          <p:cNvSpPr/>
          <p:nvPr/>
        </p:nvSpPr>
        <p:spPr>
          <a:xfrm>
            <a:off x="8167563" y="5729206"/>
            <a:ext cx="3792804" cy="1015663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 nhỏ dùng chân hất tung đôi dép ra khỏi chân. Làm như vậy dép sẽ nhanh bị sờn, rách, hỏng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2"/>
          <p:cNvSpPr/>
          <p:nvPr/>
        </p:nvSpPr>
        <p:spPr>
          <a:xfrm>
            <a:off x="4194538" y="2311285"/>
            <a:ext cx="3792804" cy="1323439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 nhỏ đánh dấu cặp sách của mình bằng  cách viết tên vào bảng tên bên ngoài cặp sách, giúp tránh thất lạc chiếc cặp sách.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12"/>
          <p:cNvSpPr/>
          <p:nvPr/>
        </p:nvSpPr>
        <p:spPr>
          <a:xfrm>
            <a:off x="4146475" y="5747038"/>
            <a:ext cx="3792804" cy="1015663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 nhỏ đang xếp bút màu vào hộp, giúp bút bền, đẹp, không bị thất lạc.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12"/>
          <p:cNvSpPr/>
          <p:nvPr/>
        </p:nvSpPr>
        <p:spPr>
          <a:xfrm>
            <a:off x="125387" y="5760733"/>
            <a:ext cx="3792804" cy="1015663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 nhỏ rửa bình nước cá nhân, giúp cho bình nước cá nhân luôn được sạch sẽ, vệ sinh.</a:t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/>
          <p:nvPr/>
        </p:nvSpPr>
        <p:spPr>
          <a:xfrm>
            <a:off x="6937513" y="718457"/>
            <a:ext cx="3120888" cy="6139543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>
            <a:off x="2067339" y="733450"/>
            <a:ext cx="3120888" cy="6139543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Google Shape;177;p13"/>
          <p:cNvGrpSpPr/>
          <p:nvPr/>
        </p:nvGrpSpPr>
        <p:grpSpPr>
          <a:xfrm>
            <a:off x="7349441" y="957377"/>
            <a:ext cx="2261751" cy="3830772"/>
            <a:chOff x="7260205" y="957376"/>
            <a:chExt cx="2350987" cy="4350023"/>
          </a:xfrm>
        </p:grpSpPr>
        <p:pic>
          <p:nvPicPr>
            <p:cNvPr descr="https://monkeymedia.vcdn.com.vn/upload/cms_platform/images/hdr/z3C7upinrHqYvlA3LfafGmcfEH7OPC1R.png" id="178" name="Google Shape;178;p13"/>
            <p:cNvPicPr preferRelativeResize="0"/>
            <p:nvPr/>
          </p:nvPicPr>
          <p:blipFill rotWithShape="1">
            <a:blip r:embed="rId3">
              <a:alphaModFix/>
            </a:blip>
            <a:srcRect b="2902" l="15280" r="14535" t="1371"/>
            <a:stretch/>
          </p:blipFill>
          <p:spPr>
            <a:xfrm>
              <a:off x="7260206" y="957376"/>
              <a:ext cx="2350986" cy="1449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monkeymedia.vcdn.com.vn/upload/cms_platform/images/hdr/pL4Ao1HayCB5Bdt9RVZFtF7ulm5EEhCa.png" id="179" name="Google Shape;179;p13"/>
            <p:cNvPicPr preferRelativeResize="0"/>
            <p:nvPr/>
          </p:nvPicPr>
          <p:blipFill rotWithShape="1">
            <a:blip r:embed="rId4">
              <a:alphaModFix/>
            </a:blip>
            <a:srcRect b="3175" l="15139" r="15544" t="2469"/>
            <a:stretch/>
          </p:blipFill>
          <p:spPr>
            <a:xfrm>
              <a:off x="7260206" y="2449662"/>
              <a:ext cx="2321911" cy="14288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monkeymedia.vcdn.com.vn/upload/cms_platform/images/hdr/NzFnvCNAUHVhs9Cr0016zoDpKwQAR5bT.png" id="180" name="Google Shape;180;p13"/>
            <p:cNvPicPr preferRelativeResize="0"/>
            <p:nvPr/>
          </p:nvPicPr>
          <p:blipFill rotWithShape="1">
            <a:blip r:embed="rId5">
              <a:alphaModFix/>
            </a:blip>
            <a:srcRect b="3725" l="16254" r="15917" t="3017"/>
            <a:stretch/>
          </p:blipFill>
          <p:spPr>
            <a:xfrm>
              <a:off x="7260205" y="3895145"/>
              <a:ext cx="2321911" cy="14122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13"/>
          <p:cNvGrpSpPr/>
          <p:nvPr/>
        </p:nvGrpSpPr>
        <p:grpSpPr>
          <a:xfrm>
            <a:off x="2504661" y="987745"/>
            <a:ext cx="2269726" cy="3882429"/>
            <a:chOff x="2415110" y="987745"/>
            <a:chExt cx="2359277" cy="4408682"/>
          </a:xfrm>
        </p:grpSpPr>
        <p:pic>
          <p:nvPicPr>
            <p:cNvPr descr="https://monkeymedia.vcdn.com.vn/upload/cms_platform/images/hdr/Nk697vx4fhrx6TCNx0Jh6uKTMhegEzjG.png" id="182" name="Google Shape;182;p13"/>
            <p:cNvPicPr preferRelativeResize="0"/>
            <p:nvPr/>
          </p:nvPicPr>
          <p:blipFill rotWithShape="1">
            <a:blip r:embed="rId6">
              <a:alphaModFix/>
            </a:blip>
            <a:srcRect b="3450" l="16132" r="14676" t="2469"/>
            <a:stretch/>
          </p:blipFill>
          <p:spPr>
            <a:xfrm>
              <a:off x="2429236" y="987745"/>
              <a:ext cx="2345151" cy="1467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monkeymedia.vcdn.com.vn/upload/cms_platform/images/hdr/dWayJIDncPoZ6DUzLuV9AyIvRwIzSeiE.png" id="183" name="Google Shape;183;p13"/>
            <p:cNvPicPr preferRelativeResize="0"/>
            <p:nvPr/>
          </p:nvPicPr>
          <p:blipFill rotWithShape="1">
            <a:blip r:embed="rId7">
              <a:alphaModFix/>
            </a:blip>
            <a:srcRect b="5427" l="17512" r="14536" t="2686"/>
            <a:stretch/>
          </p:blipFill>
          <p:spPr>
            <a:xfrm>
              <a:off x="2423669" y="2485973"/>
              <a:ext cx="2345151" cy="1433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monkeymedia.vcdn.com.vn/upload/cms_platform/images/hdr/igwz4PaVpjsH23wpD8WaZAIgXNm0fdtL.png" id="184" name="Google Shape;184;p13"/>
            <p:cNvPicPr preferRelativeResize="0"/>
            <p:nvPr/>
          </p:nvPicPr>
          <p:blipFill rotWithShape="1">
            <a:blip r:embed="rId8">
              <a:alphaModFix/>
            </a:blip>
            <a:srcRect b="4663" l="16271" r="15527" t="2628"/>
            <a:stretch/>
          </p:blipFill>
          <p:spPr>
            <a:xfrm>
              <a:off x="2415110" y="3949965"/>
              <a:ext cx="2353710" cy="14464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Feedback Emoticon Flat Design Icon Set Stock Vector (Royalty Free)  1348858793" id="185" name="Google Shape;185;p13"/>
          <p:cNvPicPr preferRelativeResize="0"/>
          <p:nvPr/>
        </p:nvPicPr>
        <p:blipFill rotWithShape="1">
          <a:blip r:embed="rId9">
            <a:alphaModFix/>
          </a:blip>
          <a:srcRect b="29003" l="2925" r="67800" t="18588"/>
          <a:stretch/>
        </p:blipFill>
        <p:spPr>
          <a:xfrm>
            <a:off x="3207654" y="37537"/>
            <a:ext cx="954226" cy="919839"/>
          </a:xfrm>
          <a:custGeom>
            <a:rect b="b" l="l" r="r" t="t"/>
            <a:pathLst>
              <a:path extrusionOk="0" h="1397726" w="1449977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Feedback Emoticon Flat Design Icon Set Stock Vector (Royalty Free)  1348858793" id="186" name="Google Shape;186;p13"/>
          <p:cNvPicPr preferRelativeResize="0"/>
          <p:nvPr/>
        </p:nvPicPr>
        <p:blipFill rotWithShape="1">
          <a:blip r:embed="rId9">
            <a:alphaModFix/>
          </a:blip>
          <a:srcRect b="29003" l="67980" r="2744" t="18588"/>
          <a:stretch/>
        </p:blipFill>
        <p:spPr>
          <a:xfrm>
            <a:off x="8042886" y="31158"/>
            <a:ext cx="954226" cy="919839"/>
          </a:xfrm>
          <a:custGeom>
            <a:rect b="b" l="l" r="r" t="t"/>
            <a:pathLst>
              <a:path extrusionOk="0" h="1397726" w="1449977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87" name="Google Shape;187;p13"/>
          <p:cNvGrpSpPr/>
          <p:nvPr/>
        </p:nvGrpSpPr>
        <p:grpSpPr>
          <a:xfrm>
            <a:off x="-215648" y="5010651"/>
            <a:ext cx="12375213" cy="1882292"/>
            <a:chOff x="-183213" y="2468880"/>
            <a:chExt cx="12375213" cy="1882292"/>
          </a:xfrm>
        </p:grpSpPr>
        <p:sp>
          <p:nvSpPr>
            <p:cNvPr id="188" name="Google Shape;188;p13"/>
            <p:cNvSpPr/>
            <p:nvPr/>
          </p:nvSpPr>
          <p:spPr>
            <a:xfrm>
              <a:off x="0" y="2468880"/>
              <a:ext cx="12192000" cy="1828800"/>
            </a:xfrm>
            <a:prstGeom prst="rect">
              <a:avLst/>
            </a:prstGeom>
            <a:solidFill>
              <a:schemeClr val="lt1"/>
            </a:solidFill>
            <a:ln cap="flat" cmpd="sng" w="38100">
              <a:solidFill>
                <a:srgbClr val="E174AE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2" marL="9144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Các em đã làm những việc làm nào trong những việc trên?</a:t>
              </a:r>
              <a:endParaRPr/>
            </a:p>
            <a:p>
              <a:pPr indent="0" lvl="2" marL="9144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Việc làm đó mang lại những điều gì cho mọi người xung quanh?</a:t>
              </a:r>
              <a:endParaRPr/>
            </a:p>
          </p:txBody>
        </p:sp>
        <p:pic>
          <p:nvPicPr>
            <p:cNvPr descr="Sunflower icon vector sign and symbol isolated on white background,  Sunflower logo concept. Sunflower icon vector isolate… | Logo concept,  Vector illustration, Icon" id="189" name="Google Shape;189;p1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66863" y="3620283"/>
              <a:ext cx="468391" cy="4683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unflower icon vector sign and symbol isolated on white background,  Sunflower logo concept. Sunflower icon vector isolate… | Logo concept,  Vector illustration, Icon" id="190" name="Google Shape;190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-183213" y="3383280"/>
              <a:ext cx="597148" cy="597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unflower icon vector sign and symbol isolated on white background,  Sunflower logo concept. Sunflower icon vector isolate… | Logo concept,  Vector illustration, Icon" id="191" name="Google Shape;191;p1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95636" y="3826175"/>
              <a:ext cx="524997" cy="5249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300">
        <p14:pan dir="u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a8o91XzCRWChxvXp8U927SE6Z11YLoTZ.png" id="196" name="Google Shape;1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707" y="1692109"/>
            <a:ext cx="5848350" cy="3183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Clipping" id="197" name="Google Shape;1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192" y="15728"/>
            <a:ext cx="2743583" cy="80021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4"/>
          <p:cNvSpPr txBox="1"/>
          <p:nvPr/>
        </p:nvSpPr>
        <p:spPr>
          <a:xfrm>
            <a:off x="2914775" y="2161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Sofia"/>
                <a:ea typeface="Sofia"/>
                <a:cs typeface="Sofia"/>
                <a:sym typeface="Sofia"/>
              </a:rPr>
              <a:t>2. Xử lí tình huống</a:t>
            </a:r>
            <a:endParaRPr b="1" i="0" sz="3200" u="none" cap="none" strike="noStrike">
              <a:solidFill>
                <a:srgbClr val="C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99" name="Google Shape;199;p14"/>
          <p:cNvSpPr txBox="1"/>
          <p:nvPr/>
        </p:nvSpPr>
        <p:spPr>
          <a:xfrm>
            <a:off x="1542983" y="946730"/>
            <a:ext cx="96534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sẽ khuyên bạn điều gì trong mỗi tình huống dưới đây?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monkeymedia.vcdn.com.vn/upload/cms_platform/images/hdr/XNbLDzrzjo6dMFCitfowfmoGRRcEOzPn.png" id="200" name="Google Shape;20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0800" y="1436291"/>
            <a:ext cx="5791200" cy="34395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14"/>
          <p:cNvGrpSpPr/>
          <p:nvPr/>
        </p:nvGrpSpPr>
        <p:grpSpPr>
          <a:xfrm>
            <a:off x="2230263" y="4875797"/>
            <a:ext cx="7074802" cy="1967414"/>
            <a:chOff x="1455146" y="835422"/>
            <a:chExt cx="9245801" cy="1967414"/>
          </a:xfrm>
        </p:grpSpPr>
        <p:sp>
          <p:nvSpPr>
            <p:cNvPr id="202" name="Google Shape;202;p14"/>
            <p:cNvSpPr/>
            <p:nvPr/>
          </p:nvSpPr>
          <p:spPr>
            <a:xfrm>
              <a:off x="2405872" y="835422"/>
              <a:ext cx="8295075" cy="1967414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Thảo luận nhóm 4</a:t>
              </a:r>
              <a:endParaRPr/>
            </a:p>
            <a:p>
              <a:pPr indent="-457200" lvl="2" marL="13716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2800"/>
                <a:buFont typeface="Times New Roman"/>
                <a:buChar char="-"/>
              </a:pPr>
              <a:r>
                <a:rPr b="0" i="0" lang="en-US" sz="2800" u="none" cap="none" strike="noStrike">
                  <a:solidFill>
                    <a:srgbClr val="1E4E7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Chọn 1 trong 2 tình huống</a:t>
              </a:r>
              <a:endParaRPr b="0" i="0" sz="2800" u="none" cap="none" strike="noStrike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457200" lvl="2" marL="13716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2800"/>
                <a:buFont typeface="Times New Roman"/>
                <a:buChar char="-"/>
              </a:pPr>
              <a:r>
                <a:rPr b="0" i="0" lang="en-US" sz="2800" u="none" cap="none" strike="noStrike">
                  <a:solidFill>
                    <a:srgbClr val="1E4E7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Sắm vai và xử lí tình huống</a:t>
              </a:r>
              <a:endParaRPr b="0" i="0" sz="2800" u="none" cap="none" strike="noStrike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1455146" y="1291325"/>
              <a:ext cx="1901453" cy="1055608"/>
            </a:xfrm>
            <a:prstGeom prst="roundRect">
              <a:avLst>
                <a:gd fmla="val 16667" name="adj"/>
              </a:avLst>
            </a:prstGeom>
            <a:solidFill>
              <a:srgbClr val="00B0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800" u="none" cap="none" strike="noStrike">
                  <a:solidFill>
                    <a:schemeClr val="lt1"/>
                  </a:solidFill>
                  <a:latin typeface="Sofia"/>
                  <a:ea typeface="Sofia"/>
                  <a:cs typeface="Sofia"/>
                  <a:sym typeface="Sofia"/>
                </a:rPr>
                <a:t>Nhiệm vụ </a:t>
              </a:r>
              <a:endParaRPr b="1" i="0" sz="2800" u="none" cap="none" strike="noStrike">
                <a:solidFill>
                  <a:schemeClr val="lt1"/>
                </a:solidFill>
                <a:latin typeface="Sofia"/>
                <a:ea typeface="Sofia"/>
                <a:cs typeface="Sofia"/>
                <a:sym typeface="Sofia"/>
              </a:endParaRPr>
            </a:p>
          </p:txBody>
        </p:sp>
      </p:grpSp>
    </p:spTree>
  </p:cSld>
  <p:clrMapOvr>
    <a:masterClrMapping/>
  </p:clrMapOvr>
  <p:transition spd="slow" p14:dur="800">
    <p:circl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a8o91XzCRWChxvXp8U927SE6Z11YLoTZ.png" id="208" name="Google Shape;2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3899" y="0"/>
            <a:ext cx="9453087" cy="5146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te honey bee vector Premium Vector" id="209" name="Google Shape;209;p15"/>
          <p:cNvPicPr preferRelativeResize="0"/>
          <p:nvPr/>
        </p:nvPicPr>
        <p:blipFill rotWithShape="1">
          <a:blip r:embed="rId4">
            <a:alphaModFix/>
          </a:blip>
          <a:srcRect b="37292" l="54002" r="0" t="19179"/>
          <a:stretch/>
        </p:blipFill>
        <p:spPr>
          <a:xfrm flipH="1">
            <a:off x="-357809" y="3844582"/>
            <a:ext cx="1993899" cy="188685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5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rgbClr val="FBE5D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Bạn nên…</a:t>
            </a:r>
            <a:endParaRPr b="0" i="0" sz="2400" u="none" cap="none" strike="noStrik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1967948" y="4790067"/>
            <a:ext cx="9660835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 khuyên</a:t>
            </a: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rửa bàn chải trước và sau khi sử dụng, cất bàn chải ở nơi khô ráo trong phòng tắm. Nhờ đó, bàn chải sạch sẽ, bền đẹp, bảo đảm vệ sinh, đảm bảo sức khỏe cho người sử dụng.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XNbLDzrzjo6dMFCitfowfmoGRRcEOzPn.png" id="216" name="Google Shape;2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1607" y="194088"/>
            <a:ext cx="1053465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6"/>
          <p:cNvSpPr txBox="1"/>
          <p:nvPr/>
        </p:nvSpPr>
        <p:spPr>
          <a:xfrm>
            <a:off x="2048596" y="5038941"/>
            <a:ext cx="950067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 khuyên</a:t>
            </a: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Bạn nên từ chối lời rủ rê đó vì lấy thước kẻ chơi đấu kiếm có thể làm gãy thước kẻ và khiến người khác bị thương.</a:t>
            </a:r>
            <a:endParaRPr b="0" i="0" sz="4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ute honey bee vector Premium Vector" id="218" name="Google Shape;218;p16"/>
          <p:cNvPicPr preferRelativeResize="0"/>
          <p:nvPr/>
        </p:nvPicPr>
        <p:blipFill rotWithShape="1">
          <a:blip r:embed="rId4">
            <a:alphaModFix/>
          </a:blip>
          <a:srcRect b="37292" l="54002" r="0" t="19179"/>
          <a:stretch/>
        </p:blipFill>
        <p:spPr>
          <a:xfrm flipH="1">
            <a:off x="-357809" y="3844582"/>
            <a:ext cx="1993899" cy="188685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6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2700">
            <a:solidFill>
              <a:srgbClr val="FBE5D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Bạn nên…</a:t>
            </a:r>
            <a:endParaRPr b="0" i="0" sz="2400" u="none" cap="none" strike="noStrik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224" name="Google Shape;2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712" y="235466"/>
            <a:ext cx="3839111" cy="1057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Clipping" id="225" name="Google Shape;22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3569" y="1668475"/>
            <a:ext cx="5052060" cy="280489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7"/>
          <p:cNvSpPr/>
          <p:nvPr/>
        </p:nvSpPr>
        <p:spPr>
          <a:xfrm>
            <a:off x="2203267" y="4848957"/>
            <a:ext cx="7952665" cy="1315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 vụ 1</a:t>
            </a: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Lựa chọn một số đồ dùng cá nhân và tìm cách đánh dấu để tránh bị thất lạc.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"/>
          <p:cNvSpPr/>
          <p:nvPr/>
        </p:nvSpPr>
        <p:spPr>
          <a:xfrm>
            <a:off x="1875183" y="2867116"/>
            <a:ext cx="8878956" cy="2133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Em đã biết giữ gìn và bảo quản đồ dùng cá nhân chưa?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Em đã và sẽ làm gì với những đồ dùng cá nhân của mình? Đó là những đồ dùng cá nhân nào?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>
            <a:off x="4068417" y="2027583"/>
            <a:ext cx="449248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THẢO LUẬN NHÓM ĐÔI</a:t>
            </a:r>
            <a:endParaRPr b="1" i="0" sz="3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237" name="Google Shape;23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712" y="235466"/>
            <a:ext cx="3839111" cy="1057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Clipping" id="238" name="Google Shape;2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0115" y="3378991"/>
            <a:ext cx="5574859" cy="312595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/>
          <p:nvPr/>
        </p:nvSpPr>
        <p:spPr>
          <a:xfrm>
            <a:off x="2344273" y="1966608"/>
            <a:ext cx="769424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 vụ 2</a:t>
            </a: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Vệ sinh, làm sạch đồ dùng cá nhân.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484" y="84743"/>
            <a:ext cx="3784579" cy="98399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/>
          <p:nvPr/>
        </p:nvSpPr>
        <p:spPr>
          <a:xfrm>
            <a:off x="4180114" y="408064"/>
            <a:ext cx="7884693" cy="634544"/>
          </a:xfrm>
          <a:prstGeom prst="roundRect">
            <a:avLst>
              <a:gd fmla="val 30206" name="adj"/>
            </a:avLst>
          </a:prstGeom>
          <a:solidFill>
            <a:srgbClr val="E174AE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Trò chơi “Truyền điện”</a:t>
            </a:r>
            <a:endParaRPr b="1" i="0" sz="2800" u="none" cap="none" strike="noStrik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2166773" y="3373162"/>
            <a:ext cx="9361714" cy="671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Hãy  nêu một số việc làm giữ gìn, bảo quản đồ dùng cá nhân.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1052790" y="2776014"/>
            <a:ext cx="895722" cy="750999"/>
            <a:chOff x="1569625" y="2510971"/>
            <a:chExt cx="895722" cy="750999"/>
          </a:xfrm>
        </p:grpSpPr>
        <p:pic>
          <p:nvPicPr>
            <p:cNvPr descr="Sunflower icon vector sign and symbol isolated on white background,  Sunflower logo concept. Sunflower icon vector isolate… | Logo concept,  Vector illustration, Icon"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68199" y="2664822"/>
              <a:ext cx="597148" cy="597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unflower icon vector sign and symbol isolated on white background,  Sunflower logo concept. Sunflower icon vector isolate… | Logo concept,  Vector illustration, Icon"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69625" y="2510971"/>
              <a:ext cx="597148" cy="5971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wipe dir="l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/>
          <p:nvPr/>
        </p:nvSpPr>
        <p:spPr>
          <a:xfrm>
            <a:off x="3346174" y="1893777"/>
            <a:ext cx="6096000" cy="2064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sẽ nhắc nhở bạn và người thân bảo vệ đồ dùng cá nhân nào?</a:t>
            </a:r>
            <a:endParaRPr/>
          </a:p>
          <a:p>
            <a:pPr indent="0" lvl="0" marL="457200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 quản ra sao?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3077911" y="520221"/>
            <a:ext cx="7159393" cy="1056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 vụ 3</a:t>
            </a:r>
            <a:r>
              <a:rPr b="1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Nhắc nhở bạn bè, người thân </a:t>
            </a:r>
            <a:endParaRPr b="1" i="0" sz="2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bảo quản đồ dùng cá nhân.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250" name="Google Shape;25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472" y="1242707"/>
            <a:ext cx="11688806" cy="4372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"/>
          <p:cNvSpPr txBox="1"/>
          <p:nvPr/>
        </p:nvSpPr>
        <p:spPr>
          <a:xfrm>
            <a:off x="3001617" y="2961860"/>
            <a:ext cx="638092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CỦNG CỐ, DẶN DÒ</a:t>
            </a:r>
            <a:endParaRPr b="1" i="0" sz="6000" u="none" cap="none" strike="noStrik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Cartoon School Children | Art drawings for kids, Floral stencil,  Background cartoon" id="260" name="Google Shape;26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7169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3"/>
          <p:cNvSpPr txBox="1"/>
          <p:nvPr/>
        </p:nvSpPr>
        <p:spPr>
          <a:xfrm>
            <a:off x="457200" y="2418636"/>
            <a:ext cx="6248400" cy="240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rPr>
              <a:t>Chúc các em học tập tốt!</a:t>
            </a:r>
            <a:endParaRPr b="0" i="0" sz="5400" u="none" cap="none" strike="noStrike">
              <a:solidFill>
                <a:srgbClr val="DDEAF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3"/>
          <p:cNvSpPr txBox="1"/>
          <p:nvPr/>
        </p:nvSpPr>
        <p:spPr>
          <a:xfrm>
            <a:off x="533400" y="2513886"/>
            <a:ext cx="6248400" cy="240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Chúc các em học tập tốt!</a:t>
            </a:r>
            <a:endParaRPr b="0" i="0" sz="5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3"/>
          <p:cNvGrpSpPr/>
          <p:nvPr/>
        </p:nvGrpSpPr>
        <p:grpSpPr>
          <a:xfrm>
            <a:off x="0" y="0"/>
            <a:ext cx="12192000" cy="6859774"/>
            <a:chOff x="0" y="0"/>
            <a:chExt cx="12192000" cy="6859774"/>
          </a:xfrm>
        </p:grpSpPr>
        <p:pic>
          <p:nvPicPr>
            <p:cNvPr id="102" name="Google Shape;10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2192000" cy="6859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3"/>
          <p:cNvSpPr txBox="1"/>
          <p:nvPr/>
        </p:nvSpPr>
        <p:spPr>
          <a:xfrm>
            <a:off x="2035628" y="2767280"/>
            <a:ext cx="81207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2E75B5"/>
                </a:solidFill>
                <a:latin typeface="Sofia"/>
                <a:ea typeface="Sofia"/>
                <a:cs typeface="Sofia"/>
                <a:sym typeface="Sofia"/>
              </a:rPr>
              <a:t>Bài 8: Bảo quản đồ dùng cá nhân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2E75B5"/>
                </a:solidFill>
                <a:latin typeface="Sofia"/>
                <a:ea typeface="Sofia"/>
                <a:cs typeface="Sofia"/>
                <a:sym typeface="Sofia"/>
              </a:rPr>
              <a:t>(tiết 2)</a:t>
            </a:r>
            <a:endParaRPr b="1" i="0" sz="4000" u="none" cap="none" strike="noStrike">
              <a:solidFill>
                <a:srgbClr val="2E75B5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  <p:transition spd="slow" p14:dur="150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Nk697vx4fhrx6TCNx0Jh6uKTMhegEzjG.png" id="109" name="Google Shape;109;p4"/>
          <p:cNvPicPr preferRelativeResize="0"/>
          <p:nvPr/>
        </p:nvPicPr>
        <p:blipFill rotWithShape="1">
          <a:blip r:embed="rId3">
            <a:alphaModFix/>
          </a:blip>
          <a:srcRect b="3450" l="16132" r="14676" t="2469"/>
          <a:stretch/>
        </p:blipFill>
        <p:spPr>
          <a:xfrm>
            <a:off x="171192" y="2040005"/>
            <a:ext cx="3739974" cy="2298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z3C7upinrHqYvlA3LfafGmcfEH7OPC1R.png" id="110" name="Google Shape;110;p4"/>
          <p:cNvPicPr preferRelativeResize="0"/>
          <p:nvPr/>
        </p:nvPicPr>
        <p:blipFill rotWithShape="1">
          <a:blip r:embed="rId4">
            <a:alphaModFix/>
          </a:blip>
          <a:srcRect b="2902" l="15280" r="14535" t="1371"/>
          <a:stretch/>
        </p:blipFill>
        <p:spPr>
          <a:xfrm>
            <a:off x="4174768" y="1997854"/>
            <a:ext cx="3793593" cy="2339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dWayJIDncPoZ6DUzLuV9AyIvRwIzSeiE.png" id="111" name="Google Shape;111;p4"/>
          <p:cNvPicPr preferRelativeResize="0"/>
          <p:nvPr/>
        </p:nvPicPr>
        <p:blipFill rotWithShape="1">
          <a:blip r:embed="rId5">
            <a:alphaModFix/>
          </a:blip>
          <a:srcRect b="5427" l="17512" r="14536" t="2686"/>
          <a:stretch/>
        </p:blipFill>
        <p:spPr>
          <a:xfrm>
            <a:off x="8227313" y="2046015"/>
            <a:ext cx="3672950" cy="2245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pL4Ao1HayCB5Bdt9RVZFtF7ulm5EEhCa.png" id="112" name="Google Shape;112;p4"/>
          <p:cNvPicPr preferRelativeResize="0"/>
          <p:nvPr/>
        </p:nvPicPr>
        <p:blipFill rotWithShape="1">
          <a:blip r:embed="rId6">
            <a:alphaModFix/>
          </a:blip>
          <a:srcRect b="3175" l="15139" r="15544" t="2469"/>
          <a:stretch/>
        </p:blipFill>
        <p:spPr>
          <a:xfrm>
            <a:off x="171515" y="4536023"/>
            <a:ext cx="3746677" cy="2305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NzFnvCNAUHVhs9Cr0016zoDpKwQAR5bT.png" id="113" name="Google Shape;113;p4"/>
          <p:cNvPicPr preferRelativeResize="0"/>
          <p:nvPr/>
        </p:nvPicPr>
        <p:blipFill rotWithShape="1">
          <a:blip r:embed="rId7">
            <a:alphaModFix/>
          </a:blip>
          <a:srcRect b="3725" l="16254" r="15917" t="3017"/>
          <a:stretch/>
        </p:blipFill>
        <p:spPr>
          <a:xfrm>
            <a:off x="4236752" y="4535444"/>
            <a:ext cx="3666246" cy="2278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onkeymedia.vcdn.com.vn/upload/cms_platform/images/hdr/igwz4PaVpjsH23wpD8WaZAIgXNm0fdtL.png" id="114" name="Google Shape;114;p4"/>
          <p:cNvPicPr preferRelativeResize="0"/>
          <p:nvPr/>
        </p:nvPicPr>
        <p:blipFill rotWithShape="1">
          <a:blip r:embed="rId8">
            <a:alphaModFix/>
          </a:blip>
          <a:srcRect b="4663" l="16271" r="15527" t="2628"/>
          <a:stretch/>
        </p:blipFill>
        <p:spPr>
          <a:xfrm>
            <a:off x="8220788" y="4535154"/>
            <a:ext cx="3686354" cy="2265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Clipping" id="115" name="Google Shape;115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1192" y="168128"/>
            <a:ext cx="2743583" cy="80021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2914775" y="3685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Sofia"/>
                <a:ea typeface="Sofia"/>
                <a:cs typeface="Sofia"/>
                <a:sym typeface="Sofia"/>
              </a:rPr>
              <a:t>1. Nhận xét hành vi</a:t>
            </a:r>
            <a:endParaRPr b="1" i="0" sz="3200" u="none" cap="none" strike="noStrike">
              <a:solidFill>
                <a:srgbClr val="C00000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1243149" y="1229018"/>
            <a:ext cx="96534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có nhận xét gì về việc làm của bạn trong mỗi tranh dưới đây?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2054086" y="1439050"/>
            <a:ext cx="8481391" cy="396783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2616629" y="2771100"/>
            <a:ext cx="798511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Tranh vẽ gì?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Bạn trong tranh đang làm gì?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Em có đồng ý với việc làm của bạn không?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4065100" y="1492058"/>
            <a:ext cx="3929281" cy="823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accent6"/>
                </a:solidFill>
                <a:latin typeface="Sofia"/>
                <a:ea typeface="Sofia"/>
                <a:cs typeface="Sofia"/>
                <a:sym typeface="Sofia"/>
              </a:rPr>
              <a:t>Thảo luận nhóm 2</a:t>
            </a:r>
            <a:endParaRPr/>
          </a:p>
        </p:txBody>
      </p:sp>
    </p:spTree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Nk697vx4fhrx6TCNx0Jh6uKTMhegEzjG.png" id="129" name="Google Shape;129;p6"/>
          <p:cNvPicPr preferRelativeResize="0"/>
          <p:nvPr/>
        </p:nvPicPr>
        <p:blipFill rotWithShape="1">
          <a:blip r:embed="rId3">
            <a:alphaModFix/>
          </a:blip>
          <a:srcRect b="3450" l="16132" r="14676" t="2469"/>
          <a:stretch/>
        </p:blipFill>
        <p:spPr>
          <a:xfrm>
            <a:off x="1790985" y="454007"/>
            <a:ext cx="9546867" cy="5868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z3C7upinrHqYvlA3LfafGmcfEH7OPC1R.png" id="134" name="Google Shape;134;p7"/>
          <p:cNvPicPr preferRelativeResize="0"/>
          <p:nvPr/>
        </p:nvPicPr>
        <p:blipFill rotWithShape="1">
          <a:blip r:embed="rId3">
            <a:alphaModFix/>
          </a:blip>
          <a:srcRect b="2902" l="15280" r="14535" t="1371"/>
          <a:stretch/>
        </p:blipFill>
        <p:spPr>
          <a:xfrm>
            <a:off x="1020276" y="258064"/>
            <a:ext cx="10195180" cy="628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dWayJIDncPoZ6DUzLuV9AyIvRwIzSeiE.png" id="139" name="Google Shape;139;p8"/>
          <p:cNvPicPr preferRelativeResize="0"/>
          <p:nvPr/>
        </p:nvPicPr>
        <p:blipFill rotWithShape="1">
          <a:blip r:embed="rId3">
            <a:alphaModFix/>
          </a:blip>
          <a:srcRect b="5427" l="17512" r="14536" t="2686"/>
          <a:stretch/>
        </p:blipFill>
        <p:spPr>
          <a:xfrm>
            <a:off x="1186432" y="217215"/>
            <a:ext cx="10136608" cy="6196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onkeymedia.vcdn.com.vn/upload/cms_platform/images/hdr/pL4Ao1HayCB5Bdt9RVZFtF7ulm5EEhCa.png" id="144" name="Google Shape;144;p9"/>
          <p:cNvPicPr preferRelativeResize="0"/>
          <p:nvPr/>
        </p:nvPicPr>
        <p:blipFill rotWithShape="1">
          <a:blip r:embed="rId3">
            <a:alphaModFix/>
          </a:blip>
          <a:srcRect b="3175" l="15139" r="15544" t="2469"/>
          <a:stretch/>
        </p:blipFill>
        <p:spPr>
          <a:xfrm>
            <a:off x="965427" y="293411"/>
            <a:ext cx="10216378" cy="6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2021-07-19T15:12:53Z</dcterms:created>
  <dc:creator>HP</dc:creator>
</cp:coreProperties>
</file>