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321" r:id="rId2"/>
    <p:sldId id="303" r:id="rId3"/>
    <p:sldId id="258" r:id="rId4"/>
    <p:sldId id="269" r:id="rId5"/>
    <p:sldId id="304" r:id="rId6"/>
    <p:sldId id="270" r:id="rId7"/>
    <p:sldId id="305" r:id="rId8"/>
    <p:sldId id="306" r:id="rId9"/>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2" d="100"/>
          <a:sy n="72" d="100"/>
        </p:scale>
        <p:origin x="124" y="104"/>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11/14/2023</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62531-3519-6E5B-97A7-760D98103F60}"/>
              </a:ext>
            </a:extLst>
          </p:cNvPr>
          <p:cNvPicPr>
            <a:picLocks noChangeAspect="1"/>
          </p:cNvPicPr>
          <p:nvPr userDrawn="1"/>
        </p:nvPicPr>
        <p:blipFill rotWithShape="1">
          <a:blip r:embed="rId2"/>
          <a:srcRect l="9256" t="12652" r="6809"/>
          <a:stretch/>
        </p:blipFill>
        <p:spPr>
          <a:xfrm>
            <a:off x="0" y="0"/>
            <a:ext cx="16276638" cy="9144000"/>
          </a:xfrm>
          <a:prstGeom prst="rect">
            <a:avLst/>
          </a:prstGeom>
        </p:spPr>
      </p:pic>
      <p:pic>
        <p:nvPicPr>
          <p:cNvPr id="5" name="Picture 4" descr="Logo, company name&#10;&#10;Description automatically generated">
            <a:extLst>
              <a:ext uri="{FF2B5EF4-FFF2-40B4-BE49-F238E27FC236}">
                <a16:creationId xmlns:a16="http://schemas.microsoft.com/office/drawing/2014/main" id="{1031DD50-0E5B-A89E-7D6A-912160E389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07" y="233464"/>
            <a:ext cx="1579241" cy="1997413"/>
          </a:xfrm>
          <a:prstGeom prst="rect">
            <a:avLst/>
          </a:prstGeom>
        </p:spPr>
      </p:pic>
    </p:spTree>
    <p:extLst>
      <p:ext uri="{BB962C8B-B14F-4D97-AF65-F5344CB8AC3E}">
        <p14:creationId xmlns:p14="http://schemas.microsoft.com/office/powerpoint/2010/main" val="1224728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089C85-2306-12CC-8214-9418FEA52A58}"/>
              </a:ext>
            </a:extLst>
          </p:cNvPr>
          <p:cNvPicPr>
            <a:picLocks noChangeAspect="1"/>
          </p:cNvPicPr>
          <p:nvPr userDrawn="1"/>
        </p:nvPicPr>
        <p:blipFill rotWithShape="1">
          <a:blip r:embed="rId2"/>
          <a:srcRect l="5781" t="32641"/>
          <a:stretch/>
        </p:blipFill>
        <p:spPr>
          <a:xfrm>
            <a:off x="-17502" y="-16933"/>
            <a:ext cx="7875542" cy="1051288"/>
          </a:xfrm>
          <a:prstGeom prst="rect">
            <a:avLst/>
          </a:prstGeom>
        </p:spPr>
      </p:pic>
      <p:pic>
        <p:nvPicPr>
          <p:cNvPr id="5" name="Picture 4">
            <a:extLst>
              <a:ext uri="{FF2B5EF4-FFF2-40B4-BE49-F238E27FC236}">
                <a16:creationId xmlns:a16="http://schemas.microsoft.com/office/drawing/2014/main" id="{CF151F18-9F89-5120-47BA-C1541C4DEF5F}"/>
              </a:ext>
            </a:extLst>
          </p:cNvPr>
          <p:cNvPicPr>
            <a:picLocks noChangeAspect="1"/>
          </p:cNvPicPr>
          <p:nvPr userDrawn="1"/>
        </p:nvPicPr>
        <p:blipFill rotWithShape="1">
          <a:blip r:embed="rId3"/>
          <a:srcRect l="11360" b="36194"/>
          <a:stretch/>
        </p:blipFill>
        <p:spPr>
          <a:xfrm>
            <a:off x="-17501" y="8267472"/>
            <a:ext cx="3578322" cy="876529"/>
          </a:xfrm>
          <a:prstGeom prst="rect">
            <a:avLst/>
          </a:prstGeom>
        </p:spPr>
      </p:pic>
    </p:spTree>
    <p:extLst>
      <p:ext uri="{BB962C8B-B14F-4D97-AF65-F5344CB8AC3E}">
        <p14:creationId xmlns:p14="http://schemas.microsoft.com/office/powerpoint/2010/main" val="3843411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E0CFD662-0C28-40BC-E54E-FBFA574CC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2944416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5EB7DDCC-19E5-596A-02E0-1A8800637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70" y="15340"/>
            <a:ext cx="16244067" cy="9144000"/>
          </a:xfrm>
          <a:prstGeom prst="rect">
            <a:avLst/>
          </a:prstGeom>
        </p:spPr>
      </p:pic>
    </p:spTree>
    <p:extLst>
      <p:ext uri="{BB962C8B-B14F-4D97-AF65-F5344CB8AC3E}">
        <p14:creationId xmlns:p14="http://schemas.microsoft.com/office/powerpoint/2010/main" val="19546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86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2023/11/14</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97403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565533AF-CC4F-ED14-007B-4CDA069F615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198551" y="1"/>
            <a:ext cx="1078088" cy="1363559"/>
          </a:xfrm>
          <a:prstGeom prst="rect">
            <a:avLst/>
          </a:prstGeom>
        </p:spPr>
      </p:pic>
    </p:spTree>
    <p:extLst>
      <p:ext uri="{BB962C8B-B14F-4D97-AF65-F5344CB8AC3E}">
        <p14:creationId xmlns:p14="http://schemas.microsoft.com/office/powerpoint/2010/main" val="884142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8" r:id="rId6"/>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8" y="168"/>
            <a:ext cx="16255403" cy="9143664"/>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668438" y="1699031"/>
            <a:ext cx="10939764" cy="608827"/>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430909" y="5249333"/>
            <a:ext cx="11414823" cy="3768472"/>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9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92"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9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786" y="1088997"/>
            <a:ext cx="1744740" cy="178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551618" y="6536267"/>
            <a:ext cx="8945406" cy="1475507"/>
          </a:xfrm>
          <a:prstGeom prst="rect">
            <a:avLst/>
          </a:prstGeom>
          <a:noFill/>
        </p:spPr>
        <p:txBody>
          <a:bodyPr wrap="none" lIns="121765" tIns="60884" rIns="121765" bIns="60884">
            <a:spAutoFit/>
          </a:bodyPr>
          <a:lstStyle/>
          <a:p>
            <a:pPr algn="ctr">
              <a:defRPr/>
            </a:pPr>
            <a:r>
              <a:rPr lang="en-US" sz="8789"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ĐẠO ĐỨC</a:t>
            </a:r>
            <a:endParaRPr lang="vi-VN" sz="8789"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04A5E883-F877-5D68-D617-C51804145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3" name="Hình ảnh 2">
            <a:extLst>
              <a:ext uri="{FF2B5EF4-FFF2-40B4-BE49-F238E27FC236}">
                <a16:creationId xmlns:a16="http://schemas.microsoft.com/office/drawing/2014/main" id="{BF9A4C2F-E944-9E50-ADD7-C1B75BF7E7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092" y="2402357"/>
            <a:ext cx="5486453" cy="4339286"/>
          </a:xfrm>
          <a:prstGeom prst="rect">
            <a:avLst/>
          </a:prstGeom>
        </p:spPr>
      </p:pic>
    </p:spTree>
    <p:extLst>
      <p:ext uri="{BB962C8B-B14F-4D97-AF65-F5344CB8AC3E}">
        <p14:creationId xmlns:p14="http://schemas.microsoft.com/office/powerpoint/2010/main" val="3368250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7757319" y="61414"/>
            <a:ext cx="7620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00B050"/>
                </a:solidFill>
                <a:latin typeface="AvantGarde" panose="00000400000000000000" pitchFamily="2" charset="0"/>
                <a:ea typeface="AvantGarde" panose="00000400000000000000" pitchFamily="2" charset="0"/>
                <a:cs typeface="AvantGarde" panose="00000400000000000000" pitchFamily="2" charset="0"/>
              </a:rPr>
              <a:t>1. </a:t>
            </a:r>
            <a:r>
              <a:rPr lang="en-US" sz="3200" b="1" u="sng" dirty="0" err="1">
                <a:latin typeface="AvantGarde" panose="00000400000000000000" pitchFamily="2" charset="0"/>
                <a:ea typeface="AvantGarde" panose="00000400000000000000" pitchFamily="2" charset="0"/>
                <a:cs typeface="AvantGarde" panose="00000400000000000000" pitchFamily="2" charset="0"/>
              </a:rPr>
              <a:t>Đọc</a:t>
            </a:r>
            <a:r>
              <a:rPr lang="en-US" sz="3200" b="1" u="sng" dirty="0">
                <a:latin typeface="AvantGarde" panose="00000400000000000000" pitchFamily="2" charset="0"/>
                <a:ea typeface="AvantGarde" panose="00000400000000000000" pitchFamily="2" charset="0"/>
                <a:cs typeface="AvantGarde" panose="00000400000000000000" pitchFamily="2" charset="0"/>
              </a:rPr>
              <a:t> </a:t>
            </a:r>
            <a:r>
              <a:rPr lang="en-US" sz="3200" b="1" u="sng" dirty="0" err="1">
                <a:latin typeface="AvantGarde" panose="00000400000000000000" pitchFamily="2" charset="0"/>
                <a:ea typeface="AvantGarde" panose="00000400000000000000" pitchFamily="2" charset="0"/>
                <a:cs typeface="AvantGarde" panose="00000400000000000000" pitchFamily="2" charset="0"/>
              </a:rPr>
              <a:t>câu</a:t>
            </a:r>
            <a:r>
              <a:rPr lang="en-US" sz="3200" b="1" u="sng" dirty="0">
                <a:latin typeface="AvantGarde" panose="00000400000000000000" pitchFamily="2" charset="0"/>
                <a:ea typeface="AvantGarde" panose="00000400000000000000" pitchFamily="2" charset="0"/>
                <a:cs typeface="AvantGarde" panose="00000400000000000000" pitchFamily="2" charset="0"/>
              </a:rPr>
              <a:t> </a:t>
            </a:r>
            <a:r>
              <a:rPr lang="en-US" sz="3200" b="1" u="sng" dirty="0" err="1">
                <a:latin typeface="AvantGarde" panose="00000400000000000000" pitchFamily="2" charset="0"/>
                <a:ea typeface="AvantGarde" panose="00000400000000000000" pitchFamily="2" charset="0"/>
                <a:cs typeface="AvantGarde" panose="00000400000000000000" pitchFamily="2" charset="0"/>
              </a:rPr>
              <a:t>chuyện</a:t>
            </a:r>
            <a:r>
              <a:rPr lang="en-US" sz="3200" b="1" u="sng" dirty="0">
                <a:latin typeface="AvantGarde" panose="00000400000000000000" pitchFamily="2" charset="0"/>
                <a:ea typeface="AvantGarde" panose="00000400000000000000" pitchFamily="2" charset="0"/>
                <a:cs typeface="AvantGarde" panose="00000400000000000000" pitchFamily="2" charset="0"/>
              </a:rPr>
              <a:t> </a:t>
            </a:r>
            <a:r>
              <a:rPr lang="en-US" sz="3200" b="1" u="sng" dirty="0" err="1">
                <a:latin typeface="AvantGarde" panose="00000400000000000000" pitchFamily="2" charset="0"/>
                <a:ea typeface="AvantGarde" panose="00000400000000000000" pitchFamily="2" charset="0"/>
                <a:cs typeface="AvantGarde" panose="00000400000000000000" pitchFamily="2" charset="0"/>
              </a:rPr>
              <a:t>và</a:t>
            </a:r>
            <a:r>
              <a:rPr lang="en-US" sz="3200" b="1" u="sng" dirty="0">
                <a:latin typeface="AvantGarde" panose="00000400000000000000" pitchFamily="2" charset="0"/>
                <a:ea typeface="AvantGarde" panose="00000400000000000000" pitchFamily="2" charset="0"/>
                <a:cs typeface="AvantGarde" panose="00000400000000000000" pitchFamily="2" charset="0"/>
              </a:rPr>
              <a:t> </a:t>
            </a:r>
            <a:r>
              <a:rPr lang="en-US" sz="3200" b="1" u="sng" dirty="0" err="1">
                <a:latin typeface="AvantGarde" panose="00000400000000000000" pitchFamily="2" charset="0"/>
                <a:ea typeface="AvantGarde" panose="00000400000000000000" pitchFamily="2" charset="0"/>
                <a:cs typeface="AvantGarde" panose="00000400000000000000" pitchFamily="2" charset="0"/>
              </a:rPr>
              <a:t>trả</a:t>
            </a:r>
            <a:r>
              <a:rPr lang="en-US" sz="3200" b="1" u="sng" dirty="0">
                <a:latin typeface="AvantGarde" panose="00000400000000000000" pitchFamily="2" charset="0"/>
                <a:ea typeface="AvantGarde" panose="00000400000000000000" pitchFamily="2" charset="0"/>
                <a:cs typeface="AvantGarde" panose="00000400000000000000" pitchFamily="2" charset="0"/>
              </a:rPr>
              <a:t> </a:t>
            </a:r>
            <a:r>
              <a:rPr lang="en-US" sz="3200" b="1" u="sng" dirty="0" err="1">
                <a:latin typeface="AvantGarde" panose="00000400000000000000" pitchFamily="2" charset="0"/>
                <a:ea typeface="AvantGarde" panose="00000400000000000000" pitchFamily="2" charset="0"/>
                <a:cs typeface="AvantGarde" panose="00000400000000000000" pitchFamily="2" charset="0"/>
              </a:rPr>
              <a:t>lời</a:t>
            </a:r>
            <a:r>
              <a:rPr lang="en-US" sz="3200" b="1" u="sng" dirty="0">
                <a:latin typeface="AvantGarde" panose="00000400000000000000" pitchFamily="2" charset="0"/>
                <a:ea typeface="AvantGarde" panose="00000400000000000000" pitchFamily="2" charset="0"/>
                <a:cs typeface="AvantGarde" panose="00000400000000000000" pitchFamily="2" charset="0"/>
              </a:rPr>
              <a:t> </a:t>
            </a:r>
            <a:r>
              <a:rPr lang="en-US" sz="3200" b="1" u="sng" dirty="0" err="1">
                <a:latin typeface="AvantGarde" panose="00000400000000000000" pitchFamily="2" charset="0"/>
                <a:ea typeface="AvantGarde" panose="00000400000000000000" pitchFamily="2" charset="0"/>
                <a:cs typeface="AvantGarde" panose="00000400000000000000" pitchFamily="2" charset="0"/>
              </a:rPr>
              <a:t>câu</a:t>
            </a:r>
            <a:r>
              <a:rPr lang="en-US" sz="3200" b="1" u="sng" dirty="0">
                <a:latin typeface="AvantGarde" panose="00000400000000000000" pitchFamily="2" charset="0"/>
                <a:ea typeface="AvantGarde" panose="00000400000000000000" pitchFamily="2" charset="0"/>
                <a:cs typeface="AvantGarde" panose="00000400000000000000" pitchFamily="2" charset="0"/>
              </a:rPr>
              <a:t> </a:t>
            </a:r>
            <a:r>
              <a:rPr lang="en-US" sz="3200" b="1" u="sng" dirty="0" err="1">
                <a:latin typeface="AvantGarde" panose="00000400000000000000" pitchFamily="2" charset="0"/>
                <a:ea typeface="AvantGarde" panose="00000400000000000000" pitchFamily="2" charset="0"/>
                <a:cs typeface="AvantGarde" panose="00000400000000000000" pitchFamily="2" charset="0"/>
              </a:rPr>
              <a:t>hỏi</a:t>
            </a:r>
            <a:r>
              <a:rPr lang="en-US" sz="3200" b="1" u="sng" dirty="0">
                <a:latin typeface="AvantGarde" panose="00000400000000000000" pitchFamily="2" charset="0"/>
                <a:ea typeface="AvantGarde" panose="00000400000000000000" pitchFamily="2" charset="0"/>
                <a:cs typeface="AvantGarde" panose="00000400000000000000" pitchFamily="2" charset="0"/>
              </a:rPr>
              <a:t> </a:t>
            </a:r>
          </a:p>
        </p:txBody>
      </p:sp>
      <p:sp>
        <p:nvSpPr>
          <p:cNvPr id="11" name="Rectangle 10">
            <a:extLst>
              <a:ext uri="{FF2B5EF4-FFF2-40B4-BE49-F238E27FC236}">
                <a16:creationId xmlns:a16="http://schemas.microsoft.com/office/drawing/2014/main" id="{FCD5199F-ABF6-48B3-B993-58438CF424EE}"/>
              </a:ext>
            </a:extLst>
          </p:cNvPr>
          <p:cNvSpPr/>
          <p:nvPr/>
        </p:nvSpPr>
        <p:spPr>
          <a:xfrm>
            <a:off x="236905" y="1295400"/>
            <a:ext cx="15802828" cy="7478970"/>
          </a:xfrm>
          <a:prstGeom prst="rect">
            <a:avLst/>
          </a:prstGeom>
        </p:spPr>
        <p:txBody>
          <a:bodyPr wrap="square">
            <a:spAutoFit/>
          </a:bodyPr>
          <a:lstStyle/>
          <a:p>
            <a:pPr algn="ctr"/>
            <a:r>
              <a:rPr lang="nl-NL" sz="3000" b="1" dirty="0">
                <a:ln w="12700">
                  <a:solidFill>
                    <a:schemeClr val="accent2">
                      <a:lumMod val="75000"/>
                    </a:schemeClr>
                  </a:solidFill>
                </a:ln>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BÁC HỒ HỌC TIẾNG PHÁP</a:t>
            </a:r>
          </a:p>
          <a:p>
            <a:pPr algn="just"/>
            <a:r>
              <a:rPr lang="nl-NL" sz="30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nl-NL" sz="3000" b="1" dirty="0">
                <a:latin typeface="AvantGarde" panose="00000400000000000000" pitchFamily="2" charset="0"/>
                <a:ea typeface="AvantGarde" panose="00000400000000000000" pitchFamily="2" charset="0"/>
                <a:cs typeface="AvantGarde" panose="00000400000000000000" pitchFamily="2" charset="0"/>
              </a:rPr>
              <a:t>Năm 1911, Bác Hồ lên tàu sang Pháp để tìm đường cứu nước. Để sinh sống, học tập tại Pháp, Bác hiểu rằng phải học bằng được tiếng Pháp.</a:t>
            </a:r>
          </a:p>
          <a:p>
            <a:pPr algn="just"/>
            <a:r>
              <a:rPr lang="nl-NL" sz="3000" b="1" dirty="0">
                <a:latin typeface="AvantGarde" panose="00000400000000000000" pitchFamily="2" charset="0"/>
                <a:ea typeface="AvantGarde" panose="00000400000000000000" pitchFamily="2" charset="0"/>
                <a:cs typeface="AvantGarde" panose="00000400000000000000" pitchFamily="2" charset="0"/>
              </a:rPr>
              <a:t>    Trên tàu sang Pháp, Bác đã tranh thủ học tiếng Pháp với hai người lính trẻ. Bác mượn những quyển sách nho nhỏ bằng tiếng Pháp. Muốn biết một vật nào đó tiếng Pháp gọi là gì, Bác chỉ vật ấy rồi hỏi, xong viết vào mảnh giấy, dán vào chỗ hay để ý nhất để vừa làm việc vừa học được. Học được chữ nào, Bác ghép câu để sử dụng ngay. </a:t>
            </a:r>
          </a:p>
          <a:p>
            <a:pPr algn="just"/>
            <a:r>
              <a:rPr lang="nl-NL" sz="3000" b="1" dirty="0">
                <a:latin typeface="AvantGarde" panose="00000400000000000000" pitchFamily="2" charset="0"/>
                <a:ea typeface="AvantGarde" panose="00000400000000000000" pitchFamily="2" charset="0"/>
                <a:cs typeface="AvantGarde" panose="00000400000000000000" pitchFamily="2" charset="0"/>
              </a:rPr>
              <a:t>    Một thời gian sau, Bác còn tham gia viết báo bằng tiếng Pháp. Khi viết bài, Bác luôn nhờ mọi người trong Tòa soạn sửa lỗi cho bài viết của mình. Khi Tòa soạn góp ý, Bác tập viết đi viết lại cho đến khi thành thạo. Sau mỗi ngày làm việc, dù công việc bận bịu tới đâu, Bác vẫn tranh thủ đọc sách báo, vừa để giải trí, vừa để trau dồi kiến thức, học tập tiếng Pháp. </a:t>
            </a:r>
          </a:p>
          <a:p>
            <a:pPr algn="just"/>
            <a:r>
              <a:rPr lang="nl-NL" sz="3000" b="1" dirty="0">
                <a:latin typeface="AvantGarde" panose="00000400000000000000" pitchFamily="2" charset="0"/>
                <a:ea typeface="AvantGarde" panose="00000400000000000000" pitchFamily="2" charset="0"/>
                <a:cs typeface="AvantGarde" panose="00000400000000000000" pitchFamily="2" charset="0"/>
              </a:rPr>
              <a:t>    Nhờ kiên trì rèn luyện nên Bác đã thành công.</a:t>
            </a:r>
          </a:p>
          <a:p>
            <a:pPr algn="r"/>
            <a:r>
              <a:rPr lang="en-US" sz="3000" i="1" dirty="0">
                <a:latin typeface="AvantGarde" panose="00000400000000000000" pitchFamily="2" charset="0"/>
                <a:ea typeface="AvantGarde" panose="00000400000000000000" pitchFamily="2" charset="0"/>
                <a:cs typeface="AvantGarde" panose="00000400000000000000" pitchFamily="2" charset="0"/>
              </a:rPr>
              <a:t>(Theo 117 </a:t>
            </a:r>
            <a:r>
              <a:rPr lang="en-US" sz="3000" i="1" dirty="0" err="1">
                <a:latin typeface="AvantGarde" panose="00000400000000000000" pitchFamily="2" charset="0"/>
                <a:ea typeface="AvantGarde" panose="00000400000000000000" pitchFamily="2" charset="0"/>
                <a:cs typeface="AvantGarde" panose="00000400000000000000" pitchFamily="2" charset="0"/>
              </a:rPr>
              <a:t>Chuyện</a:t>
            </a:r>
            <a:r>
              <a:rPr lang="en-US" sz="3000" i="1" dirty="0">
                <a:latin typeface="AvantGarde" panose="00000400000000000000" pitchFamily="2" charset="0"/>
                <a:ea typeface="AvantGarde" panose="00000400000000000000" pitchFamily="2" charset="0"/>
                <a:cs typeface="AvantGarde" panose="00000400000000000000" pitchFamily="2" charset="0"/>
              </a:rPr>
              <a:t> </a:t>
            </a:r>
            <a:r>
              <a:rPr lang="en-US" sz="3000" i="1" dirty="0" err="1">
                <a:latin typeface="AvantGarde" panose="00000400000000000000" pitchFamily="2" charset="0"/>
                <a:ea typeface="AvantGarde" panose="00000400000000000000" pitchFamily="2" charset="0"/>
                <a:cs typeface="AvantGarde" panose="00000400000000000000" pitchFamily="2" charset="0"/>
              </a:rPr>
              <a:t>kể</a:t>
            </a:r>
            <a:r>
              <a:rPr lang="en-US" sz="3000" i="1" dirty="0">
                <a:latin typeface="AvantGarde" panose="00000400000000000000" pitchFamily="2" charset="0"/>
                <a:ea typeface="AvantGarde" panose="00000400000000000000" pitchFamily="2" charset="0"/>
                <a:cs typeface="AvantGarde" panose="00000400000000000000" pitchFamily="2" charset="0"/>
              </a:rPr>
              <a:t> </a:t>
            </a:r>
            <a:r>
              <a:rPr lang="en-US" sz="3000" i="1" dirty="0" err="1">
                <a:latin typeface="AvantGarde" panose="00000400000000000000" pitchFamily="2" charset="0"/>
                <a:ea typeface="AvantGarde" panose="00000400000000000000" pitchFamily="2" charset="0"/>
                <a:cs typeface="AvantGarde" panose="00000400000000000000" pitchFamily="2" charset="0"/>
              </a:rPr>
              <a:t>về</a:t>
            </a:r>
            <a:r>
              <a:rPr lang="en-US" sz="3000" i="1" dirty="0">
                <a:latin typeface="AvantGarde" panose="00000400000000000000" pitchFamily="2" charset="0"/>
                <a:ea typeface="AvantGarde" panose="00000400000000000000" pitchFamily="2" charset="0"/>
                <a:cs typeface="AvantGarde" panose="00000400000000000000" pitchFamily="2" charset="0"/>
              </a:rPr>
              <a:t> </a:t>
            </a:r>
            <a:r>
              <a:rPr lang="en-US" sz="3000" i="1" dirty="0" err="1">
                <a:latin typeface="AvantGarde" panose="00000400000000000000" pitchFamily="2" charset="0"/>
                <a:ea typeface="AvantGarde" panose="00000400000000000000" pitchFamily="2" charset="0"/>
                <a:cs typeface="AvantGarde" panose="00000400000000000000" pitchFamily="2" charset="0"/>
              </a:rPr>
              <a:t>tấm</a:t>
            </a:r>
            <a:r>
              <a:rPr lang="en-US" sz="3000" i="1" dirty="0">
                <a:latin typeface="AvantGarde" panose="00000400000000000000" pitchFamily="2" charset="0"/>
                <a:ea typeface="AvantGarde" panose="00000400000000000000" pitchFamily="2" charset="0"/>
                <a:cs typeface="AvantGarde" panose="00000400000000000000" pitchFamily="2" charset="0"/>
              </a:rPr>
              <a:t> </a:t>
            </a:r>
            <a:r>
              <a:rPr lang="en-US" sz="3000" i="1" dirty="0" err="1">
                <a:latin typeface="AvantGarde" panose="00000400000000000000" pitchFamily="2" charset="0"/>
                <a:ea typeface="AvantGarde" panose="00000400000000000000" pitchFamily="2" charset="0"/>
                <a:cs typeface="AvantGarde" panose="00000400000000000000" pitchFamily="2" charset="0"/>
              </a:rPr>
              <a:t>gương</a:t>
            </a:r>
            <a:r>
              <a:rPr lang="en-US" sz="3000" i="1" dirty="0">
                <a:latin typeface="AvantGarde" panose="00000400000000000000" pitchFamily="2" charset="0"/>
                <a:ea typeface="AvantGarde" panose="00000400000000000000" pitchFamily="2" charset="0"/>
                <a:cs typeface="AvantGarde" panose="00000400000000000000" pitchFamily="2" charset="0"/>
              </a:rPr>
              <a:t> </a:t>
            </a:r>
            <a:r>
              <a:rPr lang="en-US" sz="3000" i="1" dirty="0" err="1">
                <a:latin typeface="AvantGarde" panose="00000400000000000000" pitchFamily="2" charset="0"/>
                <a:ea typeface="AvantGarde" panose="00000400000000000000" pitchFamily="2" charset="0"/>
                <a:cs typeface="AvantGarde" panose="00000400000000000000" pitchFamily="2" charset="0"/>
              </a:rPr>
              <a:t>đạo</a:t>
            </a:r>
            <a:r>
              <a:rPr lang="en-US" sz="3000" i="1" dirty="0">
                <a:latin typeface="AvantGarde" panose="00000400000000000000" pitchFamily="2" charset="0"/>
                <a:ea typeface="AvantGarde" panose="00000400000000000000" pitchFamily="2" charset="0"/>
                <a:cs typeface="AvantGarde" panose="00000400000000000000" pitchFamily="2" charset="0"/>
              </a:rPr>
              <a:t> </a:t>
            </a:r>
            <a:r>
              <a:rPr lang="en-US" sz="3000" i="1" dirty="0" err="1">
                <a:latin typeface="AvantGarde" panose="00000400000000000000" pitchFamily="2" charset="0"/>
                <a:ea typeface="AvantGarde" panose="00000400000000000000" pitchFamily="2" charset="0"/>
                <a:cs typeface="AvantGarde" panose="00000400000000000000" pitchFamily="2" charset="0"/>
              </a:rPr>
              <a:t>đức</a:t>
            </a:r>
            <a:r>
              <a:rPr lang="en-US" sz="3000" i="1" dirty="0">
                <a:latin typeface="AvantGarde" panose="00000400000000000000" pitchFamily="2" charset="0"/>
                <a:ea typeface="AvantGarde" panose="00000400000000000000" pitchFamily="2" charset="0"/>
                <a:cs typeface="AvantGarde" panose="00000400000000000000" pitchFamily="2" charset="0"/>
              </a:rPr>
              <a:t> </a:t>
            </a:r>
            <a:r>
              <a:rPr lang="en-US" sz="3000" i="1" dirty="0" err="1">
                <a:latin typeface="AvantGarde" panose="00000400000000000000" pitchFamily="2" charset="0"/>
                <a:ea typeface="AvantGarde" panose="00000400000000000000" pitchFamily="2" charset="0"/>
                <a:cs typeface="AvantGarde" panose="00000400000000000000" pitchFamily="2" charset="0"/>
              </a:rPr>
              <a:t>Hồ</a:t>
            </a:r>
            <a:r>
              <a:rPr lang="en-US" sz="3000" i="1" dirty="0">
                <a:latin typeface="AvantGarde" panose="00000400000000000000" pitchFamily="2" charset="0"/>
                <a:ea typeface="AvantGarde" panose="00000400000000000000" pitchFamily="2" charset="0"/>
                <a:cs typeface="AvantGarde" panose="00000400000000000000" pitchFamily="2" charset="0"/>
              </a:rPr>
              <a:t> </a:t>
            </a:r>
            <a:r>
              <a:rPr lang="en-US" sz="3000" i="1" dirty="0" err="1">
                <a:latin typeface="AvantGarde" panose="00000400000000000000" pitchFamily="2" charset="0"/>
                <a:ea typeface="AvantGarde" panose="00000400000000000000" pitchFamily="2" charset="0"/>
                <a:cs typeface="AvantGarde" panose="00000400000000000000" pitchFamily="2" charset="0"/>
              </a:rPr>
              <a:t>Chí</a:t>
            </a:r>
            <a:r>
              <a:rPr lang="en-US" sz="3000" i="1" dirty="0">
                <a:latin typeface="AvantGarde" panose="00000400000000000000" pitchFamily="2" charset="0"/>
                <a:ea typeface="AvantGarde" panose="00000400000000000000" pitchFamily="2" charset="0"/>
                <a:cs typeface="AvantGarde" panose="00000400000000000000" pitchFamily="2" charset="0"/>
              </a:rPr>
              <a:t> Minh, </a:t>
            </a:r>
          </a:p>
          <a:p>
            <a:pPr algn="r"/>
            <a:r>
              <a:rPr lang="en-US" sz="3000" i="1" dirty="0">
                <a:latin typeface="AvantGarde" panose="00000400000000000000" pitchFamily="2" charset="0"/>
                <a:ea typeface="AvantGarde" panose="00000400000000000000" pitchFamily="2" charset="0"/>
                <a:cs typeface="AvantGarde" panose="00000400000000000000" pitchFamily="2" charset="0"/>
              </a:rPr>
              <a:t>Ban </a:t>
            </a:r>
            <a:r>
              <a:rPr lang="en-US" sz="3000" i="1" dirty="0" err="1">
                <a:latin typeface="AvantGarde" panose="00000400000000000000" pitchFamily="2" charset="0"/>
                <a:ea typeface="AvantGarde" panose="00000400000000000000" pitchFamily="2" charset="0"/>
                <a:cs typeface="AvantGarde" panose="00000400000000000000" pitchFamily="2" charset="0"/>
              </a:rPr>
              <a:t>Tuyên</a:t>
            </a:r>
            <a:r>
              <a:rPr lang="en-US" sz="3000" i="1" dirty="0">
                <a:latin typeface="AvantGarde" panose="00000400000000000000" pitchFamily="2" charset="0"/>
                <a:ea typeface="AvantGarde" panose="00000400000000000000" pitchFamily="2" charset="0"/>
                <a:cs typeface="AvantGarde" panose="00000400000000000000" pitchFamily="2" charset="0"/>
              </a:rPr>
              <a:t> </a:t>
            </a:r>
            <a:r>
              <a:rPr lang="en-US" sz="3000" i="1" dirty="0" err="1">
                <a:latin typeface="AvantGarde" panose="00000400000000000000" pitchFamily="2" charset="0"/>
                <a:ea typeface="AvantGarde" panose="00000400000000000000" pitchFamily="2" charset="0"/>
                <a:cs typeface="AvantGarde" panose="00000400000000000000" pitchFamily="2" charset="0"/>
              </a:rPr>
              <a:t>giáo</a:t>
            </a:r>
            <a:r>
              <a:rPr lang="en-US" sz="3000" i="1" dirty="0">
                <a:latin typeface="AvantGarde" panose="00000400000000000000" pitchFamily="2" charset="0"/>
                <a:ea typeface="AvantGarde" panose="00000400000000000000" pitchFamily="2" charset="0"/>
                <a:cs typeface="AvantGarde" panose="00000400000000000000" pitchFamily="2" charset="0"/>
              </a:rPr>
              <a:t> </a:t>
            </a:r>
            <a:r>
              <a:rPr lang="en-US" sz="3000" i="1" dirty="0" err="1">
                <a:latin typeface="AvantGarde" panose="00000400000000000000" pitchFamily="2" charset="0"/>
                <a:ea typeface="AvantGarde" panose="00000400000000000000" pitchFamily="2" charset="0"/>
                <a:cs typeface="AvantGarde" panose="00000400000000000000" pitchFamily="2" charset="0"/>
              </a:rPr>
              <a:t>Trung</a:t>
            </a:r>
            <a:r>
              <a:rPr lang="en-US" sz="3000" i="1" dirty="0">
                <a:latin typeface="AvantGarde" panose="00000400000000000000" pitchFamily="2" charset="0"/>
                <a:ea typeface="AvantGarde" panose="00000400000000000000" pitchFamily="2" charset="0"/>
                <a:cs typeface="AvantGarde" panose="00000400000000000000" pitchFamily="2" charset="0"/>
              </a:rPr>
              <a:t> </a:t>
            </a:r>
            <a:r>
              <a:rPr lang="en-US" sz="3000" i="1" dirty="0" err="1">
                <a:latin typeface="AvantGarde" panose="00000400000000000000" pitchFamily="2" charset="0"/>
                <a:ea typeface="AvantGarde" panose="00000400000000000000" pitchFamily="2" charset="0"/>
                <a:cs typeface="AvantGarde" panose="00000400000000000000" pitchFamily="2" charset="0"/>
              </a:rPr>
              <a:t>ương</a:t>
            </a:r>
            <a:r>
              <a:rPr lang="en-US" sz="3000" i="1" dirty="0">
                <a:latin typeface="AvantGarde" panose="00000400000000000000" pitchFamily="2" charset="0"/>
                <a:ea typeface="AvantGarde" panose="00000400000000000000" pitchFamily="2" charset="0"/>
                <a:cs typeface="AvantGarde" panose="00000400000000000000" pitchFamily="2" charset="0"/>
              </a:rPr>
              <a:t>, NXB </a:t>
            </a:r>
            <a:r>
              <a:rPr lang="en-US" sz="3000" i="1" dirty="0" err="1">
                <a:latin typeface="AvantGarde" panose="00000400000000000000" pitchFamily="2" charset="0"/>
                <a:ea typeface="AvantGarde" panose="00000400000000000000" pitchFamily="2" charset="0"/>
                <a:cs typeface="AvantGarde" panose="00000400000000000000" pitchFamily="2" charset="0"/>
              </a:rPr>
              <a:t>Chính</a:t>
            </a:r>
            <a:r>
              <a:rPr lang="en-US" sz="3000" i="1" dirty="0">
                <a:latin typeface="AvantGarde" panose="00000400000000000000" pitchFamily="2" charset="0"/>
                <a:ea typeface="AvantGarde" panose="00000400000000000000" pitchFamily="2" charset="0"/>
                <a:cs typeface="AvantGarde" panose="00000400000000000000" pitchFamily="2" charset="0"/>
              </a:rPr>
              <a:t> </a:t>
            </a:r>
            <a:r>
              <a:rPr lang="en-US" sz="3000" i="1" dirty="0" err="1">
                <a:latin typeface="AvantGarde" panose="00000400000000000000" pitchFamily="2" charset="0"/>
                <a:ea typeface="AvantGarde" panose="00000400000000000000" pitchFamily="2" charset="0"/>
                <a:cs typeface="AvantGarde" panose="00000400000000000000" pitchFamily="2" charset="0"/>
              </a:rPr>
              <a:t>trị</a:t>
            </a:r>
            <a:r>
              <a:rPr lang="en-US" sz="3000" i="1" dirty="0">
                <a:latin typeface="AvantGarde" panose="00000400000000000000" pitchFamily="2" charset="0"/>
                <a:ea typeface="AvantGarde" panose="00000400000000000000" pitchFamily="2" charset="0"/>
                <a:cs typeface="AvantGarde" panose="00000400000000000000" pitchFamily="2" charset="0"/>
              </a:rPr>
              <a:t> </a:t>
            </a:r>
            <a:r>
              <a:rPr lang="en-US" sz="3000" i="1" dirty="0" err="1">
                <a:latin typeface="AvantGarde" panose="00000400000000000000" pitchFamily="2" charset="0"/>
                <a:ea typeface="AvantGarde" panose="00000400000000000000" pitchFamily="2" charset="0"/>
                <a:cs typeface="AvantGarde" panose="00000400000000000000" pitchFamily="2" charset="0"/>
              </a:rPr>
              <a:t>Quốc</a:t>
            </a:r>
            <a:r>
              <a:rPr lang="en-US" sz="3000" i="1" dirty="0">
                <a:latin typeface="AvantGarde" panose="00000400000000000000" pitchFamily="2" charset="0"/>
                <a:ea typeface="AvantGarde" panose="00000400000000000000" pitchFamily="2" charset="0"/>
                <a:cs typeface="AvantGarde" panose="00000400000000000000" pitchFamily="2" charset="0"/>
              </a:rPr>
              <a:t> </a:t>
            </a:r>
            <a:r>
              <a:rPr lang="en-US" sz="3000" i="1" dirty="0" err="1">
                <a:latin typeface="AvantGarde" panose="00000400000000000000" pitchFamily="2" charset="0"/>
                <a:ea typeface="AvantGarde" panose="00000400000000000000" pitchFamily="2" charset="0"/>
                <a:cs typeface="AvantGarde" panose="00000400000000000000" pitchFamily="2" charset="0"/>
              </a:rPr>
              <a:t>gia</a:t>
            </a:r>
            <a:r>
              <a:rPr lang="en-US" sz="3000" i="1" dirty="0">
                <a:latin typeface="AvantGarde" panose="00000400000000000000" pitchFamily="2" charset="0"/>
                <a:ea typeface="AvantGarde" panose="00000400000000000000" pitchFamily="2" charset="0"/>
                <a:cs typeface="AvantGarde" panose="00000400000000000000" pitchFamily="2" charset="0"/>
              </a:rPr>
              <a:t>, </a:t>
            </a:r>
            <a:r>
              <a:rPr lang="en-US" sz="3000" i="1" dirty="0" err="1">
                <a:latin typeface="AvantGarde" panose="00000400000000000000" pitchFamily="2" charset="0"/>
                <a:ea typeface="AvantGarde" panose="00000400000000000000" pitchFamily="2" charset="0"/>
                <a:cs typeface="AvantGarde" panose="00000400000000000000" pitchFamily="2" charset="0"/>
              </a:rPr>
              <a:t>năm</a:t>
            </a:r>
            <a:r>
              <a:rPr lang="en-US" sz="3000" i="1" dirty="0">
                <a:latin typeface="AvantGarde" panose="00000400000000000000" pitchFamily="2" charset="0"/>
                <a:ea typeface="AvantGarde" panose="00000400000000000000" pitchFamily="2" charset="0"/>
                <a:cs typeface="AvantGarde" panose="00000400000000000000" pitchFamily="2" charset="0"/>
              </a:rPr>
              <a:t> 2007)</a:t>
            </a: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23119" y="1143000"/>
            <a:ext cx="14285372" cy="707886"/>
          </a:xfrm>
          <a:prstGeom prst="rect">
            <a:avLst/>
          </a:prstGeom>
        </p:spPr>
        <p:txBody>
          <a:bodyPr wrap="square">
            <a:spAutoFit/>
          </a:bodyPr>
          <a:lstStyle/>
          <a:p>
            <a:pPr algn="just"/>
            <a:r>
              <a:rPr lang="nl-NL" sz="40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Bác Hồ đã kiên trì học tiếng Pháp như thế nào?</a:t>
            </a:r>
            <a:endParaRPr lang="en-US" sz="4000" b="1" dirty="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8" name="Rectangle 7"/>
          <p:cNvSpPr/>
          <p:nvPr/>
        </p:nvSpPr>
        <p:spPr>
          <a:xfrm>
            <a:off x="383905" y="1783574"/>
            <a:ext cx="15526814" cy="3785652"/>
          </a:xfrm>
          <a:prstGeom prst="rect">
            <a:avLst/>
          </a:prstGeom>
        </p:spPr>
        <p:txBody>
          <a:bodyPr wrap="square">
            <a:spAutoFit/>
          </a:bodyPr>
          <a:lstStyle/>
          <a:p>
            <a:pPr algn="just"/>
            <a:r>
              <a:rPr lang="nl-NL" sz="4000" b="1">
                <a:solidFill>
                  <a:srgbClr val="0070C0"/>
                </a:solidFill>
                <a:latin typeface="AvantGarde" panose="00000400000000000000" pitchFamily="2" charset="0"/>
                <a:ea typeface="AvantGarde" panose="00000400000000000000" pitchFamily="2" charset="0"/>
                <a:cs typeface="AvantGarde" panose="00000400000000000000" pitchFamily="2" charset="0"/>
              </a:rPr>
              <a:t>+ Bác học với hai người lính trẻ, học từ sách vở; luôn đặt câu hỏi để biết tên của các đồ vật gọi bằng tiếng Pháp, ghi các từ mới vào mảnh giấy nhỏ và dán ở nơi dễ nhìn thấy để luyện tập, tham gia viết báo và nhờ người khác sửa lỗi để nâng cao kĩ năng viết tiếng Pháp, đọc sách báo bằng tiếng Pháp nhằm trau dồi kiến thức và học tập tiếng Pháp.</a:t>
            </a:r>
            <a:endParaRPr lang="en-US" sz="4000">
              <a:solidFill>
                <a:srgbClr val="0070C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9" name="Rectangle 8"/>
          <p:cNvSpPr/>
          <p:nvPr/>
        </p:nvSpPr>
        <p:spPr>
          <a:xfrm>
            <a:off x="725415" y="5769114"/>
            <a:ext cx="7989688" cy="707886"/>
          </a:xfrm>
          <a:prstGeom prst="rect">
            <a:avLst/>
          </a:prstGeom>
        </p:spPr>
        <p:txBody>
          <a:bodyPr wrap="none">
            <a:spAutoFit/>
          </a:bodyPr>
          <a:lstStyle/>
          <a:p>
            <a:r>
              <a:rPr lang="nl-NL" sz="40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Việc làm đó thể hiện điều gì?.</a:t>
            </a:r>
            <a:endParaRPr lang="en-US" sz="4000" dirty="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4" name="Rectangle 13"/>
          <p:cNvSpPr/>
          <p:nvPr/>
        </p:nvSpPr>
        <p:spPr>
          <a:xfrm>
            <a:off x="597658" y="6477000"/>
            <a:ext cx="15081322" cy="1323439"/>
          </a:xfrm>
          <a:prstGeom prst="rect">
            <a:avLst/>
          </a:prstGeom>
        </p:spPr>
        <p:txBody>
          <a:bodyPr wrap="square">
            <a:spAutoFit/>
          </a:bodyPr>
          <a:lstStyle/>
          <a:p>
            <a:pPr algn="just"/>
            <a:r>
              <a:rPr lang="nl-NL" sz="40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Việc làm đó thể hiện đức tính kiên trì, siêng năng, ham học hỏi của Bác Hồ.</a:t>
            </a:r>
            <a:endParaRPr lang="en-US" sz="4000" dirty="0">
              <a:solidFill>
                <a:srgbClr val="0070C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254298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9"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29073E25-39BE-55E2-902F-89535EA95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3" name="Hình ảnh 2">
            <a:extLst>
              <a:ext uri="{FF2B5EF4-FFF2-40B4-BE49-F238E27FC236}">
                <a16:creationId xmlns:a16="http://schemas.microsoft.com/office/drawing/2014/main" id="{2418CBD2-DCF6-4905-84E8-C7ED114C34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4088" y="2402357"/>
            <a:ext cx="6248461" cy="4339286"/>
          </a:xfrm>
          <a:prstGeom prst="rect">
            <a:avLst/>
          </a:prstGeom>
        </p:spPr>
      </p:pic>
      <p:pic>
        <p:nvPicPr>
          <p:cNvPr id="4" name="Hình ảnh 3" descr="Ảnh có chứa mẫu họa, đồ họa véc-tơ&#10;&#10;Mô tả được tạo tự động">
            <a:extLst>
              <a:ext uri="{FF2B5EF4-FFF2-40B4-BE49-F238E27FC236}">
                <a16:creationId xmlns:a16="http://schemas.microsoft.com/office/drawing/2014/main" id="{5FBFA636-25E6-E4EB-422B-3E8DFD375B4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333" b="94222" l="9947" r="89876">
                        <a14:foregroundMark x1="57726" y1="34222" x2="58792" y2="34444"/>
                        <a14:foregroundMark x1="69449" y1="53556" x2="69982" y2="59111"/>
                        <a14:foregroundMark x1="44760" y1="94444" x2="51687" y2="93333"/>
                        <a14:foregroundMark x1="36234" y1="55556" x2="33570" y2="63778"/>
                        <a14:foregroundMark x1="34281" y1="53333" x2="32149" y2="58000"/>
                        <a14:foregroundMark x1="51510" y1="48444" x2="52753" y2="55333"/>
                        <a14:foregroundMark x1="36767" y1="65556" x2="35346" y2="67556"/>
                        <a14:foregroundMark x1="45293" y1="9333" x2="45293" y2="9333"/>
                        <a14:backgroundMark x1="50089" y1="88222" x2="50089" y2="88222"/>
                      </a14:backgroundRemoval>
                    </a14:imgEffect>
                  </a14:imgLayer>
                </a14:imgProps>
              </a:ext>
              <a:ext uri="{28A0092B-C50C-407E-A947-70E740481C1C}">
                <a14:useLocalDpi xmlns:a14="http://schemas.microsoft.com/office/drawing/2010/main" val="0"/>
              </a:ext>
            </a:extLst>
          </a:blip>
          <a:stretch>
            <a:fillRect/>
          </a:stretch>
        </p:blipFill>
        <p:spPr>
          <a:xfrm>
            <a:off x="707501" y="3487179"/>
            <a:ext cx="7150100" cy="5715000"/>
          </a:xfrm>
          <a:prstGeom prst="rect">
            <a:avLst/>
          </a:prstGeom>
        </p:spPr>
      </p:pic>
    </p:spTree>
    <p:extLst>
      <p:ext uri="{BB962C8B-B14F-4D97-AF65-F5344CB8AC3E}">
        <p14:creationId xmlns:p14="http://schemas.microsoft.com/office/powerpoint/2010/main" val="261538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7833519" y="-74016"/>
            <a:ext cx="7336044"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dirty="0">
                <a:solidFill>
                  <a:srgbClr val="00B050"/>
                </a:solidFill>
                <a:latin typeface="AvantGarde" panose="00000400000000000000" pitchFamily="2" charset="0"/>
                <a:ea typeface="AvantGarde" panose="00000400000000000000" pitchFamily="2" charset="0"/>
                <a:cs typeface="AvantGarde" panose="00000400000000000000" pitchFamily="2" charset="0"/>
              </a:rPr>
              <a:t>2. </a:t>
            </a:r>
            <a:r>
              <a:rPr lang="en-US" sz="3600" b="1" u="sng" dirty="0">
                <a:latin typeface="AvantGarde" panose="00000400000000000000" pitchFamily="2" charset="0"/>
                <a:ea typeface="AvantGarde" panose="00000400000000000000" pitchFamily="2" charset="0"/>
                <a:cs typeface="AvantGarde" panose="00000400000000000000" pitchFamily="2" charset="0"/>
              </a:rPr>
              <a:t>Quan </a:t>
            </a:r>
            <a:r>
              <a:rPr lang="en-US" sz="3600" b="1" u="sng" dirty="0" err="1">
                <a:latin typeface="AvantGarde" panose="00000400000000000000" pitchFamily="2" charset="0"/>
                <a:ea typeface="AvantGarde" panose="00000400000000000000" pitchFamily="2" charset="0"/>
                <a:cs typeface="AvantGarde" panose="00000400000000000000" pitchFamily="2" charset="0"/>
              </a:rPr>
              <a:t>sát</a:t>
            </a:r>
            <a:r>
              <a:rPr lang="en-US" sz="3600" b="1" u="sng" dirty="0">
                <a:latin typeface="AvantGarde" panose="00000400000000000000" pitchFamily="2" charset="0"/>
                <a:ea typeface="AvantGarde" panose="00000400000000000000" pitchFamily="2" charset="0"/>
                <a:cs typeface="AvantGarde" panose="00000400000000000000" pitchFamily="2" charset="0"/>
              </a:rPr>
              <a:t> </a:t>
            </a:r>
            <a:r>
              <a:rPr lang="en-US" sz="3600" b="1" u="sng" dirty="0" err="1">
                <a:latin typeface="AvantGarde" panose="00000400000000000000" pitchFamily="2" charset="0"/>
                <a:ea typeface="AvantGarde" panose="00000400000000000000" pitchFamily="2" charset="0"/>
                <a:cs typeface="AvantGarde" panose="00000400000000000000" pitchFamily="2" charset="0"/>
              </a:rPr>
              <a:t>tranh</a:t>
            </a:r>
            <a:r>
              <a:rPr lang="en-US" sz="3600" b="1" u="sng" dirty="0">
                <a:latin typeface="AvantGarde" panose="00000400000000000000" pitchFamily="2" charset="0"/>
                <a:ea typeface="AvantGarde" panose="00000400000000000000" pitchFamily="2" charset="0"/>
                <a:cs typeface="AvantGarde" panose="00000400000000000000" pitchFamily="2" charset="0"/>
              </a:rPr>
              <a:t> </a:t>
            </a:r>
            <a:r>
              <a:rPr lang="en-US" sz="3600" b="1" u="sng" dirty="0" err="1">
                <a:latin typeface="AvantGarde" panose="00000400000000000000" pitchFamily="2" charset="0"/>
                <a:ea typeface="AvantGarde" panose="00000400000000000000" pitchFamily="2" charset="0"/>
                <a:cs typeface="AvantGarde" panose="00000400000000000000" pitchFamily="2" charset="0"/>
              </a:rPr>
              <a:t>và</a:t>
            </a:r>
            <a:r>
              <a:rPr lang="en-US" sz="3600" b="1" u="sng" dirty="0">
                <a:latin typeface="AvantGarde" panose="00000400000000000000" pitchFamily="2" charset="0"/>
                <a:ea typeface="AvantGarde" panose="00000400000000000000" pitchFamily="2" charset="0"/>
                <a:cs typeface="AvantGarde" panose="00000400000000000000" pitchFamily="2" charset="0"/>
              </a:rPr>
              <a:t> </a:t>
            </a:r>
            <a:r>
              <a:rPr lang="en-US" sz="3600" b="1" u="sng" dirty="0" err="1">
                <a:latin typeface="AvantGarde" panose="00000400000000000000" pitchFamily="2" charset="0"/>
                <a:ea typeface="AvantGarde" panose="00000400000000000000" pitchFamily="2" charset="0"/>
                <a:cs typeface="AvantGarde" panose="00000400000000000000" pitchFamily="2" charset="0"/>
              </a:rPr>
              <a:t>trả</a:t>
            </a:r>
            <a:r>
              <a:rPr lang="en-US" sz="3600" b="1" u="sng" dirty="0">
                <a:latin typeface="AvantGarde" panose="00000400000000000000" pitchFamily="2" charset="0"/>
                <a:ea typeface="AvantGarde" panose="00000400000000000000" pitchFamily="2" charset="0"/>
                <a:cs typeface="AvantGarde" panose="00000400000000000000" pitchFamily="2" charset="0"/>
              </a:rPr>
              <a:t> </a:t>
            </a:r>
            <a:r>
              <a:rPr lang="en-US" sz="3600" b="1" u="sng" dirty="0" err="1">
                <a:latin typeface="AvantGarde" panose="00000400000000000000" pitchFamily="2" charset="0"/>
                <a:ea typeface="AvantGarde" panose="00000400000000000000" pitchFamily="2" charset="0"/>
                <a:cs typeface="AvantGarde" panose="00000400000000000000" pitchFamily="2" charset="0"/>
              </a:rPr>
              <a:t>lời</a:t>
            </a:r>
            <a:r>
              <a:rPr lang="en-US" sz="3600" b="1" u="sng" dirty="0">
                <a:latin typeface="AvantGarde" panose="00000400000000000000" pitchFamily="2" charset="0"/>
                <a:ea typeface="AvantGarde" panose="00000400000000000000" pitchFamily="2" charset="0"/>
                <a:cs typeface="AvantGarde" panose="00000400000000000000" pitchFamily="2" charset="0"/>
              </a:rPr>
              <a:t> </a:t>
            </a:r>
            <a:r>
              <a:rPr lang="en-US" sz="3600" b="1" u="sng" dirty="0" err="1">
                <a:latin typeface="AvantGarde" panose="00000400000000000000" pitchFamily="2" charset="0"/>
                <a:ea typeface="AvantGarde" panose="00000400000000000000" pitchFamily="2" charset="0"/>
                <a:cs typeface="AvantGarde" panose="00000400000000000000" pitchFamily="2" charset="0"/>
              </a:rPr>
              <a:t>câu</a:t>
            </a:r>
            <a:r>
              <a:rPr lang="en-US" sz="3600" b="1" u="sng" dirty="0">
                <a:latin typeface="AvantGarde" panose="00000400000000000000" pitchFamily="2" charset="0"/>
                <a:ea typeface="AvantGarde" panose="00000400000000000000" pitchFamily="2" charset="0"/>
                <a:cs typeface="AvantGarde" panose="00000400000000000000" pitchFamily="2" charset="0"/>
              </a:rPr>
              <a:t> </a:t>
            </a:r>
            <a:r>
              <a:rPr lang="en-US" sz="3600" b="1" u="sng" dirty="0" err="1">
                <a:latin typeface="AvantGarde" panose="00000400000000000000" pitchFamily="2" charset="0"/>
                <a:ea typeface="AvantGarde" panose="00000400000000000000" pitchFamily="2" charset="0"/>
                <a:cs typeface="AvantGarde" panose="00000400000000000000" pitchFamily="2" charset="0"/>
              </a:rPr>
              <a:t>hỏi</a:t>
            </a:r>
            <a:endParaRPr lang="en-US" sz="3600" b="1" u="sng" dirty="0">
              <a:latin typeface="AvantGarde" panose="00000400000000000000" pitchFamily="2" charset="0"/>
              <a:ea typeface="AvantGarde" panose="00000400000000000000" pitchFamily="2" charset="0"/>
              <a:cs typeface="AvantGarde" panose="00000400000000000000" pitchFamily="2" charset="0"/>
            </a:endParaRPr>
          </a:p>
        </p:txBody>
      </p:sp>
      <p:pic>
        <p:nvPicPr>
          <p:cNvPr id="8" name="Picture 7">
            <a:extLst>
              <a:ext uri="{FF2B5EF4-FFF2-40B4-BE49-F238E27FC236}">
                <a16:creationId xmlns:a16="http://schemas.microsoft.com/office/drawing/2014/main" id="{329F47FD-6A44-494D-BE38-3C7741025EA7}"/>
              </a:ext>
            </a:extLst>
          </p:cNvPr>
          <p:cNvPicPr>
            <a:picLocks noChangeAspect="1"/>
          </p:cNvPicPr>
          <p:nvPr/>
        </p:nvPicPr>
        <p:blipFill rotWithShape="1">
          <a:blip r:embed="rId2"/>
          <a:srcRect t="6060" r="50468" b="55158"/>
          <a:stretch/>
        </p:blipFill>
        <p:spPr>
          <a:xfrm>
            <a:off x="27942" y="1306471"/>
            <a:ext cx="4688159" cy="3276600"/>
          </a:xfrm>
          <a:prstGeom prst="rect">
            <a:avLst/>
          </a:prstGeom>
        </p:spPr>
      </p:pic>
      <p:pic>
        <p:nvPicPr>
          <p:cNvPr id="12" name="Picture 11">
            <a:extLst>
              <a:ext uri="{FF2B5EF4-FFF2-40B4-BE49-F238E27FC236}">
                <a16:creationId xmlns:a16="http://schemas.microsoft.com/office/drawing/2014/main" id="{FE805AEE-D18D-4A2B-8AB2-1DCB61563EA4}"/>
              </a:ext>
            </a:extLst>
          </p:cNvPr>
          <p:cNvPicPr>
            <a:picLocks noChangeAspect="1"/>
          </p:cNvPicPr>
          <p:nvPr/>
        </p:nvPicPr>
        <p:blipFill rotWithShape="1">
          <a:blip r:embed="rId2"/>
          <a:srcRect l="50586" t="6060" b="56369"/>
          <a:stretch/>
        </p:blipFill>
        <p:spPr>
          <a:xfrm>
            <a:off x="4785519" y="1295400"/>
            <a:ext cx="4812506" cy="3276600"/>
          </a:xfrm>
          <a:prstGeom prst="rect">
            <a:avLst/>
          </a:prstGeom>
        </p:spPr>
      </p:pic>
      <p:pic>
        <p:nvPicPr>
          <p:cNvPr id="13" name="Picture 12">
            <a:extLst>
              <a:ext uri="{FF2B5EF4-FFF2-40B4-BE49-F238E27FC236}">
                <a16:creationId xmlns:a16="http://schemas.microsoft.com/office/drawing/2014/main" id="{ABCD908A-A005-404E-BADE-4807A224F553}"/>
              </a:ext>
            </a:extLst>
          </p:cNvPr>
          <p:cNvPicPr>
            <a:picLocks noChangeAspect="1"/>
          </p:cNvPicPr>
          <p:nvPr/>
        </p:nvPicPr>
        <p:blipFill rotWithShape="1">
          <a:blip r:embed="rId2"/>
          <a:srcRect l="1053" t="44842" r="51522" b="16375"/>
          <a:stretch/>
        </p:blipFill>
        <p:spPr>
          <a:xfrm>
            <a:off x="100121" y="4583071"/>
            <a:ext cx="4612595" cy="3280067"/>
          </a:xfrm>
          <a:prstGeom prst="rect">
            <a:avLst/>
          </a:prstGeom>
        </p:spPr>
      </p:pic>
      <p:pic>
        <p:nvPicPr>
          <p:cNvPr id="14" name="Picture 13">
            <a:extLst>
              <a:ext uri="{FF2B5EF4-FFF2-40B4-BE49-F238E27FC236}">
                <a16:creationId xmlns:a16="http://schemas.microsoft.com/office/drawing/2014/main" id="{BF44E71C-FE77-4240-B4BE-C758D209A93E}"/>
              </a:ext>
            </a:extLst>
          </p:cNvPr>
          <p:cNvPicPr>
            <a:picLocks noChangeAspect="1"/>
          </p:cNvPicPr>
          <p:nvPr/>
        </p:nvPicPr>
        <p:blipFill rotWithShape="1">
          <a:blip r:embed="rId2"/>
          <a:srcRect l="50586" t="44842" r="1989" b="16375"/>
          <a:stretch/>
        </p:blipFill>
        <p:spPr>
          <a:xfrm>
            <a:off x="4887912" y="4568701"/>
            <a:ext cx="4607719" cy="3276600"/>
          </a:xfrm>
          <a:prstGeom prst="rect">
            <a:avLst/>
          </a:prstGeom>
        </p:spPr>
      </p:pic>
      <p:sp>
        <p:nvSpPr>
          <p:cNvPr id="16" name="Rectangle 15">
            <a:extLst>
              <a:ext uri="{FF2B5EF4-FFF2-40B4-BE49-F238E27FC236}">
                <a16:creationId xmlns:a16="http://schemas.microsoft.com/office/drawing/2014/main" id="{D5C7528A-FF77-4574-9A6E-0DCFF1885120}"/>
              </a:ext>
            </a:extLst>
          </p:cNvPr>
          <p:cNvSpPr/>
          <p:nvPr/>
        </p:nvSpPr>
        <p:spPr>
          <a:xfrm>
            <a:off x="9769836" y="1344571"/>
            <a:ext cx="6103253" cy="1477328"/>
          </a:xfrm>
          <a:prstGeom prst="rect">
            <a:avLst/>
          </a:prstGeom>
        </p:spPr>
        <p:txBody>
          <a:bodyPr wrap="square">
            <a:spAutoFit/>
          </a:bodyPr>
          <a:lstStyle/>
          <a:p>
            <a:pPr algn="just"/>
            <a:r>
              <a:rPr lang="nl-NL" sz="30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a) Hãy cho biết việc làm của các bạn nào trong tranh thể hiện ham học hỏi?</a:t>
            </a:r>
            <a:endParaRPr lang="en-US" sz="3000" dirty="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7" name="Rectangle 16">
            <a:extLst>
              <a:ext uri="{FF2B5EF4-FFF2-40B4-BE49-F238E27FC236}">
                <a16:creationId xmlns:a16="http://schemas.microsoft.com/office/drawing/2014/main" id="{1A31AAFF-9276-4160-BCF6-81BB269D9FF8}"/>
              </a:ext>
            </a:extLst>
          </p:cNvPr>
          <p:cNvSpPr/>
          <p:nvPr/>
        </p:nvSpPr>
        <p:spPr>
          <a:xfrm>
            <a:off x="9769836" y="5384150"/>
            <a:ext cx="6103253" cy="1015663"/>
          </a:xfrm>
          <a:prstGeom prst="rect">
            <a:avLst/>
          </a:prstGeom>
        </p:spPr>
        <p:txBody>
          <a:bodyPr wrap="square">
            <a:spAutoFit/>
          </a:bodyPr>
          <a:lstStyle/>
          <a:p>
            <a:pPr algn="just"/>
            <a:r>
              <a:rPr lang="nl-NL" sz="3000" b="1">
                <a:solidFill>
                  <a:srgbClr val="FF0000"/>
                </a:solidFill>
                <a:latin typeface="AvantGarde" panose="00000400000000000000" pitchFamily="2" charset="0"/>
                <a:ea typeface="AvantGarde" panose="00000400000000000000" pitchFamily="2" charset="0"/>
                <a:cs typeface="AvantGarde" panose="00000400000000000000" pitchFamily="2" charset="0"/>
              </a:rPr>
              <a:t>b) Em hãy nêu những biểu hiện khác của việc ham học hỏi.</a:t>
            </a:r>
            <a:endParaRPr lang="en-US" sz="300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8" name="Rectangle 17">
            <a:extLst>
              <a:ext uri="{FF2B5EF4-FFF2-40B4-BE49-F238E27FC236}">
                <a16:creationId xmlns:a16="http://schemas.microsoft.com/office/drawing/2014/main" id="{5A77AA99-892B-4368-96F9-CBC1B8071C79}"/>
              </a:ext>
            </a:extLst>
          </p:cNvPr>
          <p:cNvSpPr/>
          <p:nvPr/>
        </p:nvSpPr>
        <p:spPr>
          <a:xfrm>
            <a:off x="9769836" y="2902696"/>
            <a:ext cx="6103253" cy="2400657"/>
          </a:xfrm>
          <a:prstGeom prst="rect">
            <a:avLst/>
          </a:prstGeom>
        </p:spPr>
        <p:txBody>
          <a:bodyPr wrap="square">
            <a:spAutoFit/>
          </a:bodyPr>
          <a:lstStyle/>
          <a:p>
            <a:pPr algn="just"/>
            <a:r>
              <a:rPr lang="nl-NL" sz="3000" b="1">
                <a:solidFill>
                  <a:srgbClr val="0000FF"/>
                </a:solidFill>
                <a:latin typeface="AvantGarde" panose="00000400000000000000" pitchFamily="2" charset="0"/>
                <a:ea typeface="AvantGarde" panose="00000400000000000000" pitchFamily="2" charset="0"/>
                <a:cs typeface="AvantGarde" panose="00000400000000000000" pitchFamily="2" charset="0"/>
              </a:rPr>
              <a:t>- Các biểu thể hiện của việc  ham học hỏi của các bạn học sinh ở tranh 1, 2, 3 và việc làm thể hiện không ham học hỏi ở tranh 4.</a:t>
            </a:r>
            <a:endParaRPr lang="en-US" sz="3000">
              <a:latin typeface="AvantGarde" panose="00000400000000000000" pitchFamily="2" charset="0"/>
              <a:ea typeface="AvantGarde" panose="00000400000000000000" pitchFamily="2" charset="0"/>
              <a:cs typeface="AvantGarde" panose="00000400000000000000" pitchFamily="2" charset="0"/>
            </a:endParaRPr>
          </a:p>
        </p:txBody>
      </p:sp>
      <p:sp>
        <p:nvSpPr>
          <p:cNvPr id="19" name="Rectangle 18">
            <a:extLst>
              <a:ext uri="{FF2B5EF4-FFF2-40B4-BE49-F238E27FC236}">
                <a16:creationId xmlns:a16="http://schemas.microsoft.com/office/drawing/2014/main" id="{19DAFB41-94F0-4B98-9D69-381DDFAD9061}"/>
              </a:ext>
            </a:extLst>
          </p:cNvPr>
          <p:cNvSpPr/>
          <p:nvPr/>
        </p:nvSpPr>
        <p:spPr>
          <a:xfrm>
            <a:off x="9769836" y="6480609"/>
            <a:ext cx="6103253" cy="1477328"/>
          </a:xfrm>
          <a:prstGeom prst="rect">
            <a:avLst/>
          </a:prstGeom>
        </p:spPr>
        <p:txBody>
          <a:bodyPr wrap="square">
            <a:spAutoFit/>
          </a:bodyPr>
          <a:lstStyle/>
          <a:p>
            <a:pPr algn="just"/>
            <a:r>
              <a:rPr lang="nl-NL" sz="3000" b="1">
                <a:solidFill>
                  <a:srgbClr val="0000FF"/>
                </a:solidFill>
                <a:latin typeface="AvantGarde" panose="00000400000000000000" pitchFamily="2" charset="0"/>
                <a:ea typeface="AvantGarde" panose="00000400000000000000" pitchFamily="2" charset="0"/>
                <a:cs typeface="AvantGarde" panose="00000400000000000000" pitchFamily="2" charset="0"/>
              </a:rPr>
              <a:t>- Khám phá các hiện tượng, luôn tập trung lắng nghe người khác nói.</a:t>
            </a:r>
            <a:endParaRPr lang="en-US" sz="3000">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305846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3E07E2A5-A18C-C5D4-B962-51E9C0FC7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3" name="Hình ảnh 2">
            <a:extLst>
              <a:ext uri="{FF2B5EF4-FFF2-40B4-BE49-F238E27FC236}">
                <a16:creationId xmlns:a16="http://schemas.microsoft.com/office/drawing/2014/main" id="{C266ABEB-8FC4-8669-CCAD-E184D5CFD9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4088" y="3082625"/>
            <a:ext cx="6248461" cy="2216749"/>
          </a:xfrm>
          <a:prstGeom prst="rect">
            <a:avLst/>
          </a:prstGeom>
        </p:spPr>
      </p:pic>
    </p:spTree>
    <p:extLst>
      <p:ext uri="{BB962C8B-B14F-4D97-AF65-F5344CB8AC3E}">
        <p14:creationId xmlns:p14="http://schemas.microsoft.com/office/powerpoint/2010/main" val="4231809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10;&#10;Mô tả được tạo tự động">
            <a:extLst>
              <a:ext uri="{FF2B5EF4-FFF2-40B4-BE49-F238E27FC236}">
                <a16:creationId xmlns:a16="http://schemas.microsoft.com/office/drawing/2014/main" id="{0BA014E3-D59B-901F-FEBF-3F7F66ABD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719" y="1371600"/>
            <a:ext cx="12192000" cy="4000944"/>
          </a:xfrm>
          <a:prstGeom prst="rect">
            <a:avLst/>
          </a:prstGeom>
        </p:spPr>
      </p:pic>
      <p:pic>
        <p:nvPicPr>
          <p:cNvPr id="3" name="Picture 2">
            <a:extLst>
              <a:ext uri="{FF2B5EF4-FFF2-40B4-BE49-F238E27FC236}">
                <a16:creationId xmlns:a16="http://schemas.microsoft.com/office/drawing/2014/main" id="{4C52881F-5740-6AF6-F521-61B89DE05490}"/>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5816" y="4267199"/>
            <a:ext cx="4165103" cy="33705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EE2BD546-A653-691C-4148-1DBA19026921}"/>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9719" y="4267200"/>
            <a:ext cx="4824886" cy="3370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76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1076</TotalTime>
  <Words>514</Words>
  <Application>Microsoft Office PowerPoint</Application>
  <PresentationFormat>Custom</PresentationFormat>
  <Paragraphs>22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AvantGarde</vt:lpstr>
      <vt:lpstr>Calibri</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NGO HIEN</cp:lastModifiedBy>
  <cp:revision>192</cp:revision>
  <dcterms:created xsi:type="dcterms:W3CDTF">2022-07-10T01:37:20Z</dcterms:created>
  <dcterms:modified xsi:type="dcterms:W3CDTF">2023-11-14T05:24:07Z</dcterms:modified>
</cp:coreProperties>
</file>