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19"/>
  </p:notesMasterIdLst>
  <p:sldIdLst>
    <p:sldId id="314" r:id="rId3"/>
    <p:sldId id="319" r:id="rId4"/>
    <p:sldId id="285" r:id="rId5"/>
    <p:sldId id="318" r:id="rId6"/>
    <p:sldId id="258" r:id="rId7"/>
    <p:sldId id="289" r:id="rId8"/>
    <p:sldId id="327" r:id="rId9"/>
    <p:sldId id="328" r:id="rId10"/>
    <p:sldId id="340" r:id="rId11"/>
    <p:sldId id="341" r:id="rId12"/>
    <p:sldId id="330" r:id="rId13"/>
    <p:sldId id="334" r:id="rId14"/>
    <p:sldId id="344" r:id="rId15"/>
    <p:sldId id="302" r:id="rId16"/>
    <p:sldId id="338" r:id="rId17"/>
    <p:sldId id="34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BD"/>
    <a:srgbClr val="009644"/>
    <a:srgbClr val="009E47"/>
    <a:srgbClr val="9DD18B"/>
    <a:srgbClr val="96CE83"/>
    <a:srgbClr val="C2A2C7"/>
    <a:srgbClr val="317E88"/>
    <a:srgbClr val="FE96AA"/>
    <a:srgbClr val="5D6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autoAdjust="0"/>
    <p:restoredTop sz="94660"/>
  </p:normalViewPr>
  <p:slideViewPr>
    <p:cSldViewPr>
      <p:cViewPr>
        <p:scale>
          <a:sx n="60" d="100"/>
          <a:sy n="60" d="100"/>
        </p:scale>
        <p:origin x="1400" y="808"/>
      </p:cViewPr>
      <p:guideLst>
        <p:guide orient="horz" pos="211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3EFB2-17B5-4B61-BE4E-F988F61827FD}" type="datetimeFigureOut">
              <a:rPr lang="zh-CN" altLang="en-US" smtClean="0"/>
              <a:t>2023/11/4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42A81-4086-4C40-B352-44ED08CE17E9}" type="slidenum">
              <a:rPr lang="zh-CN" altLang="en-US" smtClean="0"/>
              <a:t>‹#›</a:t>
            </a:fld>
            <a:endParaRPr lang="zh-CN" altLang="en-US"/>
          </a:p>
        </p:txBody>
      </p:sp>
    </p:spTree>
    <p:extLst>
      <p:ext uri="{BB962C8B-B14F-4D97-AF65-F5344CB8AC3E}">
        <p14:creationId xmlns:p14="http://schemas.microsoft.com/office/powerpoint/2010/main" val="308757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56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398C9DC-0FED-4C8F-8BFF-553DE9F00A5D}" type="slidenum">
              <a:rPr lang="zh-CN" altLang="en-US">
                <a:solidFill>
                  <a:srgbClr val="000000"/>
                </a:solidFill>
              </a:rPr>
              <a:pPr/>
              <a:t>4</a:t>
            </a:fld>
            <a:endParaRPr lang="zh-CN" altLang="en-US">
              <a:solidFill>
                <a:srgbClr val="000000"/>
              </a:solidFill>
            </a:endParaRPr>
          </a:p>
        </p:txBody>
      </p:sp>
    </p:spTree>
    <p:extLst>
      <p:ext uri="{BB962C8B-B14F-4D97-AF65-F5344CB8AC3E}">
        <p14:creationId xmlns:p14="http://schemas.microsoft.com/office/powerpoint/2010/main" val="182329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61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B12F7AB-01EC-4CD4-9E23-23EEF6AEA9BE}" type="slidenum">
              <a:rPr lang="zh-CN" altLang="en-US">
                <a:solidFill>
                  <a:srgbClr val="000000"/>
                </a:solidFill>
              </a:rPr>
              <a:pPr/>
              <a:t>12</a:t>
            </a:fld>
            <a:endParaRPr lang="zh-CN" altLang="en-US">
              <a:solidFill>
                <a:srgbClr val="000000"/>
              </a:solidFill>
            </a:endParaRPr>
          </a:p>
        </p:txBody>
      </p:sp>
    </p:spTree>
    <p:extLst>
      <p:ext uri="{BB962C8B-B14F-4D97-AF65-F5344CB8AC3E}">
        <p14:creationId xmlns:p14="http://schemas.microsoft.com/office/powerpoint/2010/main" val="96273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FD4390-A11E-4389-8EFF-E86893300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8" name="矩形: 圆角 7">
            <a:extLst>
              <a:ext uri="{FF2B5EF4-FFF2-40B4-BE49-F238E27FC236}">
                <a16:creationId xmlns:a16="http://schemas.microsoft.com/office/drawing/2014/main" id="{48BCF97A-17BB-48BB-A85D-2D908D998993}"/>
              </a:ext>
            </a:extLst>
          </p:cNvPr>
          <p:cNvSpPr/>
          <p:nvPr userDrawn="1"/>
        </p:nvSpPr>
        <p:spPr>
          <a:xfrm>
            <a:off x="173340" y="197639"/>
            <a:ext cx="11845318" cy="6462720"/>
          </a:xfrm>
          <a:prstGeom prst="roundRect">
            <a:avLst/>
          </a:prstGeom>
          <a:solidFill>
            <a:schemeClr val="bg1"/>
          </a:solidFill>
          <a:ln w="38100">
            <a:solidFill>
              <a:srgbClr val="FE9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FD4390-A11E-4389-8EFF-E86893300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8" name="矩形: 圆角 7">
            <a:extLst>
              <a:ext uri="{FF2B5EF4-FFF2-40B4-BE49-F238E27FC236}">
                <a16:creationId xmlns:a16="http://schemas.microsoft.com/office/drawing/2014/main" id="{48BCF97A-17BB-48BB-A85D-2D908D998993}"/>
              </a:ext>
            </a:extLst>
          </p:cNvPr>
          <p:cNvSpPr/>
          <p:nvPr userDrawn="1"/>
        </p:nvSpPr>
        <p:spPr>
          <a:xfrm>
            <a:off x="335359" y="440667"/>
            <a:ext cx="11521280" cy="5976664"/>
          </a:xfrm>
          <a:prstGeom prst="roundRect">
            <a:avLst/>
          </a:prstGeom>
          <a:solidFill>
            <a:schemeClr val="bg1"/>
          </a:solidFill>
          <a:ln w="38100">
            <a:solidFill>
              <a:srgbClr val="FE9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29654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706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1029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629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503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94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135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475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864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2489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1520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29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2023/11/4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8CFD4390-A11E-4389-8EFF-E86893300F6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8" name="矩形: 圆角 7">
            <a:extLst>
              <a:ext uri="{FF2B5EF4-FFF2-40B4-BE49-F238E27FC236}">
                <a16:creationId xmlns:a16="http://schemas.microsoft.com/office/drawing/2014/main" id="{48BCF97A-17BB-48BB-A85D-2D908D998993}"/>
              </a:ext>
            </a:extLst>
          </p:cNvPr>
          <p:cNvSpPr/>
          <p:nvPr userDrawn="1"/>
        </p:nvSpPr>
        <p:spPr>
          <a:xfrm>
            <a:off x="191344" y="274638"/>
            <a:ext cx="11809312" cy="6322714"/>
          </a:xfrm>
          <a:prstGeom prst="roundRect">
            <a:avLst/>
          </a:prstGeom>
          <a:solidFill>
            <a:schemeClr val="bg1"/>
          </a:solidFill>
          <a:ln w="38100">
            <a:solidFill>
              <a:srgbClr val="FE9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78040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9.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4"/>
            <a:ext cx="8204824"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4" y="3937001"/>
            <a:ext cx="8561117" cy="282635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2" y="816749"/>
            <a:ext cx="1308556"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39616" y="4888569"/>
            <a:ext cx="6493851" cy="923217"/>
          </a:xfrm>
          <a:prstGeom prst="rect">
            <a:avLst/>
          </a:prstGeom>
          <a:noFill/>
        </p:spPr>
        <p:txBody>
          <a:bodyPr wrap="none" lIns="91324" tIns="45664" rIns="91324" bIns="45664">
            <a:spAutoFit/>
          </a:bodyPr>
          <a:lstStyle/>
          <a:p>
            <a:pPr algn="ctr">
              <a:defRPr/>
            </a:pPr>
            <a:r>
              <a:rPr lang="en-US"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CÔNG NGHỆ</a:t>
            </a:r>
            <a:endParaRPr lang="vi-VN"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vi-VN" sz="2800" dirty="0">
                <a:latin typeface="Arial-Rounded" panose="020B0500000000000000" pitchFamily="34" charset="0"/>
                <a:ea typeface="Arial-Rounded" panose="020B0500000000000000" pitchFamily="34" charset="0"/>
                <a:cs typeface="Arial-Rounded" panose="020B0500000000000000" pitchFamily="34" charset="0"/>
              </a:rPr>
              <a:t>Nêu tác dụng của quạt điện dựa vào các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2313F71-4E6A-4EBC-82DE-90B1F18174E1}"/>
              </a:ext>
            </a:extLst>
          </p:cNvPr>
          <p:cNvSpPr txBox="1"/>
          <p:nvPr/>
        </p:nvSpPr>
        <p:spPr>
          <a:xfrm>
            <a:off x="685751" y="1941393"/>
            <a:ext cx="4423461" cy="954107"/>
          </a:xfrm>
          <a:custGeom>
            <a:avLst/>
            <a:gdLst>
              <a:gd name="connsiteX0" fmla="*/ 0 w 4423461"/>
              <a:gd name="connsiteY0" fmla="*/ 0 h 954107"/>
              <a:gd name="connsiteX1" fmla="*/ 464463 w 4423461"/>
              <a:gd name="connsiteY1" fmla="*/ 0 h 954107"/>
              <a:gd name="connsiteX2" fmla="*/ 1105865 w 4423461"/>
              <a:gd name="connsiteY2" fmla="*/ 0 h 954107"/>
              <a:gd name="connsiteX3" fmla="*/ 1658798 w 4423461"/>
              <a:gd name="connsiteY3" fmla="*/ 0 h 954107"/>
              <a:gd name="connsiteX4" fmla="*/ 2167496 w 4423461"/>
              <a:gd name="connsiteY4" fmla="*/ 0 h 954107"/>
              <a:gd name="connsiteX5" fmla="*/ 2764663 w 4423461"/>
              <a:gd name="connsiteY5" fmla="*/ 0 h 954107"/>
              <a:gd name="connsiteX6" fmla="*/ 3361830 w 4423461"/>
              <a:gd name="connsiteY6" fmla="*/ 0 h 954107"/>
              <a:gd name="connsiteX7" fmla="*/ 3914763 w 4423461"/>
              <a:gd name="connsiteY7" fmla="*/ 0 h 954107"/>
              <a:gd name="connsiteX8" fmla="*/ 4423461 w 4423461"/>
              <a:gd name="connsiteY8" fmla="*/ 0 h 954107"/>
              <a:gd name="connsiteX9" fmla="*/ 4423461 w 4423461"/>
              <a:gd name="connsiteY9" fmla="*/ 448430 h 954107"/>
              <a:gd name="connsiteX10" fmla="*/ 4423461 w 4423461"/>
              <a:gd name="connsiteY10" fmla="*/ 954107 h 954107"/>
              <a:gd name="connsiteX11" fmla="*/ 3826294 w 4423461"/>
              <a:gd name="connsiteY11" fmla="*/ 954107 h 954107"/>
              <a:gd name="connsiteX12" fmla="*/ 3184892 w 4423461"/>
              <a:gd name="connsiteY12" fmla="*/ 954107 h 954107"/>
              <a:gd name="connsiteX13" fmla="*/ 2587725 w 4423461"/>
              <a:gd name="connsiteY13" fmla="*/ 954107 h 954107"/>
              <a:gd name="connsiteX14" fmla="*/ 1946323 w 4423461"/>
              <a:gd name="connsiteY14" fmla="*/ 954107 h 954107"/>
              <a:gd name="connsiteX15" fmla="*/ 1349156 w 4423461"/>
              <a:gd name="connsiteY15" fmla="*/ 954107 h 954107"/>
              <a:gd name="connsiteX16" fmla="*/ 884692 w 4423461"/>
              <a:gd name="connsiteY16" fmla="*/ 954107 h 954107"/>
              <a:gd name="connsiteX17" fmla="*/ 0 w 4423461"/>
              <a:gd name="connsiteY17" fmla="*/ 954107 h 954107"/>
              <a:gd name="connsiteX18" fmla="*/ 0 w 4423461"/>
              <a:gd name="connsiteY18" fmla="*/ 467512 h 954107"/>
              <a:gd name="connsiteX19" fmla="*/ 0 w 4423461"/>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461" h="954107" extrusionOk="0">
                <a:moveTo>
                  <a:pt x="0" y="0"/>
                </a:moveTo>
                <a:cubicBezTo>
                  <a:pt x="225523" y="-32833"/>
                  <a:pt x="289729" y="22942"/>
                  <a:pt x="464463" y="0"/>
                </a:cubicBezTo>
                <a:cubicBezTo>
                  <a:pt x="639197" y="-22942"/>
                  <a:pt x="809885" y="14434"/>
                  <a:pt x="1105865" y="0"/>
                </a:cubicBezTo>
                <a:cubicBezTo>
                  <a:pt x="1401845" y="-14434"/>
                  <a:pt x="1444280" y="9588"/>
                  <a:pt x="1658798" y="0"/>
                </a:cubicBezTo>
                <a:cubicBezTo>
                  <a:pt x="1873316" y="-9588"/>
                  <a:pt x="2064742" y="49430"/>
                  <a:pt x="2167496" y="0"/>
                </a:cubicBezTo>
                <a:cubicBezTo>
                  <a:pt x="2270250" y="-49430"/>
                  <a:pt x="2549884" y="5874"/>
                  <a:pt x="2764663" y="0"/>
                </a:cubicBezTo>
                <a:cubicBezTo>
                  <a:pt x="2979442" y="-5874"/>
                  <a:pt x="3141488" y="17716"/>
                  <a:pt x="3361830" y="0"/>
                </a:cubicBezTo>
                <a:cubicBezTo>
                  <a:pt x="3582172" y="-17716"/>
                  <a:pt x="3794226" y="53451"/>
                  <a:pt x="3914763" y="0"/>
                </a:cubicBezTo>
                <a:cubicBezTo>
                  <a:pt x="4035300" y="-53451"/>
                  <a:pt x="4313311" y="21637"/>
                  <a:pt x="4423461" y="0"/>
                </a:cubicBezTo>
                <a:cubicBezTo>
                  <a:pt x="4462439" y="130455"/>
                  <a:pt x="4380158" y="264330"/>
                  <a:pt x="4423461" y="448430"/>
                </a:cubicBezTo>
                <a:cubicBezTo>
                  <a:pt x="4466764" y="632530"/>
                  <a:pt x="4373959" y="829045"/>
                  <a:pt x="4423461" y="954107"/>
                </a:cubicBezTo>
                <a:cubicBezTo>
                  <a:pt x="4260779" y="988205"/>
                  <a:pt x="4072437" y="937108"/>
                  <a:pt x="3826294" y="954107"/>
                </a:cubicBezTo>
                <a:cubicBezTo>
                  <a:pt x="3580151" y="971106"/>
                  <a:pt x="3493581" y="937967"/>
                  <a:pt x="3184892" y="954107"/>
                </a:cubicBezTo>
                <a:cubicBezTo>
                  <a:pt x="2876203" y="970247"/>
                  <a:pt x="2741990" y="950936"/>
                  <a:pt x="2587725" y="954107"/>
                </a:cubicBezTo>
                <a:cubicBezTo>
                  <a:pt x="2433460" y="957278"/>
                  <a:pt x="2178991" y="944484"/>
                  <a:pt x="1946323" y="954107"/>
                </a:cubicBezTo>
                <a:cubicBezTo>
                  <a:pt x="1713655" y="963730"/>
                  <a:pt x="1513132" y="883600"/>
                  <a:pt x="1349156" y="954107"/>
                </a:cubicBezTo>
                <a:cubicBezTo>
                  <a:pt x="1185180" y="1024614"/>
                  <a:pt x="1081996" y="930512"/>
                  <a:pt x="884692" y="954107"/>
                </a:cubicBezTo>
                <a:cubicBezTo>
                  <a:pt x="687388" y="977702"/>
                  <a:pt x="327104" y="919263"/>
                  <a:pt x="0" y="954107"/>
                </a:cubicBezTo>
                <a:cubicBezTo>
                  <a:pt x="-52585" y="823151"/>
                  <a:pt x="27298" y="621839"/>
                  <a:pt x="0" y="467512"/>
                </a:cubicBezTo>
                <a:cubicBezTo>
                  <a:pt x="-27298" y="313185"/>
                  <a:pt x="40356" y="141944"/>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học phổ biến kiến thức.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B61F464-39BE-4A4F-ACEA-CA648266C13C}"/>
              </a:ext>
            </a:extLst>
          </p:cNvPr>
          <p:cNvSpPr txBox="1"/>
          <p:nvPr/>
        </p:nvSpPr>
        <p:spPr>
          <a:xfrm>
            <a:off x="717866" y="4439944"/>
            <a:ext cx="4618125" cy="523220"/>
          </a:xfrm>
          <a:custGeom>
            <a:avLst/>
            <a:gdLst>
              <a:gd name="connsiteX0" fmla="*/ 0 w 4618125"/>
              <a:gd name="connsiteY0" fmla="*/ 0 h 523220"/>
              <a:gd name="connsiteX1" fmla="*/ 4618125 w 4618125"/>
              <a:gd name="connsiteY1" fmla="*/ 0 h 523220"/>
              <a:gd name="connsiteX2" fmla="*/ 4618125 w 4618125"/>
              <a:gd name="connsiteY2" fmla="*/ 523220 h 523220"/>
              <a:gd name="connsiteX3" fmla="*/ 0 w 4618125"/>
              <a:gd name="connsiteY3" fmla="*/ 523220 h 523220"/>
              <a:gd name="connsiteX4" fmla="*/ 0 w 4618125"/>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25" h="523220" extrusionOk="0">
                <a:moveTo>
                  <a:pt x="0" y="0"/>
                </a:moveTo>
                <a:cubicBezTo>
                  <a:pt x="1637974" y="11849"/>
                  <a:pt x="2550430" y="-161459"/>
                  <a:pt x="4618125" y="0"/>
                </a:cubicBezTo>
                <a:cubicBezTo>
                  <a:pt x="4592237" y="136655"/>
                  <a:pt x="4593357" y="451084"/>
                  <a:pt x="4618125" y="523220"/>
                </a:cubicBezTo>
                <a:cubicBezTo>
                  <a:pt x="3856004" y="377360"/>
                  <a:pt x="1776007" y="444896"/>
                  <a:pt x="0" y="523220"/>
                </a:cubicBezTo>
                <a:cubicBezTo>
                  <a:pt x="-36542" y="352608"/>
                  <a:pt x="-23037" y="256505"/>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t>Phục</a:t>
            </a:r>
            <a:r>
              <a:rPr lang="en-US" sz="2800" dirty="0"/>
              <a:t> </a:t>
            </a:r>
            <a:r>
              <a:rPr lang="en-US" sz="2800" dirty="0" err="1"/>
              <a:t>vụ</a:t>
            </a:r>
            <a:r>
              <a:rPr lang="en-US" sz="2800" dirty="0"/>
              <a:t> </a:t>
            </a:r>
            <a:r>
              <a:rPr lang="en-US" sz="2800" dirty="0" err="1"/>
              <a:t>mục</a:t>
            </a:r>
            <a:r>
              <a:rPr lang="en-US" sz="2800" dirty="0"/>
              <a:t> </a:t>
            </a:r>
            <a:r>
              <a:rPr lang="en-US" sz="2800" dirty="0" err="1"/>
              <a:t>đích</a:t>
            </a:r>
            <a:r>
              <a:rPr lang="en-US" sz="2800" dirty="0"/>
              <a:t> </a:t>
            </a:r>
            <a:r>
              <a:rPr lang="en-US" sz="2800" dirty="0" err="1"/>
              <a:t>học</a:t>
            </a:r>
            <a:r>
              <a:rPr lang="en-US" sz="2800" dirty="0"/>
              <a:t> </a:t>
            </a:r>
            <a:r>
              <a:rPr lang="en-US" sz="2800" dirty="0" err="1"/>
              <a:t>tập</a:t>
            </a:r>
            <a:endPar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Freeform: Shape 34">
            <a:extLst>
              <a:ext uri="{FF2B5EF4-FFF2-40B4-BE49-F238E27FC236}">
                <a16:creationId xmlns:a16="http://schemas.microsoft.com/office/drawing/2014/main" id="{11F1BC3B-612D-4848-9CA2-CEE2ABD33AA8}"/>
              </a:ext>
            </a:extLst>
          </p:cNvPr>
          <p:cNvSpPr/>
          <p:nvPr/>
        </p:nvSpPr>
        <p:spPr>
          <a:xfrm>
            <a:off x="2647173" y="3068960"/>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15" name="Picture 14"/>
          <p:cNvPicPr>
            <a:picLocks noChangeAspect="1"/>
          </p:cNvPicPr>
          <p:nvPr/>
        </p:nvPicPr>
        <p:blipFill>
          <a:blip r:embed="rId5"/>
          <a:stretch>
            <a:fillRect/>
          </a:stretch>
        </p:blipFill>
        <p:spPr>
          <a:xfrm>
            <a:off x="5927261" y="1131620"/>
            <a:ext cx="5929379" cy="4241596"/>
          </a:xfrm>
          <a:prstGeom prst="rect">
            <a:avLst/>
          </a:prstGeom>
        </p:spPr>
      </p:pic>
    </p:spTree>
    <p:extLst>
      <p:ext uri="{BB962C8B-B14F-4D97-AF65-F5344CB8AC3E}">
        <p14:creationId xmlns:p14="http://schemas.microsoft.com/office/powerpoint/2010/main" val="32411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0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p:cNvSpPr txBox="1"/>
          <p:nvPr/>
        </p:nvSpPr>
        <p:spPr>
          <a:xfrm>
            <a:off x="3863752" y="548680"/>
            <a:ext cx="7344816" cy="2862322"/>
          </a:xfrm>
          <a:prstGeom prst="rect">
            <a:avLst/>
          </a:prstGeom>
          <a:noFill/>
        </p:spPr>
        <p:txBody>
          <a:bodyPr wrap="square" rtlCol="0">
            <a:spAutoFit/>
          </a:bodyPr>
          <a:lstStyle/>
          <a:p>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nl-NL"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Máy thu thanh dùng để nghe chương trình phát thanh. Nội dung chương trình phát thanh thường là tin tức, thông tin giải trí và một số chương trình giáo dục.</a:t>
            </a:r>
            <a:endParaRPr lang="en-US" sz="3600" b="1"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Ở máy thu thanh tín hiệu ra của khối tách sóng là"/>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78" l="3733" r="97053">
                        <a14:foregroundMark x1="69352" y1="60880" x2="77603" y2="68460"/>
                        <a14:foregroundMark x1="75246" y1="76284" x2="77014" y2="86064"/>
                        <a14:foregroundMark x1="95678" y1="33985" x2="96267" y2="92421"/>
                        <a14:foregroundMark x1="93320" y1="28117" x2="93517" y2="31785"/>
                        <a14:foregroundMark x1="63458" y1="22494" x2="63458" y2="22494"/>
                        <a14:foregroundMark x1="12377" y1="2445" x2="31041" y2="9780"/>
                        <a14:foregroundMark x1="12967" y1="2200" x2="20629" y2="7335"/>
                        <a14:foregroundMark x1="13556" y1="1711" x2="19057" y2="4401"/>
                        <a14:foregroundMark x1="13752" y1="2934" x2="18468" y2="6601"/>
                        <a14:foregroundMark x1="12377" y1="4401" x2="19450" y2="6846"/>
                        <a14:foregroundMark x1="15914" y1="5379" x2="76621" y2="29340"/>
                        <a14:foregroundMark x1="14538" y1="4401" x2="72888" y2="30562"/>
                        <a14:foregroundMark x1="9823" y1="2689" x2="26130" y2="11247"/>
                        <a14:foregroundMark x1="19253" y1="4156" x2="84479" y2="29584"/>
                        <a14:foregroundMark x1="93517" y1="43521" x2="91749" y2="88998"/>
                        <a14:backgroundMark x1="98428" y1="50122" x2="96267" y2="96822"/>
                        <a14:backgroundMark x1="52259" y1="26161" x2="63261" y2="24205"/>
                        <a14:backgroundMark x1="57171" y1="26895" x2="64833" y2="28851"/>
                        <a14:backgroundMark x1="17092" y1="489" x2="27505" y2="1711"/>
                        <a14:backgroundMark x1="95285" y1="82152" x2="94303" y2="93399"/>
                      </a14:backgroundRemoval>
                    </a14:imgEffect>
                  </a14:imgLayer>
                </a14:imgProps>
              </a:ext>
              <a:ext uri="{28A0092B-C50C-407E-A947-70E740481C1C}">
                <a14:useLocalDpi xmlns:a14="http://schemas.microsoft.com/office/drawing/2010/main" val="0"/>
              </a:ext>
            </a:extLst>
          </a:blip>
          <a:srcRect/>
          <a:stretch>
            <a:fillRect/>
          </a:stretch>
        </p:blipFill>
        <p:spPr bwMode="auto">
          <a:xfrm>
            <a:off x="8616280" y="3356992"/>
            <a:ext cx="259228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1196">
            <a:off x="2454115" y="-77991"/>
            <a:ext cx="106885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022" y="1094322"/>
            <a:ext cx="5471583" cy="547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99656" y="2689289"/>
            <a:ext cx="5697415" cy="1323439"/>
          </a:xfrm>
          <a:prstGeom prst="rect">
            <a:avLst/>
          </a:prstGeom>
          <a:noFill/>
        </p:spPr>
        <p:txBody>
          <a:bodyPr wrap="square" rtlCol="0">
            <a:prstTxWarp prst="textPlain">
              <a:avLst/>
            </a:prstTxWarp>
            <a:spAutoFit/>
          </a:bodyPr>
          <a:lstStyle/>
          <a:p>
            <a:r>
              <a:rPr lang="en-GB" sz="8000" dirty="0" err="1">
                <a:solidFill>
                  <a:srgbClr val="FF0000"/>
                </a:solidFill>
                <a:effectLst>
                  <a:glow rad="139700">
                    <a:schemeClr val="accent5">
                      <a:satMod val="175000"/>
                      <a:alpha val="40000"/>
                    </a:schemeClr>
                  </a:glow>
                </a:effectLst>
                <a:latin typeface="iCiel Cadena" panose="02000503000000020004" pitchFamily="2" charset="0"/>
              </a:rPr>
              <a:t>VẬN</a:t>
            </a:r>
            <a:r>
              <a:rPr lang="en-GB" sz="8000" dirty="0">
                <a:solidFill>
                  <a:srgbClr val="FF0000"/>
                </a:solidFill>
                <a:effectLst>
                  <a:glow rad="139700">
                    <a:schemeClr val="accent5">
                      <a:satMod val="175000"/>
                      <a:alpha val="40000"/>
                    </a:schemeClr>
                  </a:glow>
                </a:effectLst>
                <a:latin typeface="iCiel Cadena" panose="02000503000000020004" pitchFamily="2" charset="0"/>
              </a:rPr>
              <a:t> </a:t>
            </a:r>
            <a:r>
              <a:rPr lang="en-GB" sz="8000" dirty="0" err="1">
                <a:solidFill>
                  <a:srgbClr val="FF0000"/>
                </a:solidFill>
                <a:effectLst>
                  <a:glow rad="139700">
                    <a:schemeClr val="accent5">
                      <a:satMod val="175000"/>
                      <a:alpha val="40000"/>
                    </a:schemeClr>
                  </a:glow>
                </a:effectLst>
                <a:latin typeface="iCiel Cadena" panose="02000503000000020004" pitchFamily="2" charset="0"/>
              </a:rPr>
              <a:t>DỤNG</a:t>
            </a:r>
            <a:endParaRPr lang="en-US" sz="8000" dirty="0">
              <a:solidFill>
                <a:srgbClr val="FF0000"/>
              </a:solidFill>
              <a:effectLst>
                <a:glow rad="139700">
                  <a:schemeClr val="accent5">
                    <a:satMod val="175000"/>
                    <a:alpha val="40000"/>
                  </a:schemeClr>
                </a:glow>
              </a:effectLst>
              <a:latin typeface="iCiel Cadena" panose="02000503000000020004" pitchFamily="2" charset="0"/>
            </a:endParaRPr>
          </a:p>
        </p:txBody>
      </p:sp>
    </p:spTree>
    <p:extLst>
      <p:ext uri="{BB962C8B-B14F-4D97-AF65-F5344CB8AC3E}">
        <p14:creationId xmlns:p14="http://schemas.microsoft.com/office/powerpoint/2010/main" val="11387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182599-BD9A-E3EB-33EC-6B415273C513}"/>
              </a:ext>
            </a:extLst>
          </p:cNvPr>
          <p:cNvPicPr>
            <a:picLocks noChangeAspect="1"/>
          </p:cNvPicPr>
          <p:nvPr/>
        </p:nvPicPr>
        <p:blipFill rotWithShape="1">
          <a:blip r:embed="rId2"/>
          <a:srcRect l="3984" t="26854" r="2776"/>
          <a:stretch/>
        </p:blipFill>
        <p:spPr>
          <a:xfrm>
            <a:off x="551384" y="1916832"/>
            <a:ext cx="6183087" cy="4850577"/>
          </a:xfrm>
          <a:prstGeom prst="rect">
            <a:avLst/>
          </a:prstGeom>
        </p:spPr>
      </p:pic>
      <p:sp>
        <p:nvSpPr>
          <p:cNvPr id="10" name="Rounded Rectangular Callout 9"/>
          <p:cNvSpPr/>
          <p:nvPr/>
        </p:nvSpPr>
        <p:spPr>
          <a:xfrm>
            <a:off x="6024549" y="529535"/>
            <a:ext cx="4607953" cy="2016224"/>
          </a:xfrm>
          <a:prstGeom prst="wedgeRoundRectCallout">
            <a:avLst>
              <a:gd name="adj1" fmla="val -45514"/>
              <a:gd name="adj2" fmla="val 81216"/>
              <a:gd name="adj3" fmla="val 16667"/>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24548" y="529535"/>
            <a:ext cx="4607953" cy="1865126"/>
          </a:xfrm>
          <a:prstGeom prst="rect">
            <a:avLst/>
          </a:prstGeom>
        </p:spPr>
        <p:txBody>
          <a:bodyPr wrap="square">
            <a:spAutoFit/>
          </a:bodyPr>
          <a:lstStyle/>
          <a:p>
            <a:pPr algn="ctr">
              <a:lnSpc>
                <a:spcPct val="120000"/>
              </a:lnSpc>
              <a:spcAft>
                <a:spcPts val="0"/>
              </a:spcAft>
            </a:pPr>
            <a:r>
              <a:rPr lang="nl-NL" sz="3200" dirty="0">
                <a:latin typeface="Arial-Rounded" panose="020B0500000000000000" pitchFamily="34" charset="0"/>
                <a:ea typeface="Arial-Rounded" panose="020B0500000000000000" pitchFamily="34" charset="0"/>
                <a:cs typeface="Arial-Rounded" panose="020B0500000000000000" pitchFamily="34" charset="0"/>
              </a:rPr>
              <a:t>Em đã biết những gì qua bài học hôm nay? Em còn băn khoăn về điều gì?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426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文字&#10;&#10;描述已自动生成">
            <a:extLst>
              <a:ext uri="{FF2B5EF4-FFF2-40B4-BE49-F238E27FC236}">
                <a16:creationId xmlns:a16="http://schemas.microsoft.com/office/drawing/2014/main" id="{631E6E9C-53C0-4C0A-A9F0-78DE820D84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450"/>
          <a:stretch/>
        </p:blipFill>
        <p:spPr>
          <a:xfrm>
            <a:off x="4223792" y="1124744"/>
            <a:ext cx="6984776" cy="4291583"/>
          </a:xfrm>
          <a:prstGeom prst="rect">
            <a:avLst/>
          </a:prstGeom>
        </p:spPr>
      </p:pic>
      <p:sp>
        <p:nvSpPr>
          <p:cNvPr id="7" name="矩形 6">
            <a:extLst>
              <a:ext uri="{FF2B5EF4-FFF2-40B4-BE49-F238E27FC236}">
                <a16:creationId xmlns:a16="http://schemas.microsoft.com/office/drawing/2014/main" id="{269EA4FF-73D5-403C-BDC0-20F777D43DDE}"/>
              </a:ext>
            </a:extLst>
          </p:cNvPr>
          <p:cNvSpPr/>
          <p:nvPr/>
        </p:nvSpPr>
        <p:spPr>
          <a:xfrm>
            <a:off x="998662" y="1124744"/>
            <a:ext cx="5681017" cy="4291578"/>
          </a:xfrm>
          <a:prstGeom prst="rect">
            <a:avLst/>
          </a:prstGeom>
          <a:solidFill>
            <a:srgbClr val="5D6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Box 2"/>
          <p:cNvSpPr txBox="1"/>
          <p:nvPr/>
        </p:nvSpPr>
        <p:spPr>
          <a:xfrm>
            <a:off x="1199456" y="1772816"/>
            <a:ext cx="5256584" cy="1446550"/>
          </a:xfrm>
          <a:prstGeom prst="rect">
            <a:avLst/>
          </a:prstGeom>
          <a:noFill/>
        </p:spPr>
        <p:txBody>
          <a:bodyPr wrap="square" rtlCol="0">
            <a:spAutoFit/>
          </a:bodyPr>
          <a:lstStyle/>
          <a:p>
            <a:r>
              <a:rPr lang="en-US" sz="8800" dirty="0">
                <a:solidFill>
                  <a:prstClr val="white"/>
                </a:solidFill>
                <a:latin typeface="Arial-Rounded" pitchFamily="34" charset="0"/>
                <a:ea typeface="Arial-Rounded" pitchFamily="34" charset="0"/>
                <a:cs typeface="Arial-Rounded" pitchFamily="34" charset="0"/>
              </a:rPr>
              <a:t>CỦNG CỐ</a:t>
            </a:r>
          </a:p>
        </p:txBody>
      </p:sp>
      <p:sp>
        <p:nvSpPr>
          <p:cNvPr id="17" name="TextBox 16"/>
          <p:cNvSpPr txBox="1"/>
          <p:nvPr/>
        </p:nvSpPr>
        <p:spPr>
          <a:xfrm>
            <a:off x="2567608" y="3270533"/>
            <a:ext cx="4896544" cy="1446550"/>
          </a:xfrm>
          <a:prstGeom prst="rect">
            <a:avLst/>
          </a:prstGeom>
          <a:noFill/>
        </p:spPr>
        <p:txBody>
          <a:bodyPr wrap="square" rtlCol="0">
            <a:spAutoFit/>
          </a:bodyPr>
          <a:lstStyle/>
          <a:p>
            <a:r>
              <a:rPr lang="en-US" sz="8800" dirty="0">
                <a:solidFill>
                  <a:prstClr val="white"/>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371009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711624" y="908720"/>
            <a:ext cx="5530955" cy="615553"/>
          </a:xfrm>
          <a:prstGeom prst="rect">
            <a:avLst/>
          </a:prstGeom>
        </p:spPr>
        <p:txBody>
          <a:bodyPr wrap="square" lIns="0" tIns="0" rIns="0" bIns="0" rtlCol="0" anchor="t">
            <a:spAutoFit/>
          </a:bodyPr>
          <a:lstStyle/>
          <a:p>
            <a:pPr>
              <a:lnSpc>
                <a:spcPts val="4800"/>
              </a:lnSpc>
              <a:spcBef>
                <a:spcPct val="0"/>
              </a:spcBef>
            </a:pP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Hướng</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 </a:t>
            </a: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dẫn</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 </a:t>
            </a: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về</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 </a:t>
            </a:r>
            <a:r>
              <a:rPr lang="en-US" sz="4800" b="1" dirty="0" err="1">
                <a:ln>
                  <a:solidFill>
                    <a:srgbClr val="FF0000"/>
                  </a:solidFill>
                </a:ln>
                <a:solidFill>
                  <a:srgbClr val="FFC000"/>
                </a:solidFill>
                <a:latin typeface="iCiel Cadena" panose="02000503000000020004" pitchFamily="2" charset="0"/>
                <a:cs typeface="Arial" panose="020B0604020202020204" pitchFamily="34" charset="0"/>
              </a:rPr>
              <a:t>nhà</a:t>
            </a:r>
            <a:r>
              <a:rPr lang="en-US" sz="4800" b="1" dirty="0">
                <a:ln>
                  <a:solidFill>
                    <a:srgbClr val="FF0000"/>
                  </a:solidFill>
                </a:ln>
                <a:solidFill>
                  <a:srgbClr val="FFC000"/>
                </a:solidFill>
                <a:latin typeface="iCiel Cadena" panose="02000503000000020004" pitchFamily="2" charset="0"/>
                <a:cs typeface="Arial" panose="020B0604020202020204" pitchFamily="34" charset="0"/>
              </a:rPr>
              <a:t>.</a:t>
            </a:r>
          </a:p>
        </p:txBody>
      </p:sp>
      <p:sp>
        <p:nvSpPr>
          <p:cNvPr id="5" name="TextBox 5"/>
          <p:cNvSpPr txBox="1"/>
          <p:nvPr/>
        </p:nvSpPr>
        <p:spPr>
          <a:xfrm>
            <a:off x="4511824" y="1844824"/>
            <a:ext cx="6120680" cy="3693319"/>
          </a:xfrm>
          <a:prstGeom prst="rect">
            <a:avLst/>
          </a:prstGeom>
        </p:spPr>
        <p:txBody>
          <a:bodyPr wrap="square" lIns="0" tIns="0" rIns="0" bIns="0" rtlCol="0" anchor="t">
            <a:spAutoFit/>
          </a:bodyPr>
          <a:lstStyle/>
          <a:p>
            <a:pPr marL="381019" indent="-381019">
              <a:lnSpc>
                <a:spcPct val="150000"/>
              </a:lnSpc>
              <a:spcBef>
                <a:spcPct val="0"/>
              </a:spcBef>
              <a:buFont typeface="Wingdings" panose="05000000000000000000" pitchFamily="2" charset="2"/>
              <a:buChar char="Ø"/>
            </a:pP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Ôn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thức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hôm</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nay.</a:t>
            </a:r>
          </a:p>
          <a:p>
            <a:pPr marL="381019" indent="-381019">
              <a:lnSpc>
                <a:spcPct val="150000"/>
              </a:lnSpc>
              <a:spcBef>
                <a:spcPct val="0"/>
              </a:spcBef>
              <a:buFont typeface="Wingdings" panose="05000000000000000000" pitchFamily="2" charset="2"/>
              <a:buChar char="Ø"/>
            </a:pP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Hoàn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thành</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nhiệm</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vụ</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giao</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t>
            </a:r>
          </a:p>
          <a:p>
            <a:pPr marL="381019" indent="-381019">
              <a:lnSpc>
                <a:spcPct val="150000"/>
              </a:lnSpc>
              <a:spcBef>
                <a:spcPct val="0"/>
              </a:spcBef>
              <a:buFont typeface="Wingdings" panose="05000000000000000000" pitchFamily="2" charset="2"/>
              <a:buChar char="Ø"/>
            </a:pP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Chuẩn</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bị</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tiết</a:t>
            </a:r>
            <a:r>
              <a:rPr lang="en-US" sz="3200" b="1">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2.</a:t>
            </a:r>
            <a:endParaRPr lang="en-US" sz="3200" b="1" dirty="0">
              <a:solidFill>
                <a:srgbClr val="7030A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图片 2">
            <a:extLst>
              <a:ext uri="{FF2B5EF4-FFF2-40B4-BE49-F238E27FC236}">
                <a16:creationId xmlns:a16="http://schemas.microsoft.com/office/drawing/2014/main" id="{C3588066-AF00-40A0-ADAA-19861657DC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45" t="11389" r="52206" b="66667"/>
          <a:stretch/>
        </p:blipFill>
        <p:spPr>
          <a:xfrm>
            <a:off x="335360" y="2132856"/>
            <a:ext cx="4104455" cy="4016198"/>
          </a:xfrm>
          <a:prstGeom prst="rect">
            <a:avLst/>
          </a:prstGeom>
        </p:spPr>
      </p:pic>
    </p:spTree>
    <p:extLst>
      <p:ext uri="{BB962C8B-B14F-4D97-AF65-F5344CB8AC3E}">
        <p14:creationId xmlns:p14="http://schemas.microsoft.com/office/powerpoint/2010/main" val="11724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玩具&#10;&#10;描述已自动生成">
            <a:extLst>
              <a:ext uri="{FF2B5EF4-FFF2-40B4-BE49-F238E27FC236}">
                <a16:creationId xmlns:a16="http://schemas.microsoft.com/office/drawing/2014/main" id="{0801D390-FD64-418E-9066-9A1E772E1A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56" t="17839" r="11630" b="23150"/>
          <a:stretch/>
        </p:blipFill>
        <p:spPr>
          <a:xfrm>
            <a:off x="2496168" y="4003357"/>
            <a:ext cx="7201011" cy="2872711"/>
          </a:xfrm>
          <a:prstGeom prst="rect">
            <a:avLst/>
          </a:prstGeom>
        </p:spPr>
      </p:pic>
      <p:sp>
        <p:nvSpPr>
          <p:cNvPr id="9" name="文本框 8">
            <a:extLst>
              <a:ext uri="{FF2B5EF4-FFF2-40B4-BE49-F238E27FC236}">
                <a16:creationId xmlns:a16="http://schemas.microsoft.com/office/drawing/2014/main" id="{2DF1DC03-7CB8-4032-BF4F-35057481A4F0}"/>
              </a:ext>
            </a:extLst>
          </p:cNvPr>
          <p:cNvSpPr txBox="1"/>
          <p:nvPr/>
        </p:nvSpPr>
        <p:spPr>
          <a:xfrm>
            <a:off x="2928321" y="1183764"/>
            <a:ext cx="6336704" cy="1938992"/>
          </a:xfrm>
          <a:prstGeom prst="rect">
            <a:avLst/>
          </a:prstGeom>
          <a:noFill/>
        </p:spPr>
        <p:txBody>
          <a:bodyPr wrap="square" rtlCol="0">
            <a:spAutoFit/>
          </a:bodyPr>
          <a:lstStyle/>
          <a:p>
            <a:pPr algn="ct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Chào</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tạm</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biệt</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và</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hẹn</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gặp</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 </a:t>
            </a:r>
            <a:r>
              <a:rPr lang="en-US" altLang="zh-CN" sz="6000" b="1" dirty="0" err="1">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lại</a:t>
            </a:r>
            <a:r>
              <a:rPr lang="en-US" altLang="zh-CN"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rPr>
              <a:t>!</a:t>
            </a:r>
            <a:endParaRPr lang="zh-CN" altLang="en-US" sz="6000" b="1" dirty="0">
              <a:ln>
                <a:solidFill>
                  <a:srgbClr val="1F497D">
                    <a:lumMod val="75000"/>
                  </a:srgbClr>
                </a:solidFill>
              </a:ln>
              <a:solidFill>
                <a:srgbClr val="1F497D">
                  <a:lumMod val="60000"/>
                  <a:lumOff val="40000"/>
                </a:srgbClr>
              </a:solidFill>
              <a:effectLst>
                <a:innerShdw blurRad="63500" dist="50800" dir="13500000">
                  <a:prstClr val="black">
                    <a:alpha val="50000"/>
                  </a:prstClr>
                </a:innerShdw>
              </a:effectLst>
              <a:latin typeface="HP001 4 hàng" pitchFamily="34" charset="0"/>
              <a:ea typeface="字魂27号-布丁体" panose="00000500000000000000" pitchFamily="2" charset="-122"/>
            </a:endParaRPr>
          </a:p>
        </p:txBody>
      </p:sp>
      <p:pic>
        <p:nvPicPr>
          <p:cNvPr id="18" name="图片 17">
            <a:extLst>
              <a:ext uri="{FF2B5EF4-FFF2-40B4-BE49-F238E27FC236}">
                <a16:creationId xmlns:a16="http://schemas.microsoft.com/office/drawing/2014/main" id="{356D7A60-BD5C-4348-A0A9-E76B1C5D6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08" y="135003"/>
            <a:ext cx="1514465" cy="1514465"/>
          </a:xfrm>
          <a:prstGeom prst="rect">
            <a:avLst/>
          </a:prstGeom>
        </p:spPr>
      </p:pic>
      <p:sp>
        <p:nvSpPr>
          <p:cNvPr id="26" name="任意多边形: 形状 25">
            <a:extLst>
              <a:ext uri="{FF2B5EF4-FFF2-40B4-BE49-F238E27FC236}">
                <a16:creationId xmlns:a16="http://schemas.microsoft.com/office/drawing/2014/main" id="{2EB52218-1E1C-45BA-92DC-7321C9C44EC5}"/>
              </a:ext>
            </a:extLst>
          </p:cNvPr>
          <p:cNvSpPr/>
          <p:nvPr/>
        </p:nvSpPr>
        <p:spPr>
          <a:xfrm>
            <a:off x="-1227219" y="2046899"/>
            <a:ext cx="4397829" cy="864836"/>
          </a:xfrm>
          <a:custGeom>
            <a:avLst/>
            <a:gdLst>
              <a:gd name="connsiteX0" fmla="*/ 0 w 4397829"/>
              <a:gd name="connsiteY0" fmla="*/ 392808 h 864836"/>
              <a:gd name="connsiteX1" fmla="*/ 2046515 w 4397829"/>
              <a:gd name="connsiteY1" fmla="*/ 15437 h 864836"/>
              <a:gd name="connsiteX2" fmla="*/ 3135086 w 4397829"/>
              <a:gd name="connsiteY2" fmla="*/ 857265 h 864836"/>
              <a:gd name="connsiteX3" fmla="*/ 4397829 w 4397829"/>
              <a:gd name="connsiteY3" fmla="*/ 421837 h 864836"/>
            </a:gdLst>
            <a:ahLst/>
            <a:cxnLst>
              <a:cxn ang="0">
                <a:pos x="connsiteX0" y="connsiteY0"/>
              </a:cxn>
              <a:cxn ang="0">
                <a:pos x="connsiteX1" y="connsiteY1"/>
              </a:cxn>
              <a:cxn ang="0">
                <a:pos x="connsiteX2" y="connsiteY2"/>
              </a:cxn>
              <a:cxn ang="0">
                <a:pos x="connsiteX3" y="connsiteY3"/>
              </a:cxn>
            </a:cxnLst>
            <a:rect l="l" t="t" r="r" b="b"/>
            <a:pathLst>
              <a:path w="4397829" h="864836">
                <a:moveTo>
                  <a:pt x="0" y="392808"/>
                </a:moveTo>
                <a:cubicBezTo>
                  <a:pt x="762000" y="165417"/>
                  <a:pt x="1524001" y="-61973"/>
                  <a:pt x="2046515" y="15437"/>
                </a:cubicBezTo>
                <a:cubicBezTo>
                  <a:pt x="2569029" y="92846"/>
                  <a:pt x="2743200" y="789532"/>
                  <a:pt x="3135086" y="857265"/>
                </a:cubicBezTo>
                <a:cubicBezTo>
                  <a:pt x="3526972" y="924998"/>
                  <a:pt x="4151086" y="518599"/>
                  <a:pt x="4397829" y="421837"/>
                </a:cubicBezTo>
              </a:path>
            </a:pathLst>
          </a:custGeom>
          <a:noFill/>
          <a:ln>
            <a:solidFill>
              <a:srgbClr val="5D6E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形状 26">
            <a:extLst>
              <a:ext uri="{FF2B5EF4-FFF2-40B4-BE49-F238E27FC236}">
                <a16:creationId xmlns:a16="http://schemas.microsoft.com/office/drawing/2014/main" id="{73EE8167-E64E-41D6-AD2B-5D2654376507}"/>
              </a:ext>
            </a:extLst>
          </p:cNvPr>
          <p:cNvSpPr/>
          <p:nvPr/>
        </p:nvSpPr>
        <p:spPr>
          <a:xfrm>
            <a:off x="8760296" y="1258532"/>
            <a:ext cx="4723901" cy="1187202"/>
          </a:xfrm>
          <a:custGeom>
            <a:avLst/>
            <a:gdLst>
              <a:gd name="connsiteX0" fmla="*/ 0 w 4034971"/>
              <a:gd name="connsiteY0" fmla="*/ 399036 h 1187202"/>
              <a:gd name="connsiteX1" fmla="*/ 1059543 w 4034971"/>
              <a:gd name="connsiteY1" fmla="*/ 36179 h 1187202"/>
              <a:gd name="connsiteX2" fmla="*/ 2452914 w 4034971"/>
              <a:gd name="connsiteY2" fmla="*/ 1182808 h 1187202"/>
              <a:gd name="connsiteX3" fmla="*/ 4034971 w 4034971"/>
              <a:gd name="connsiteY3" fmla="*/ 428065 h 1187202"/>
            </a:gdLst>
            <a:ahLst/>
            <a:cxnLst>
              <a:cxn ang="0">
                <a:pos x="connsiteX0" y="connsiteY0"/>
              </a:cxn>
              <a:cxn ang="0">
                <a:pos x="connsiteX1" y="connsiteY1"/>
              </a:cxn>
              <a:cxn ang="0">
                <a:pos x="connsiteX2" y="connsiteY2"/>
              </a:cxn>
              <a:cxn ang="0">
                <a:pos x="connsiteX3" y="connsiteY3"/>
              </a:cxn>
            </a:cxnLst>
            <a:rect l="l" t="t" r="r" b="b"/>
            <a:pathLst>
              <a:path w="4034971" h="1187202">
                <a:moveTo>
                  <a:pt x="0" y="399036"/>
                </a:moveTo>
                <a:cubicBezTo>
                  <a:pt x="325362" y="152293"/>
                  <a:pt x="650724" y="-94450"/>
                  <a:pt x="1059543" y="36179"/>
                </a:cubicBezTo>
                <a:cubicBezTo>
                  <a:pt x="1468362" y="166808"/>
                  <a:pt x="1957009" y="1117494"/>
                  <a:pt x="2452914" y="1182808"/>
                </a:cubicBezTo>
                <a:cubicBezTo>
                  <a:pt x="2948819" y="1248122"/>
                  <a:pt x="3776133" y="565951"/>
                  <a:pt x="4034971" y="428065"/>
                </a:cubicBezTo>
              </a:path>
            </a:pathLst>
          </a:custGeom>
          <a:noFill/>
          <a:ln>
            <a:solidFill>
              <a:srgbClr val="5D6E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图片 28">
            <a:extLst>
              <a:ext uri="{FF2B5EF4-FFF2-40B4-BE49-F238E27FC236}">
                <a16:creationId xmlns:a16="http://schemas.microsoft.com/office/drawing/2014/main" id="{8662E150-ABB4-495A-84E6-A979011BE7DE}"/>
              </a:ext>
            </a:extLst>
          </p:cNvPr>
          <p:cNvPicPr>
            <a:picLocks noChangeAspect="1"/>
          </p:cNvPicPr>
          <p:nvPr/>
        </p:nvPicPr>
        <p:blipFill rotWithShape="1">
          <a:blip r:embed="rId4">
            <a:extLst>
              <a:ext uri="{28A0092B-C50C-407E-A947-70E740481C1C}">
                <a14:useLocalDpi xmlns:a14="http://schemas.microsoft.com/office/drawing/2010/main" val="0"/>
              </a:ext>
            </a:extLst>
          </a:blip>
          <a:srcRect l="39158" t="5576" r="29123" b="66683"/>
          <a:stretch/>
        </p:blipFill>
        <p:spPr>
          <a:xfrm rot="20149167" flipH="1">
            <a:off x="9042791" y="1239887"/>
            <a:ext cx="2088752" cy="1826747"/>
          </a:xfrm>
          <a:prstGeom prst="rect">
            <a:avLst/>
          </a:prstGeom>
        </p:spPr>
      </p:pic>
      <p:pic>
        <p:nvPicPr>
          <p:cNvPr id="30" name="图片 29">
            <a:extLst>
              <a:ext uri="{FF2B5EF4-FFF2-40B4-BE49-F238E27FC236}">
                <a16:creationId xmlns:a16="http://schemas.microsoft.com/office/drawing/2014/main" id="{FD441EFF-00E1-49E2-9A39-E14BFCA8FD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58" t="5576" r="29123" b="66683"/>
          <a:stretch/>
        </p:blipFill>
        <p:spPr>
          <a:xfrm flipH="1">
            <a:off x="1130614" y="1852978"/>
            <a:ext cx="1355547" cy="1185512"/>
          </a:xfrm>
          <a:prstGeom prst="rect">
            <a:avLst/>
          </a:prstGeom>
        </p:spPr>
      </p:pic>
      <p:pic>
        <p:nvPicPr>
          <p:cNvPr id="32" name="图片 31">
            <a:extLst>
              <a:ext uri="{FF2B5EF4-FFF2-40B4-BE49-F238E27FC236}">
                <a16:creationId xmlns:a16="http://schemas.microsoft.com/office/drawing/2014/main" id="{2185DB9F-1743-4F1E-BBAF-4B3E54E3F3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031" t="23976" b="21479"/>
          <a:stretch/>
        </p:blipFill>
        <p:spPr>
          <a:xfrm rot="1427773">
            <a:off x="7745916" y="195742"/>
            <a:ext cx="1755682" cy="1052716"/>
          </a:xfrm>
          <a:prstGeom prst="rect">
            <a:avLst/>
          </a:prstGeom>
        </p:spPr>
      </p:pic>
    </p:spTree>
    <p:extLst>
      <p:ext uri="{BB962C8B-B14F-4D97-AF65-F5344CB8AC3E}">
        <p14:creationId xmlns:p14="http://schemas.microsoft.com/office/powerpoint/2010/main" val="39134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385207"/>
            <a:ext cx="8844702" cy="553549"/>
          </a:xfrm>
          <a:prstGeom prst="rect">
            <a:avLst/>
          </a:prstGeom>
        </p:spPr>
        <p:txBody>
          <a:bodyPr wrap="square">
            <a:spAutoFit/>
          </a:bodyPr>
          <a:lstStyle/>
          <a:p>
            <a:pPr indent="90170" algn="just">
              <a:lnSpc>
                <a:spcPct val="120000"/>
              </a:lnSpc>
            </a:pPr>
            <a:r>
              <a:rPr lang="en-GB" sz="2800" b="1"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Máy thu thanh còn được gọi với tên nào khác?</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p:cNvGrpSpPr/>
          <p:nvPr/>
        </p:nvGrpSpPr>
        <p:grpSpPr>
          <a:xfrm>
            <a:off x="6672064" y="898202"/>
            <a:ext cx="4166807" cy="1482132"/>
            <a:chOff x="2859223" y="1021086"/>
            <a:chExt cx="5085067" cy="1800200"/>
          </a:xfrm>
        </p:grpSpPr>
        <p:sp>
          <p:nvSpPr>
            <p:cNvPr id="6" name="Oval Callout 5"/>
            <p:cNvSpPr/>
            <p:nvPr/>
          </p:nvSpPr>
          <p:spPr>
            <a:xfrm>
              <a:off x="2859223" y="1021086"/>
              <a:ext cx="5085067" cy="1800200"/>
            </a:xfrm>
            <a:prstGeom prst="wedgeEllipseCallout">
              <a:avLst/>
            </a:prstGeom>
            <a:solidFill>
              <a:schemeClr val="bg1"/>
            </a:solidFill>
            <a:ln w="38100">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C00000"/>
                </a:solidFill>
              </a:endParaRPr>
            </a:p>
          </p:txBody>
        </p:sp>
        <p:sp>
          <p:nvSpPr>
            <p:cNvPr id="7" name="TextBox 6"/>
            <p:cNvSpPr txBox="1"/>
            <p:nvPr/>
          </p:nvSpPr>
          <p:spPr>
            <a:xfrm>
              <a:off x="2873370" y="1248498"/>
              <a:ext cx="4766843" cy="1457922"/>
            </a:xfrm>
            <a:prstGeom prst="rect">
              <a:avLst/>
            </a:prstGeom>
            <a:noFill/>
          </p:spPr>
          <p:txBody>
            <a:bodyPr wrap="square" rtlCol="0">
              <a:spAutoFit/>
            </a:bodyPr>
            <a:lstStyle/>
            <a:p>
              <a:pPr algn="ct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thanh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nghe</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đài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ra</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đi</a:t>
              </a:r>
              <a:r>
                <a:rPr lang="en-US" sz="2400" dirty="0">
                  <a:latin typeface="Arial-Rounded" panose="020B0500000000000000" pitchFamily="34" charset="0"/>
                  <a:ea typeface="Arial-Rounded" panose="020B0500000000000000" pitchFamily="34" charset="0"/>
                  <a:cs typeface="Arial-Rounded" panose="020B0500000000000000" pitchFamily="34" charset="0"/>
                </a:rPr>
                <a:t> - ô.</a:t>
              </a:r>
              <a:endPar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Freeform: Shape 34">
            <a:extLst>
              <a:ext uri="{FF2B5EF4-FFF2-40B4-BE49-F238E27FC236}">
                <a16:creationId xmlns:a16="http://schemas.microsoft.com/office/drawing/2014/main" id="{11F1BC3B-612D-4848-9CA2-CEE2ABD33AA8}"/>
              </a:ext>
            </a:extLst>
          </p:cNvPr>
          <p:cNvSpPr/>
          <p:nvPr/>
        </p:nvSpPr>
        <p:spPr>
          <a:xfrm rot="17683469">
            <a:off x="4696220" y="1624386"/>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6">
              <a:lumMod val="40000"/>
              <a:lumOff val="6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srgbClr val="00B050"/>
              </a:solidFill>
              <a:latin typeface="微软雅黑" panose="020F0502020204030204"/>
              <a:ea typeface="微软雅黑"/>
            </a:endParaRPr>
          </a:p>
        </p:txBody>
      </p:sp>
      <p:pic>
        <p:nvPicPr>
          <p:cNvPr id="1026" name="Picture 2" descr="Máy thu thanh&quot; - 27.385.693 Ảnh, vector và hình chụp có sẵn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49" y="2136289"/>
            <a:ext cx="4067769" cy="3638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30EB52C-C6F1-3DF9-D1EB-D8FB07678607}"/>
              </a:ext>
            </a:extLst>
          </p:cNvPr>
          <p:cNvPicPr>
            <a:picLocks noChangeAspect="1"/>
          </p:cNvPicPr>
          <p:nvPr/>
        </p:nvPicPr>
        <p:blipFill rotWithShape="1">
          <a:blip r:embed="rId3">
            <a:extLst>
              <a:ext uri="{28A0092B-C50C-407E-A947-70E740481C1C}">
                <a14:useLocalDpi xmlns:a14="http://schemas.microsoft.com/office/drawing/2010/main" val="0"/>
              </a:ext>
            </a:extLst>
          </a:blip>
          <a:srcRect l="25944" t="8630" r="32732" b="7106"/>
          <a:stretch/>
        </p:blipFill>
        <p:spPr bwMode="auto">
          <a:xfrm>
            <a:off x="5334603" y="2528976"/>
            <a:ext cx="2358640" cy="391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79" b="97929" l="4235" r="89577">
                        <a14:foregroundMark x1="17590" y1="10355" x2="31922" y2="20414"/>
                        <a14:foregroundMark x1="26710" y1="7692" x2="37134" y2="16864"/>
                        <a14:foregroundMark x1="19218" y1="10651" x2="13355" y2="19231"/>
                        <a14:foregroundMark x1="13681" y1="14201" x2="22801" y2="22189"/>
                        <a14:foregroundMark x1="16938" y1="11243" x2="16612" y2="17160"/>
                        <a14:foregroundMark x1="22150" y1="7692" x2="26384" y2="12426"/>
                        <a14:foregroundMark x1="24104" y1="5917" x2="25081" y2="9467"/>
                        <a14:foregroundMark x1="31922" y1="6213" x2="37785" y2="15680"/>
                        <a14:foregroundMark x1="38111" y1="13905" x2="38111" y2="18935"/>
                        <a14:foregroundMark x1="28013" y1="19527" x2="28339" y2="21893"/>
                        <a14:foregroundMark x1="26059" y1="22781" x2="26710" y2="26923"/>
                        <a14:foregroundMark x1="24756" y1="23077" x2="25733" y2="28107"/>
                        <a14:foregroundMark x1="23779" y1="23669" x2="26059" y2="27811"/>
                        <a14:foregroundMark x1="24104" y1="23373" x2="27362" y2="28994"/>
                        <a14:foregroundMark x1="48860" y1="25148" x2="53420" y2="48225"/>
                        <a14:foregroundMark x1="59283" y1="31953" x2="61564" y2="52367"/>
                        <a14:foregroundMark x1="53094" y1="36095" x2="53094" y2="42604"/>
                        <a14:foregroundMark x1="46254" y1="36391" x2="49186" y2="44379"/>
                        <a14:foregroundMark x1="46906" y1="49408" x2="49511" y2="59172"/>
                        <a14:foregroundMark x1="49511" y1="87278" x2="42997" y2="91716"/>
                        <a14:foregroundMark x1="48534" y1="82840" x2="42345" y2="89645"/>
                        <a14:foregroundMark x1="59283" y1="83136" x2="64495" y2="91124"/>
                        <a14:foregroundMark x1="60912" y1="85799" x2="64169" y2="89645"/>
                        <a14:foregroundMark x1="57003" y1="56509" x2="57329" y2="59172"/>
                        <a14:foregroundMark x1="62541" y1="45562" x2="62215" y2="48521"/>
                        <a14:foregroundMark x1="60261" y1="35207" x2="56678" y2="40533"/>
                        <a14:foregroundMark x1="45277" y1="33136" x2="43974" y2="39645"/>
                        <a14:foregroundMark x1="43648" y1="35799" x2="43974" y2="36391"/>
                      </a14:backgroundRemoval>
                    </a14:imgEffect>
                  </a14:imgLayer>
                </a14:imgProps>
              </a:ext>
              <a:ext uri="{28A0092B-C50C-407E-A947-70E740481C1C}">
                <a14:useLocalDpi xmlns:a14="http://schemas.microsoft.com/office/drawing/2010/main" val="0"/>
              </a:ext>
            </a:extLst>
          </a:blip>
          <a:srcRect l="10995" r="27432" b="5314"/>
          <a:stretch/>
        </p:blipFill>
        <p:spPr>
          <a:xfrm>
            <a:off x="8423805" y="2132857"/>
            <a:ext cx="2856771" cy="4159270"/>
          </a:xfrm>
          <a:prstGeom prst="rect">
            <a:avLst/>
          </a:prstGeom>
        </p:spPr>
      </p:pic>
    </p:spTree>
    <p:extLst>
      <p:ext uri="{BB962C8B-B14F-4D97-AF65-F5344CB8AC3E}">
        <p14:creationId xmlns:p14="http://schemas.microsoft.com/office/powerpoint/2010/main" val="9046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42A5026-C37E-4472-906A-93F41079B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492522"/>
            <a:ext cx="5184576" cy="5034209"/>
          </a:xfrm>
          <a:prstGeom prst="rect">
            <a:avLst/>
          </a:prstGeom>
        </p:spPr>
      </p:pic>
      <p:sp>
        <p:nvSpPr>
          <p:cNvPr id="27" name="Rectangle 26"/>
          <p:cNvSpPr/>
          <p:nvPr/>
        </p:nvSpPr>
        <p:spPr>
          <a:xfrm>
            <a:off x="3935760" y="1916832"/>
            <a:ext cx="8256240" cy="1012348"/>
          </a:xfrm>
          <a:prstGeom prst="rect">
            <a:avLst/>
          </a:prstGeom>
          <a:noFill/>
          <a:ln w="12700" cap="flat" cmpd="sng" algn="ctr">
            <a:noFill/>
            <a:prstDash val="solid"/>
            <a:miter lim="800000"/>
          </a:ln>
          <a:effectLst/>
        </p:spPr>
        <p:txBody>
          <a:bodyPr lIns="91283" tIns="45650" rIns="91283" bIns="45650" anchor="ctr"/>
          <a:lstStyle/>
          <a:p>
            <a:pPr algn="ctr" defTabSz="1217075">
              <a:lnSpc>
                <a:spcPct val="130000"/>
              </a:lnSpc>
              <a:defRPr/>
            </a:pPr>
            <a:r>
              <a:rPr lang="en-US" sz="4000" b="1" u="sng" dirty="0">
                <a:solidFill>
                  <a:srgbClr val="FF0000"/>
                </a:solidFill>
                <a:latin typeface="Arial-Rounded" pitchFamily="34" charset="0"/>
                <a:ea typeface="Arial-Rounded" pitchFamily="34" charset="0"/>
                <a:cs typeface="Arial-Rounded" pitchFamily="34" charset="0"/>
              </a:rPr>
              <a:t>CHỦ </a:t>
            </a:r>
            <a:r>
              <a:rPr lang="en-US" sz="4000" b="1" u="sng" dirty="0" err="1">
                <a:solidFill>
                  <a:srgbClr val="FF0000"/>
                </a:solidFill>
                <a:latin typeface="Arial-Rounded" pitchFamily="34" charset="0"/>
                <a:ea typeface="Arial-Rounded" pitchFamily="34" charset="0"/>
                <a:cs typeface="Arial-Rounded" pitchFamily="34" charset="0"/>
              </a:rPr>
              <a:t>ĐỀ</a:t>
            </a:r>
            <a:r>
              <a:rPr lang="en-US" sz="4000" b="1" u="sng" dirty="0">
                <a:solidFill>
                  <a:srgbClr val="FF0000"/>
                </a:solidFill>
                <a:latin typeface="Arial-Rounded" pitchFamily="34" charset="0"/>
                <a:ea typeface="Arial-Rounded" pitchFamily="34" charset="0"/>
                <a:cs typeface="Arial-Rounded" pitchFamily="34" charset="0"/>
              </a:rPr>
              <a:t> 1</a:t>
            </a:r>
            <a:r>
              <a:rPr lang="en-US" sz="4000" b="1" dirty="0">
                <a:solidFill>
                  <a:srgbClr val="FF0000"/>
                </a:solidFill>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Công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nghệ</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và</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đời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sống</a:t>
            </a:r>
            <a:endParaRPr lang="en-US" sz="4000" dirty="0">
              <a:latin typeface="Arial-Rounded" pitchFamily="34" charset="0"/>
              <a:ea typeface="Arial-Rounded" pitchFamily="34" charset="0"/>
              <a:cs typeface="Arial-Rounded" pitchFamily="34" charset="0"/>
            </a:endParaRPr>
          </a:p>
        </p:txBody>
      </p:sp>
      <p:sp>
        <p:nvSpPr>
          <p:cNvPr id="2" name="Rectangle 1"/>
          <p:cNvSpPr/>
          <p:nvPr/>
        </p:nvSpPr>
        <p:spPr>
          <a:xfrm>
            <a:off x="5153615" y="2852936"/>
            <a:ext cx="5820529" cy="2308324"/>
          </a:xfrm>
          <a:prstGeom prst="rect">
            <a:avLst/>
          </a:prstGeom>
        </p:spPr>
        <p:txBody>
          <a:bodyPr wrap="square">
            <a:spAutoFit/>
          </a:bodyPr>
          <a:lstStyle/>
          <a:p>
            <a:pPr algn="ctr" defTabSz="1217075">
              <a:lnSpc>
                <a:spcPct val="120000"/>
              </a:lnSpc>
              <a:defRPr/>
            </a:pPr>
            <a:r>
              <a:rPr lang="en-US" sz="4000" b="1" u="sng" dirty="0">
                <a:solidFill>
                  <a:srgbClr val="C00000"/>
                </a:solidFill>
                <a:latin typeface="Arial-Rounded" pitchFamily="34" charset="0"/>
                <a:ea typeface="Arial-Rounded" pitchFamily="34" charset="0"/>
                <a:cs typeface="Arial-Rounded" pitchFamily="34" charset="0"/>
              </a:rPr>
              <a:t>Bài 4:</a:t>
            </a:r>
            <a:endParaRPr lang="en-US" sz="4000" u="sng" dirty="0">
              <a:solidFill>
                <a:prstClr val="black"/>
              </a:solidFill>
              <a:latin typeface="Arial-Rounded" pitchFamily="34" charset="0"/>
              <a:ea typeface="Arial-Rounded" pitchFamily="34" charset="0"/>
              <a:cs typeface="Arial-Rounded" pitchFamily="34" charset="0"/>
            </a:endParaRPr>
          </a:p>
          <a:p>
            <a:pPr algn="ctr" defTabSz="1217075">
              <a:lnSpc>
                <a:spcPct val="120000"/>
              </a:lnSpc>
              <a:defRPr/>
            </a:pP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Sử</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dụng</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máy</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thu</a:t>
            </a: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thanh</a:t>
            </a:r>
            <a:endParaRPr lang="en-GB" sz="4000" dirty="0">
              <a:solidFill>
                <a:prstClr val="black"/>
              </a:solidFill>
              <a:latin typeface="Arial-Rounded" pitchFamily="34" charset="0"/>
              <a:ea typeface="Arial-Rounded" pitchFamily="34" charset="0"/>
              <a:cs typeface="Arial-Rounded" pitchFamily="34" charset="0"/>
            </a:endParaRPr>
          </a:p>
          <a:p>
            <a:pPr algn="ctr" defTabSz="1217075">
              <a:lnSpc>
                <a:spcPct val="120000"/>
              </a:lnSpc>
              <a:defRPr/>
            </a:pPr>
            <a:r>
              <a:rPr lang="en-GB" sz="4000" dirty="0">
                <a:solidFill>
                  <a:prstClr val="black"/>
                </a:solidFill>
                <a:latin typeface="Arial-Rounded" pitchFamily="34" charset="0"/>
                <a:ea typeface="Arial-Rounded" pitchFamily="34" charset="0"/>
                <a:cs typeface="Arial-Rounded" pitchFamily="34" charset="0"/>
              </a:rPr>
              <a:t>( </a:t>
            </a:r>
            <a:r>
              <a:rPr lang="en-GB" sz="4000" dirty="0" err="1">
                <a:solidFill>
                  <a:prstClr val="black"/>
                </a:solidFill>
                <a:latin typeface="Arial-Rounded" pitchFamily="34" charset="0"/>
                <a:ea typeface="Arial-Rounded" pitchFamily="34" charset="0"/>
                <a:cs typeface="Arial-Rounded" pitchFamily="34" charset="0"/>
              </a:rPr>
              <a:t>Tiết</a:t>
            </a:r>
            <a:r>
              <a:rPr lang="en-GB" sz="4000" dirty="0">
                <a:solidFill>
                  <a:prstClr val="black"/>
                </a:solidFill>
                <a:latin typeface="Arial-Rounded" pitchFamily="34" charset="0"/>
                <a:ea typeface="Arial-Rounded" pitchFamily="34" charset="0"/>
                <a:cs typeface="Arial-Rounded" pitchFamily="34" charset="0"/>
              </a:rPr>
              <a:t> 1).</a:t>
            </a:r>
            <a:endParaRPr lang="en-US" sz="40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73385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704" y="252420"/>
            <a:ext cx="6860116"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303912" y="2394283"/>
            <a:ext cx="6480720" cy="1683231"/>
          </a:xfrm>
          <a:prstGeom prst="rect">
            <a:avLst/>
          </a:prstGeom>
        </p:spPr>
      </p:pic>
    </p:spTree>
    <p:extLst>
      <p:ext uri="{BB962C8B-B14F-4D97-AF65-F5344CB8AC3E}">
        <p14:creationId xmlns:p14="http://schemas.microsoft.com/office/powerpoint/2010/main" val="42446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7A41B0F7-1E4F-4188-8C70-BD969C889DC5}"/>
              </a:ext>
            </a:extLst>
          </p:cNvPr>
          <p:cNvPicPr>
            <a:picLocks noChangeAspect="1"/>
          </p:cNvPicPr>
          <p:nvPr/>
        </p:nvPicPr>
        <p:blipFill rotWithShape="1">
          <a:blip r:embed="rId2">
            <a:extLst>
              <a:ext uri="{28A0092B-C50C-407E-A947-70E740481C1C}">
                <a14:useLocalDpi xmlns:a14="http://schemas.microsoft.com/office/drawing/2010/main" val="0"/>
              </a:ext>
            </a:extLst>
          </a:blip>
          <a:srcRect l="49893"/>
          <a:stretch/>
        </p:blipFill>
        <p:spPr>
          <a:xfrm rot="5400000">
            <a:off x="4547826" y="-631068"/>
            <a:ext cx="3096345" cy="11521282"/>
          </a:xfrm>
          <a:prstGeom prst="roundRect">
            <a:avLst/>
          </a:prstGeom>
        </p:spPr>
      </p:pic>
      <p:pic>
        <p:nvPicPr>
          <p:cNvPr id="3" name="图片 2" descr="图片包含 餐桌, 室内&#10;&#10;描述已自动生成">
            <a:extLst>
              <a:ext uri="{FF2B5EF4-FFF2-40B4-BE49-F238E27FC236}">
                <a16:creationId xmlns:a16="http://schemas.microsoft.com/office/drawing/2014/main" id="{FE8E45BE-D3B0-437E-BB3D-6896225CF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00" b="8651"/>
          <a:stretch/>
        </p:blipFill>
        <p:spPr>
          <a:xfrm>
            <a:off x="952498" y="240742"/>
            <a:ext cx="10287000" cy="3096344"/>
          </a:xfrm>
          <a:prstGeom prst="rect">
            <a:avLst/>
          </a:prstGeom>
        </p:spPr>
      </p:pic>
      <p:sp>
        <p:nvSpPr>
          <p:cNvPr id="2" name="TextBox 1"/>
          <p:cNvSpPr txBox="1"/>
          <p:nvPr/>
        </p:nvSpPr>
        <p:spPr>
          <a:xfrm>
            <a:off x="3431705" y="2807428"/>
            <a:ext cx="5544616" cy="1015663"/>
          </a:xfrm>
          <a:prstGeom prst="rect">
            <a:avLst/>
          </a:prstGeom>
          <a:noFill/>
        </p:spPr>
        <p:txBody>
          <a:bodyPr wrap="square" rtlCol="0">
            <a:spAutoFit/>
          </a:bodyPr>
          <a:lstStyle/>
          <a:p>
            <a:pPr algn="ctr"/>
            <a:r>
              <a:rPr lang="en-US" sz="6000" b="1" u="sng" dirty="0" err="1">
                <a:solidFill>
                  <a:srgbClr val="FF0000"/>
                </a:solidFill>
                <a:latin typeface="Arial-Rounded" pitchFamily="34" charset="0"/>
                <a:ea typeface="Arial-Rounded" pitchFamily="34" charset="0"/>
                <a:cs typeface="Arial-Rounded" pitchFamily="34" charset="0"/>
              </a:rPr>
              <a:t>Hoạt</a:t>
            </a:r>
            <a:r>
              <a:rPr lang="en-US" sz="6000" b="1" u="sng" dirty="0">
                <a:solidFill>
                  <a:srgbClr val="FF0000"/>
                </a:solidFill>
                <a:latin typeface="Arial-Rounded" pitchFamily="34" charset="0"/>
                <a:ea typeface="Arial-Rounded" pitchFamily="34" charset="0"/>
                <a:cs typeface="Arial-Rounded" pitchFamily="34" charset="0"/>
              </a:rPr>
              <a:t> </a:t>
            </a:r>
            <a:r>
              <a:rPr lang="en-US" sz="6000" b="1" u="sng" dirty="0" err="1">
                <a:solidFill>
                  <a:srgbClr val="FF0000"/>
                </a:solidFill>
                <a:latin typeface="Arial-Rounded" pitchFamily="34" charset="0"/>
                <a:ea typeface="Arial-Rounded" pitchFamily="34" charset="0"/>
                <a:cs typeface="Arial-Rounded" pitchFamily="34" charset="0"/>
              </a:rPr>
              <a:t>động</a:t>
            </a:r>
            <a:r>
              <a:rPr lang="en-US" sz="6000" b="1" u="sng" dirty="0">
                <a:solidFill>
                  <a:srgbClr val="FF0000"/>
                </a:solidFill>
                <a:latin typeface="Arial-Rounded" pitchFamily="34" charset="0"/>
                <a:ea typeface="Arial-Rounded" pitchFamily="34" charset="0"/>
                <a:cs typeface="Arial-Rounded" pitchFamily="34" charset="0"/>
              </a:rPr>
              <a:t> 1</a:t>
            </a:r>
          </a:p>
        </p:txBody>
      </p:sp>
      <p:sp>
        <p:nvSpPr>
          <p:cNvPr id="4" name="TextBox 3"/>
          <p:cNvSpPr txBox="1"/>
          <p:nvPr/>
        </p:nvSpPr>
        <p:spPr>
          <a:xfrm>
            <a:off x="2279576" y="4067405"/>
            <a:ext cx="8568955" cy="523220"/>
          </a:xfrm>
          <a:prstGeom prst="rect">
            <a:avLst/>
          </a:prstGeom>
          <a:noFill/>
        </p:spPr>
        <p:txBody>
          <a:bodyPr wrap="square" rtlCol="0">
            <a:spAutoFit/>
          </a:bodyPr>
          <a:lstStyle/>
          <a:p>
            <a:pPr algn="ct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HIỂU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TÁC</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THU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THANH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0346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79376" y="3348430"/>
            <a:ext cx="4022404" cy="2312817"/>
          </a:xfrm>
          <a:prstGeom prst="rect">
            <a:avLst/>
          </a:prstGeom>
        </p:spPr>
      </p:pic>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60950" y="212572"/>
            <a:ext cx="10522817" cy="523220"/>
          </a:xfrm>
          <a:prstGeom prst="rect">
            <a:avLst/>
          </a:prstGeom>
        </p:spPr>
        <p:txBody>
          <a:bodyPr wrap="square">
            <a:spAutoFit/>
          </a:bodyPr>
          <a:lstStyle/>
          <a:p>
            <a:pPr indent="822960"/>
            <a:r>
              <a:rPr lang="vi-VN" sz="2800" dirty="0">
                <a:latin typeface="Arial-Rounded" panose="020B0500000000000000" pitchFamily="34" charset="0"/>
                <a:ea typeface="Arial-Rounded" panose="020B0500000000000000" pitchFamily="34" charset="0"/>
                <a:cs typeface="Arial-Rounded" panose="020B0500000000000000" pitchFamily="34" charset="0"/>
              </a:rPr>
              <a:t>Dựa vào các hình dưới đây, nêu tác dụng của máy thu thanh.</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367808" y="3274187"/>
            <a:ext cx="3446340" cy="3539464"/>
            <a:chOff x="2902610" y="4068279"/>
            <a:chExt cx="3446340" cy="3539464"/>
          </a:xfrm>
        </p:grpSpPr>
        <p:pic>
          <p:nvPicPr>
            <p:cNvPr id="24" name="Picture 23">
              <a:extLst>
                <a:ext uri="{FF2B5EF4-FFF2-40B4-BE49-F238E27FC236}">
                  <a16:creationId xmlns:a16="http://schemas.microsoft.com/office/drawing/2014/main" id="{2C9434F0-F4DF-412A-A0A6-EAED4591F719}"/>
                </a:ext>
              </a:extLst>
            </p:cNvPr>
            <p:cNvPicPr>
              <a:picLocks noChangeAspect="1"/>
            </p:cNvPicPr>
            <p:nvPr/>
          </p:nvPicPr>
          <p:blipFill rotWithShape="1">
            <a:blip r:embed="rId6">
              <a:extLst>
                <a:ext uri="{28A0092B-C50C-407E-A947-70E740481C1C}">
                  <a14:useLocalDpi xmlns:a14="http://schemas.microsoft.com/office/drawing/2010/main" val="0"/>
                </a:ext>
              </a:extLst>
            </a:blip>
            <a:srcRect b="28597"/>
            <a:stretch/>
          </p:blipFill>
          <p:spPr>
            <a:xfrm>
              <a:off x="2902610" y="4068279"/>
              <a:ext cx="3384376" cy="2547521"/>
            </a:xfrm>
            <a:prstGeom prst="rect">
              <a:avLst/>
            </a:prstGeom>
          </p:spPr>
        </p:pic>
        <p:sp>
          <p:nvSpPr>
            <p:cNvPr id="6" name="TextBox 5"/>
            <p:cNvSpPr txBox="1"/>
            <p:nvPr/>
          </p:nvSpPr>
          <p:spPr>
            <a:xfrm>
              <a:off x="3550682" y="6530525"/>
              <a:ext cx="2798268" cy="1077218"/>
            </a:xfrm>
            <a:prstGeom prst="rect">
              <a:avLst/>
            </a:prstGeom>
            <a:noFill/>
          </p:spPr>
          <p:txBody>
            <a:bodyPr wrap="square" rtlCol="0">
              <a:spAutoFit/>
            </a:bodyPr>
            <a:lstStyle/>
            <a:p>
              <a:r>
                <a:rPr lang="en-GB" sz="3200" dirty="0" err="1">
                  <a:solidFill>
                    <a:srgbClr val="FF0000"/>
                  </a:solidFill>
                  <a:effectLst>
                    <a:glow rad="139700">
                      <a:schemeClr val="accent4">
                        <a:satMod val="175000"/>
                        <a:alpha val="40000"/>
                      </a:schemeClr>
                    </a:glow>
                  </a:effectLst>
                  <a:latin typeface="iCiel Cadena" panose="02000503000000020004" pitchFamily="2" charset="0"/>
                </a:rPr>
                <a:t>THẢO</a:t>
              </a:r>
              <a:r>
                <a:rPr lang="en-GB" sz="3200" dirty="0">
                  <a:solidFill>
                    <a:srgbClr val="FF0000"/>
                  </a:solidFill>
                  <a:effectLst>
                    <a:glow rad="139700">
                      <a:schemeClr val="accent4">
                        <a:satMod val="175000"/>
                        <a:alpha val="40000"/>
                      </a:schemeClr>
                    </a:glow>
                  </a:effectLst>
                  <a:latin typeface="iCiel Cadena" panose="02000503000000020004" pitchFamily="2" charset="0"/>
                </a:rPr>
                <a:t> </a:t>
              </a:r>
              <a:r>
                <a:rPr lang="en-GB" sz="3200" dirty="0" err="1">
                  <a:solidFill>
                    <a:srgbClr val="FF0000"/>
                  </a:solidFill>
                  <a:effectLst>
                    <a:glow rad="139700">
                      <a:schemeClr val="accent4">
                        <a:satMod val="175000"/>
                        <a:alpha val="40000"/>
                      </a:schemeClr>
                    </a:glow>
                  </a:effectLst>
                  <a:latin typeface="iCiel Cadena" panose="02000503000000020004" pitchFamily="2" charset="0"/>
                </a:rPr>
                <a:t>LUẬN</a:t>
              </a:r>
              <a:r>
                <a:rPr lang="en-GB" sz="3200" dirty="0">
                  <a:solidFill>
                    <a:srgbClr val="FF0000"/>
                  </a:solidFill>
                  <a:effectLst>
                    <a:glow rad="139700">
                      <a:schemeClr val="accent4">
                        <a:satMod val="175000"/>
                        <a:alpha val="40000"/>
                      </a:schemeClr>
                    </a:glow>
                  </a:effectLst>
                  <a:latin typeface="iCiel Cadena" panose="02000503000000020004" pitchFamily="2" charset="0"/>
                </a:rPr>
                <a:t> </a:t>
              </a:r>
              <a:r>
                <a:rPr lang="en-GB" sz="3200" dirty="0" err="1">
                  <a:solidFill>
                    <a:srgbClr val="FF0000"/>
                  </a:solidFill>
                  <a:effectLst>
                    <a:glow rad="139700">
                      <a:schemeClr val="accent4">
                        <a:satMod val="175000"/>
                        <a:alpha val="40000"/>
                      </a:schemeClr>
                    </a:glow>
                  </a:effectLst>
                  <a:latin typeface="iCiel Cadena" panose="02000503000000020004" pitchFamily="2" charset="0"/>
                </a:rPr>
                <a:t>NHÓM</a:t>
              </a:r>
              <a:r>
                <a:rPr lang="en-GB" sz="3200" dirty="0">
                  <a:solidFill>
                    <a:srgbClr val="FF0000"/>
                  </a:solidFill>
                  <a:effectLst>
                    <a:glow rad="139700">
                      <a:schemeClr val="accent4">
                        <a:satMod val="175000"/>
                        <a:alpha val="40000"/>
                      </a:schemeClr>
                    </a:glow>
                  </a:effectLst>
                  <a:latin typeface="iCiel Cadena" panose="02000503000000020004" pitchFamily="2" charset="0"/>
                </a:rPr>
                <a:t> </a:t>
              </a:r>
              <a:r>
                <a:rPr lang="en-GB" sz="3200" dirty="0" err="1">
                  <a:solidFill>
                    <a:srgbClr val="FF0000"/>
                  </a:solidFill>
                  <a:effectLst>
                    <a:glow rad="139700">
                      <a:schemeClr val="accent4">
                        <a:satMod val="175000"/>
                        <a:alpha val="40000"/>
                      </a:schemeClr>
                    </a:glow>
                  </a:effectLst>
                  <a:latin typeface="iCiel Cadena" panose="02000503000000020004" pitchFamily="2" charset="0"/>
                </a:rPr>
                <a:t>ĐÔI</a:t>
              </a:r>
              <a:r>
                <a:rPr lang="en-GB" sz="3200" dirty="0">
                  <a:solidFill>
                    <a:srgbClr val="FF0000"/>
                  </a:solidFill>
                  <a:effectLst>
                    <a:glow rad="139700">
                      <a:schemeClr val="accent4">
                        <a:satMod val="175000"/>
                        <a:alpha val="40000"/>
                      </a:schemeClr>
                    </a:glow>
                  </a:effectLst>
                  <a:latin typeface="iCiel Cadena" panose="02000503000000020004" pitchFamily="2" charset="0"/>
                </a:rPr>
                <a:t>.</a:t>
              </a:r>
              <a:endParaRPr lang="en-US" sz="3200" dirty="0">
                <a:solidFill>
                  <a:srgbClr val="FF0000"/>
                </a:solidFill>
                <a:effectLst>
                  <a:glow rad="139700">
                    <a:schemeClr val="accent4">
                      <a:satMod val="175000"/>
                      <a:alpha val="40000"/>
                    </a:schemeClr>
                  </a:glow>
                </a:effectLst>
                <a:latin typeface="iCiel Cadena" panose="02000503000000020004" pitchFamily="2" charset="0"/>
              </a:endParaRPr>
            </a:p>
          </p:txBody>
        </p:sp>
      </p:grpSp>
      <p:pic>
        <p:nvPicPr>
          <p:cNvPr id="9" name="Picture 8"/>
          <p:cNvPicPr>
            <a:picLocks noChangeAspect="1"/>
          </p:cNvPicPr>
          <p:nvPr/>
        </p:nvPicPr>
        <p:blipFill>
          <a:blip r:embed="rId7"/>
          <a:stretch>
            <a:fillRect/>
          </a:stretch>
        </p:blipFill>
        <p:spPr>
          <a:xfrm>
            <a:off x="1009647" y="828233"/>
            <a:ext cx="5040560" cy="2578148"/>
          </a:xfrm>
          <a:prstGeom prst="rect">
            <a:avLst/>
          </a:prstGeom>
        </p:spPr>
      </p:pic>
      <p:pic>
        <p:nvPicPr>
          <p:cNvPr id="10" name="Picture 9"/>
          <p:cNvPicPr>
            <a:picLocks noChangeAspect="1"/>
          </p:cNvPicPr>
          <p:nvPr/>
        </p:nvPicPr>
        <p:blipFill>
          <a:blip r:embed="rId8"/>
          <a:stretch>
            <a:fillRect/>
          </a:stretch>
        </p:blipFill>
        <p:spPr>
          <a:xfrm>
            <a:off x="6240016" y="764704"/>
            <a:ext cx="4392488" cy="2583726"/>
          </a:xfrm>
          <a:prstGeom prst="rect">
            <a:avLst/>
          </a:prstGeom>
        </p:spPr>
      </p:pic>
      <p:pic>
        <p:nvPicPr>
          <p:cNvPr id="12" name="Picture 11"/>
          <p:cNvPicPr>
            <a:picLocks noChangeAspect="1"/>
          </p:cNvPicPr>
          <p:nvPr/>
        </p:nvPicPr>
        <p:blipFill>
          <a:blip r:embed="rId9"/>
          <a:stretch>
            <a:fillRect/>
          </a:stretch>
        </p:blipFill>
        <p:spPr>
          <a:xfrm>
            <a:off x="7997832" y="3256539"/>
            <a:ext cx="3923962" cy="2404707"/>
          </a:xfrm>
          <a:prstGeom prst="rect">
            <a:avLst/>
          </a:prstGeom>
        </p:spPr>
      </p:pic>
    </p:spTree>
    <p:extLst>
      <p:ext uri="{BB962C8B-B14F-4D97-AF65-F5344CB8AC3E}">
        <p14:creationId xmlns:p14="http://schemas.microsoft.com/office/powerpoint/2010/main" val="37830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en-GB" sz="2800" dirty="0">
                <a:latin typeface="Arial-Rounded" panose="020B0500000000000000" pitchFamily="34" charset="0"/>
                <a:ea typeface="Arial-Rounded" panose="020B0500000000000000" pitchFamily="34" charset="0"/>
                <a:cs typeface="Arial-Rounded" panose="020B0500000000000000" pitchFamily="34" charset="0"/>
              </a:rPr>
              <a:t>T</a:t>
            </a:r>
            <a:r>
              <a:rPr lang="vi-VN" sz="2800" dirty="0">
                <a:latin typeface="Arial-Rounded" panose="020B0500000000000000" pitchFamily="34" charset="0"/>
                <a:ea typeface="Arial-Rounded" panose="020B0500000000000000" pitchFamily="34" charset="0"/>
                <a:cs typeface="Arial-Rounded" panose="020B0500000000000000" pitchFamily="34" charset="0"/>
              </a:rPr>
              <a:t>ác dụng của máy thu thanh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trong</a:t>
            </a:r>
            <a:r>
              <a:rPr lang="vi-VN" sz="2800" dirty="0">
                <a:latin typeface="Arial-Rounded" panose="020B0500000000000000" pitchFamily="34" charset="0"/>
                <a:ea typeface="Arial-Rounded" panose="020B0500000000000000" pitchFamily="34" charset="0"/>
                <a:cs typeface="Arial-Rounded" panose="020B0500000000000000" pitchFamily="34" charset="0"/>
              </a:rPr>
              <a:t>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B61F464-39BE-4A4F-ACEA-CA648266C13C}"/>
              </a:ext>
            </a:extLst>
          </p:cNvPr>
          <p:cNvSpPr txBox="1"/>
          <p:nvPr/>
        </p:nvSpPr>
        <p:spPr>
          <a:xfrm>
            <a:off x="6859406" y="5344654"/>
            <a:ext cx="3763025" cy="954107"/>
          </a:xfrm>
          <a:custGeom>
            <a:avLst/>
            <a:gdLst>
              <a:gd name="connsiteX0" fmla="*/ 0 w 3763025"/>
              <a:gd name="connsiteY0" fmla="*/ 0 h 954107"/>
              <a:gd name="connsiteX1" fmla="*/ 3763025 w 3763025"/>
              <a:gd name="connsiteY1" fmla="*/ 0 h 954107"/>
              <a:gd name="connsiteX2" fmla="*/ 3763025 w 3763025"/>
              <a:gd name="connsiteY2" fmla="*/ 954107 h 954107"/>
              <a:gd name="connsiteX3" fmla="*/ 0 w 3763025"/>
              <a:gd name="connsiteY3" fmla="*/ 954107 h 954107"/>
              <a:gd name="connsiteX4" fmla="*/ 0 w 37630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025" h="954107" extrusionOk="0">
                <a:moveTo>
                  <a:pt x="0" y="0"/>
                </a:moveTo>
                <a:cubicBezTo>
                  <a:pt x="792221" y="11849"/>
                  <a:pt x="2782073" y="-161459"/>
                  <a:pt x="3763025" y="0"/>
                </a:cubicBezTo>
                <a:cubicBezTo>
                  <a:pt x="3687209" y="168997"/>
                  <a:pt x="3715990" y="796602"/>
                  <a:pt x="3763025" y="954107"/>
                </a:cubicBezTo>
                <a:cubicBezTo>
                  <a:pt x="2234945" y="808247"/>
                  <a:pt x="1689534" y="875783"/>
                  <a:pt x="0" y="954107"/>
                </a:cubicBezTo>
                <a:cubicBezTo>
                  <a:pt x="-25366" y="710691"/>
                  <a:pt x="-56101" y="157707"/>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Cung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cấp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tin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sự</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Freeform: Shape 34">
            <a:extLst>
              <a:ext uri="{FF2B5EF4-FFF2-40B4-BE49-F238E27FC236}">
                <a16:creationId xmlns:a16="http://schemas.microsoft.com/office/drawing/2014/main" id="{11F1BC3B-612D-4848-9CA2-CEE2ABD33AA8}"/>
              </a:ext>
            </a:extLst>
          </p:cNvPr>
          <p:cNvSpPr/>
          <p:nvPr/>
        </p:nvSpPr>
        <p:spPr>
          <a:xfrm>
            <a:off x="7824192" y="4260549"/>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12" name="Picture 11"/>
          <p:cNvPicPr>
            <a:picLocks noChangeAspect="1"/>
          </p:cNvPicPr>
          <p:nvPr/>
        </p:nvPicPr>
        <p:blipFill>
          <a:blip r:embed="rId5"/>
          <a:stretch>
            <a:fillRect/>
          </a:stretch>
        </p:blipFill>
        <p:spPr>
          <a:xfrm>
            <a:off x="83531" y="1028700"/>
            <a:ext cx="6336704" cy="4793008"/>
          </a:xfrm>
          <a:prstGeom prst="rect">
            <a:avLst/>
          </a:prstGeom>
        </p:spPr>
      </p:pic>
      <p:sp>
        <p:nvSpPr>
          <p:cNvPr id="17" name="TextBox 16">
            <a:extLst>
              <a:ext uri="{FF2B5EF4-FFF2-40B4-BE49-F238E27FC236}">
                <a16:creationId xmlns:a16="http://schemas.microsoft.com/office/drawing/2014/main" id="{02313F71-4E6A-4EBC-82DE-90B1F18174E1}"/>
              </a:ext>
            </a:extLst>
          </p:cNvPr>
          <p:cNvSpPr txBox="1"/>
          <p:nvPr/>
        </p:nvSpPr>
        <p:spPr>
          <a:xfrm>
            <a:off x="6312024" y="2544722"/>
            <a:ext cx="5136972" cy="1384995"/>
          </a:xfrm>
          <a:custGeom>
            <a:avLst/>
            <a:gdLst>
              <a:gd name="connsiteX0" fmla="*/ 0 w 5136972"/>
              <a:gd name="connsiteY0" fmla="*/ 0 h 1384995"/>
              <a:gd name="connsiteX1" fmla="*/ 468035 w 5136972"/>
              <a:gd name="connsiteY1" fmla="*/ 0 h 1384995"/>
              <a:gd name="connsiteX2" fmla="*/ 1141549 w 5136972"/>
              <a:gd name="connsiteY2" fmla="*/ 0 h 1384995"/>
              <a:gd name="connsiteX3" fmla="*/ 1712324 w 5136972"/>
              <a:gd name="connsiteY3" fmla="*/ 0 h 1384995"/>
              <a:gd name="connsiteX4" fmla="*/ 2231729 w 5136972"/>
              <a:gd name="connsiteY4" fmla="*/ 0 h 1384995"/>
              <a:gd name="connsiteX5" fmla="*/ 2853873 w 5136972"/>
              <a:gd name="connsiteY5" fmla="*/ 0 h 1384995"/>
              <a:gd name="connsiteX6" fmla="*/ 3476018 w 5136972"/>
              <a:gd name="connsiteY6" fmla="*/ 0 h 1384995"/>
              <a:gd name="connsiteX7" fmla="*/ 4046792 w 5136972"/>
              <a:gd name="connsiteY7" fmla="*/ 0 h 1384995"/>
              <a:gd name="connsiteX8" fmla="*/ 4566197 w 5136972"/>
              <a:gd name="connsiteY8" fmla="*/ 0 h 1384995"/>
              <a:gd name="connsiteX9" fmla="*/ 5136972 w 5136972"/>
              <a:gd name="connsiteY9" fmla="*/ 0 h 1384995"/>
              <a:gd name="connsiteX10" fmla="*/ 5136972 w 5136972"/>
              <a:gd name="connsiteY10" fmla="*/ 433965 h 1384995"/>
              <a:gd name="connsiteX11" fmla="*/ 5136972 w 5136972"/>
              <a:gd name="connsiteY11" fmla="*/ 909480 h 1384995"/>
              <a:gd name="connsiteX12" fmla="*/ 5136972 w 5136972"/>
              <a:gd name="connsiteY12" fmla="*/ 1384995 h 1384995"/>
              <a:gd name="connsiteX13" fmla="*/ 4463458 w 5136972"/>
              <a:gd name="connsiteY13" fmla="*/ 1384995 h 1384995"/>
              <a:gd name="connsiteX14" fmla="*/ 3789944 w 5136972"/>
              <a:gd name="connsiteY14" fmla="*/ 1384995 h 1384995"/>
              <a:gd name="connsiteX15" fmla="*/ 3167799 w 5136972"/>
              <a:gd name="connsiteY15" fmla="*/ 1384995 h 1384995"/>
              <a:gd name="connsiteX16" fmla="*/ 2699764 w 5136972"/>
              <a:gd name="connsiteY16" fmla="*/ 1384995 h 1384995"/>
              <a:gd name="connsiteX17" fmla="*/ 2231729 w 5136972"/>
              <a:gd name="connsiteY17" fmla="*/ 1384995 h 1384995"/>
              <a:gd name="connsiteX18" fmla="*/ 1609585 w 5136972"/>
              <a:gd name="connsiteY18" fmla="*/ 1384995 h 1384995"/>
              <a:gd name="connsiteX19" fmla="*/ 1141549 w 5136972"/>
              <a:gd name="connsiteY19" fmla="*/ 1384995 h 1384995"/>
              <a:gd name="connsiteX20" fmla="*/ 0 w 5136972"/>
              <a:gd name="connsiteY20" fmla="*/ 1384995 h 1384995"/>
              <a:gd name="connsiteX21" fmla="*/ 0 w 5136972"/>
              <a:gd name="connsiteY21" fmla="*/ 951030 h 1384995"/>
              <a:gd name="connsiteX22" fmla="*/ 0 w 5136972"/>
              <a:gd name="connsiteY22" fmla="*/ 503215 h 1384995"/>
              <a:gd name="connsiteX23" fmla="*/ 0 w 5136972"/>
              <a:gd name="connsiteY23"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36972" h="1384995" extrusionOk="0">
                <a:moveTo>
                  <a:pt x="0" y="0"/>
                </a:moveTo>
                <a:cubicBezTo>
                  <a:pt x="185263" y="-24291"/>
                  <a:pt x="349504" y="15295"/>
                  <a:pt x="468035" y="0"/>
                </a:cubicBezTo>
                <a:cubicBezTo>
                  <a:pt x="586567" y="-15295"/>
                  <a:pt x="839725" y="52899"/>
                  <a:pt x="1141549" y="0"/>
                </a:cubicBezTo>
                <a:cubicBezTo>
                  <a:pt x="1443373" y="-52899"/>
                  <a:pt x="1555049" y="58911"/>
                  <a:pt x="1712324" y="0"/>
                </a:cubicBezTo>
                <a:cubicBezTo>
                  <a:pt x="1869600" y="-58911"/>
                  <a:pt x="2038095" y="19930"/>
                  <a:pt x="2231729" y="0"/>
                </a:cubicBezTo>
                <a:cubicBezTo>
                  <a:pt x="2425364" y="-19930"/>
                  <a:pt x="2556605" y="41006"/>
                  <a:pt x="2853873" y="0"/>
                </a:cubicBezTo>
                <a:cubicBezTo>
                  <a:pt x="3151141" y="-41006"/>
                  <a:pt x="3247550" y="28918"/>
                  <a:pt x="3476018" y="0"/>
                </a:cubicBezTo>
                <a:cubicBezTo>
                  <a:pt x="3704486" y="-28918"/>
                  <a:pt x="3780171" y="43044"/>
                  <a:pt x="4046792" y="0"/>
                </a:cubicBezTo>
                <a:cubicBezTo>
                  <a:pt x="4313413" y="-43044"/>
                  <a:pt x="4375794" y="52448"/>
                  <a:pt x="4566197" y="0"/>
                </a:cubicBezTo>
                <a:cubicBezTo>
                  <a:pt x="4756600" y="-52448"/>
                  <a:pt x="4956525" y="9618"/>
                  <a:pt x="5136972" y="0"/>
                </a:cubicBezTo>
                <a:cubicBezTo>
                  <a:pt x="5144963" y="121104"/>
                  <a:pt x="5115769" y="262299"/>
                  <a:pt x="5136972" y="433965"/>
                </a:cubicBezTo>
                <a:cubicBezTo>
                  <a:pt x="5158175" y="605632"/>
                  <a:pt x="5135427" y="801337"/>
                  <a:pt x="5136972" y="909480"/>
                </a:cubicBezTo>
                <a:cubicBezTo>
                  <a:pt x="5138517" y="1017624"/>
                  <a:pt x="5124005" y="1286341"/>
                  <a:pt x="5136972" y="1384995"/>
                </a:cubicBezTo>
                <a:cubicBezTo>
                  <a:pt x="4864084" y="1464647"/>
                  <a:pt x="4779568" y="1373829"/>
                  <a:pt x="4463458" y="1384995"/>
                </a:cubicBezTo>
                <a:cubicBezTo>
                  <a:pt x="4147348" y="1396161"/>
                  <a:pt x="3956900" y="1380136"/>
                  <a:pt x="3789944" y="1384995"/>
                </a:cubicBezTo>
                <a:cubicBezTo>
                  <a:pt x="3622988" y="1389854"/>
                  <a:pt x="3402718" y="1349066"/>
                  <a:pt x="3167799" y="1384995"/>
                </a:cubicBezTo>
                <a:cubicBezTo>
                  <a:pt x="2932880" y="1420924"/>
                  <a:pt x="2870871" y="1370436"/>
                  <a:pt x="2699764" y="1384995"/>
                </a:cubicBezTo>
                <a:cubicBezTo>
                  <a:pt x="2528658" y="1399554"/>
                  <a:pt x="2450502" y="1378543"/>
                  <a:pt x="2231729" y="1384995"/>
                </a:cubicBezTo>
                <a:cubicBezTo>
                  <a:pt x="2012957" y="1391447"/>
                  <a:pt x="1866853" y="1349305"/>
                  <a:pt x="1609585" y="1384995"/>
                </a:cubicBezTo>
                <a:cubicBezTo>
                  <a:pt x="1352317" y="1420685"/>
                  <a:pt x="1245752" y="1342784"/>
                  <a:pt x="1141549" y="1384995"/>
                </a:cubicBezTo>
                <a:cubicBezTo>
                  <a:pt x="1037346" y="1427206"/>
                  <a:pt x="341618" y="1249491"/>
                  <a:pt x="0" y="1384995"/>
                </a:cubicBezTo>
                <a:cubicBezTo>
                  <a:pt x="-5988" y="1266281"/>
                  <a:pt x="20889" y="1084601"/>
                  <a:pt x="0" y="951030"/>
                </a:cubicBezTo>
                <a:cubicBezTo>
                  <a:pt x="-20889" y="817460"/>
                  <a:pt x="35453" y="609718"/>
                  <a:pt x="0" y="503215"/>
                </a:cubicBezTo>
                <a:cubicBezTo>
                  <a:pt x="-35453" y="396713"/>
                  <a:pt x="10988" y="213504"/>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thời sự  cung cấp thông tin thời sự xảy ra trong nước và trên thế giới.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510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en-GB" sz="2800" dirty="0">
                <a:latin typeface="Arial-Rounded" panose="020B0500000000000000" pitchFamily="34" charset="0"/>
                <a:ea typeface="Arial-Rounded" panose="020B0500000000000000" pitchFamily="34" charset="0"/>
                <a:cs typeface="Arial-Rounded" panose="020B0500000000000000" pitchFamily="34" charset="0"/>
              </a:rPr>
              <a:t>T</a:t>
            </a:r>
            <a:r>
              <a:rPr lang="vi-VN" sz="2800" dirty="0">
                <a:latin typeface="Arial-Rounded" panose="020B0500000000000000" pitchFamily="34" charset="0"/>
                <a:ea typeface="Arial-Rounded" panose="020B0500000000000000" pitchFamily="34" charset="0"/>
                <a:cs typeface="Arial-Rounded" panose="020B0500000000000000" pitchFamily="34" charset="0"/>
              </a:rPr>
              <a:t>ác dụng của máy thu thanh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trong</a:t>
            </a:r>
            <a:r>
              <a:rPr lang="vi-VN" sz="2800" dirty="0">
                <a:latin typeface="Arial-Rounded" panose="020B0500000000000000" pitchFamily="34" charset="0"/>
                <a:ea typeface="Arial-Rounded" panose="020B0500000000000000" pitchFamily="34" charset="0"/>
                <a:cs typeface="Arial-Rounded" panose="020B0500000000000000" pitchFamily="34" charset="0"/>
              </a:rPr>
              <a:t>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2313F71-4E6A-4EBC-82DE-90B1F18174E1}"/>
              </a:ext>
            </a:extLst>
          </p:cNvPr>
          <p:cNvSpPr txBox="1"/>
          <p:nvPr/>
        </p:nvSpPr>
        <p:spPr>
          <a:xfrm>
            <a:off x="520335" y="2521930"/>
            <a:ext cx="4939263" cy="523220"/>
          </a:xfrm>
          <a:custGeom>
            <a:avLst/>
            <a:gdLst>
              <a:gd name="connsiteX0" fmla="*/ 0 w 4939263"/>
              <a:gd name="connsiteY0" fmla="*/ 0 h 523220"/>
              <a:gd name="connsiteX1" fmla="*/ 450022 w 4939263"/>
              <a:gd name="connsiteY1" fmla="*/ 0 h 523220"/>
              <a:gd name="connsiteX2" fmla="*/ 1097614 w 4939263"/>
              <a:gd name="connsiteY2" fmla="*/ 0 h 523220"/>
              <a:gd name="connsiteX3" fmla="*/ 1646421 w 4939263"/>
              <a:gd name="connsiteY3" fmla="*/ 0 h 523220"/>
              <a:gd name="connsiteX4" fmla="*/ 2145835 w 4939263"/>
              <a:gd name="connsiteY4" fmla="*/ 0 h 523220"/>
              <a:gd name="connsiteX5" fmla="*/ 2744035 w 4939263"/>
              <a:gd name="connsiteY5" fmla="*/ 0 h 523220"/>
              <a:gd name="connsiteX6" fmla="*/ 3342235 w 4939263"/>
              <a:gd name="connsiteY6" fmla="*/ 0 h 523220"/>
              <a:gd name="connsiteX7" fmla="*/ 3891042 w 4939263"/>
              <a:gd name="connsiteY7" fmla="*/ 0 h 523220"/>
              <a:gd name="connsiteX8" fmla="*/ 4390456 w 4939263"/>
              <a:gd name="connsiteY8" fmla="*/ 0 h 523220"/>
              <a:gd name="connsiteX9" fmla="*/ 4939263 w 4939263"/>
              <a:gd name="connsiteY9" fmla="*/ 0 h 523220"/>
              <a:gd name="connsiteX10" fmla="*/ 4939263 w 4939263"/>
              <a:gd name="connsiteY10" fmla="*/ 523220 h 523220"/>
              <a:gd name="connsiteX11" fmla="*/ 4341063 w 4939263"/>
              <a:gd name="connsiteY11" fmla="*/ 523220 h 523220"/>
              <a:gd name="connsiteX12" fmla="*/ 3693471 w 4939263"/>
              <a:gd name="connsiteY12" fmla="*/ 523220 h 523220"/>
              <a:gd name="connsiteX13" fmla="*/ 3095271 w 4939263"/>
              <a:gd name="connsiteY13" fmla="*/ 523220 h 523220"/>
              <a:gd name="connsiteX14" fmla="*/ 2447679 w 4939263"/>
              <a:gd name="connsiteY14" fmla="*/ 523220 h 523220"/>
              <a:gd name="connsiteX15" fmla="*/ 1849480 w 4939263"/>
              <a:gd name="connsiteY15" fmla="*/ 523220 h 523220"/>
              <a:gd name="connsiteX16" fmla="*/ 1399458 w 4939263"/>
              <a:gd name="connsiteY16" fmla="*/ 523220 h 523220"/>
              <a:gd name="connsiteX17" fmla="*/ 949436 w 4939263"/>
              <a:gd name="connsiteY17" fmla="*/ 523220 h 523220"/>
              <a:gd name="connsiteX18" fmla="*/ 0 w 4939263"/>
              <a:gd name="connsiteY18" fmla="*/ 523220 h 523220"/>
              <a:gd name="connsiteX19" fmla="*/ 0 w 4939263"/>
              <a:gd name="connsiteY1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9263" h="523220" extrusionOk="0">
                <a:moveTo>
                  <a:pt x="0" y="0"/>
                </a:moveTo>
                <a:cubicBezTo>
                  <a:pt x="218809" y="-52237"/>
                  <a:pt x="254694" y="10744"/>
                  <a:pt x="450022" y="0"/>
                </a:cubicBezTo>
                <a:cubicBezTo>
                  <a:pt x="645350" y="-10744"/>
                  <a:pt x="892240" y="26819"/>
                  <a:pt x="1097614" y="0"/>
                </a:cubicBezTo>
                <a:cubicBezTo>
                  <a:pt x="1302988" y="-26819"/>
                  <a:pt x="1412698" y="48406"/>
                  <a:pt x="1646421" y="0"/>
                </a:cubicBezTo>
                <a:cubicBezTo>
                  <a:pt x="1880144" y="-48406"/>
                  <a:pt x="1931596" y="36764"/>
                  <a:pt x="2145835" y="0"/>
                </a:cubicBezTo>
                <a:cubicBezTo>
                  <a:pt x="2360074" y="-36764"/>
                  <a:pt x="2459800" y="58868"/>
                  <a:pt x="2744035" y="0"/>
                </a:cubicBezTo>
                <a:cubicBezTo>
                  <a:pt x="3028270" y="-58868"/>
                  <a:pt x="3192793" y="8831"/>
                  <a:pt x="3342235" y="0"/>
                </a:cubicBezTo>
                <a:cubicBezTo>
                  <a:pt x="3491677" y="-8831"/>
                  <a:pt x="3712068" y="56859"/>
                  <a:pt x="3891042" y="0"/>
                </a:cubicBezTo>
                <a:cubicBezTo>
                  <a:pt x="4070016" y="-56859"/>
                  <a:pt x="4245822" y="39242"/>
                  <a:pt x="4390456" y="0"/>
                </a:cubicBezTo>
                <a:cubicBezTo>
                  <a:pt x="4535090" y="-39242"/>
                  <a:pt x="4810188" y="825"/>
                  <a:pt x="4939263" y="0"/>
                </a:cubicBezTo>
                <a:cubicBezTo>
                  <a:pt x="4987518" y="164378"/>
                  <a:pt x="4885022" y="363788"/>
                  <a:pt x="4939263" y="523220"/>
                </a:cubicBezTo>
                <a:cubicBezTo>
                  <a:pt x="4774990" y="537785"/>
                  <a:pt x="4609804" y="512531"/>
                  <a:pt x="4341063" y="523220"/>
                </a:cubicBezTo>
                <a:cubicBezTo>
                  <a:pt x="4072322" y="533909"/>
                  <a:pt x="3912217" y="449775"/>
                  <a:pt x="3693471" y="523220"/>
                </a:cubicBezTo>
                <a:cubicBezTo>
                  <a:pt x="3474725" y="596665"/>
                  <a:pt x="3288811" y="495484"/>
                  <a:pt x="3095271" y="523220"/>
                </a:cubicBezTo>
                <a:cubicBezTo>
                  <a:pt x="2901731" y="550956"/>
                  <a:pt x="2762553" y="512708"/>
                  <a:pt x="2447679" y="523220"/>
                </a:cubicBezTo>
                <a:cubicBezTo>
                  <a:pt x="2132805" y="533732"/>
                  <a:pt x="2128004" y="511480"/>
                  <a:pt x="1849480" y="523220"/>
                </a:cubicBezTo>
                <a:cubicBezTo>
                  <a:pt x="1570956" y="534960"/>
                  <a:pt x="1597457" y="473407"/>
                  <a:pt x="1399458" y="523220"/>
                </a:cubicBezTo>
                <a:cubicBezTo>
                  <a:pt x="1201459" y="573033"/>
                  <a:pt x="1041873" y="487034"/>
                  <a:pt x="949436" y="523220"/>
                </a:cubicBezTo>
                <a:cubicBezTo>
                  <a:pt x="856999" y="559406"/>
                  <a:pt x="410046" y="471628"/>
                  <a:pt x="0" y="523220"/>
                </a:cubicBezTo>
                <a:cubicBezTo>
                  <a:pt x="-54980" y="388654"/>
                  <a:pt x="5163" y="182168"/>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ca nhạc giải trí;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B61F464-39BE-4A4F-ACEA-CA648266C13C}"/>
              </a:ext>
            </a:extLst>
          </p:cNvPr>
          <p:cNvSpPr txBox="1"/>
          <p:nvPr/>
        </p:nvSpPr>
        <p:spPr>
          <a:xfrm>
            <a:off x="598669" y="5262880"/>
            <a:ext cx="5328592" cy="523220"/>
          </a:xfrm>
          <a:custGeom>
            <a:avLst/>
            <a:gdLst>
              <a:gd name="connsiteX0" fmla="*/ 0 w 5328592"/>
              <a:gd name="connsiteY0" fmla="*/ 0 h 523220"/>
              <a:gd name="connsiteX1" fmla="*/ 5328592 w 5328592"/>
              <a:gd name="connsiteY1" fmla="*/ 0 h 523220"/>
              <a:gd name="connsiteX2" fmla="*/ 5328592 w 5328592"/>
              <a:gd name="connsiteY2" fmla="*/ 523220 h 523220"/>
              <a:gd name="connsiteX3" fmla="*/ 0 w 5328592"/>
              <a:gd name="connsiteY3" fmla="*/ 523220 h 523220"/>
              <a:gd name="connsiteX4" fmla="*/ 0 w 5328592"/>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592" h="523220" extrusionOk="0">
                <a:moveTo>
                  <a:pt x="0" y="0"/>
                </a:moveTo>
                <a:cubicBezTo>
                  <a:pt x="1567626" y="11849"/>
                  <a:pt x="4619395" y="-161459"/>
                  <a:pt x="5328592" y="0"/>
                </a:cubicBezTo>
                <a:cubicBezTo>
                  <a:pt x="5302704" y="136655"/>
                  <a:pt x="5303824" y="451084"/>
                  <a:pt x="5328592" y="523220"/>
                </a:cubicBezTo>
                <a:cubicBezTo>
                  <a:pt x="4065648" y="377360"/>
                  <a:pt x="561993" y="444896"/>
                  <a:pt x="0" y="523220"/>
                </a:cubicBezTo>
                <a:cubicBezTo>
                  <a:pt x="-36542" y="352608"/>
                  <a:pt x="-23037" y="256505"/>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tác</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dụng</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nghe</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nhạc</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giải</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B05BD"/>
                </a:solidFill>
                <a:latin typeface="Arial-Rounded" panose="020B0500000000000000" pitchFamily="34" charset="0"/>
                <a:ea typeface="Arial-Rounded" panose="020B0500000000000000" pitchFamily="34" charset="0"/>
                <a:cs typeface="Arial-Rounded" panose="020B0500000000000000" pitchFamily="34" charset="0"/>
              </a:rPr>
              <a:t>trí</a:t>
            </a:r>
            <a:r>
              <a:rPr lang="en-US" sz="2800" b="1"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2" name="Freeform: Shape 34">
            <a:extLst>
              <a:ext uri="{FF2B5EF4-FFF2-40B4-BE49-F238E27FC236}">
                <a16:creationId xmlns:a16="http://schemas.microsoft.com/office/drawing/2014/main" id="{11F1BC3B-612D-4848-9CA2-CEE2ABD33AA8}"/>
              </a:ext>
            </a:extLst>
          </p:cNvPr>
          <p:cNvSpPr/>
          <p:nvPr/>
        </p:nvSpPr>
        <p:spPr>
          <a:xfrm>
            <a:off x="2351584" y="3714207"/>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13" name="Picture 12"/>
          <p:cNvPicPr>
            <a:picLocks noChangeAspect="1"/>
          </p:cNvPicPr>
          <p:nvPr/>
        </p:nvPicPr>
        <p:blipFill>
          <a:blip r:embed="rId5"/>
          <a:stretch>
            <a:fillRect/>
          </a:stretch>
        </p:blipFill>
        <p:spPr>
          <a:xfrm>
            <a:off x="6023992" y="764704"/>
            <a:ext cx="5976664" cy="5021396"/>
          </a:xfrm>
          <a:prstGeom prst="rect">
            <a:avLst/>
          </a:prstGeom>
        </p:spPr>
      </p:pic>
    </p:spTree>
    <p:extLst>
      <p:ext uri="{BB962C8B-B14F-4D97-AF65-F5344CB8AC3E}">
        <p14:creationId xmlns:p14="http://schemas.microsoft.com/office/powerpoint/2010/main" val="159471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0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7833FAD-C2A4-4297-83A4-4C00E12A6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652071">
            <a:off x="10273070" y="-944020"/>
            <a:ext cx="2838005" cy="3310133"/>
          </a:xfrm>
          <a:prstGeom prst="rect">
            <a:avLst/>
          </a:prstGeom>
        </p:spPr>
      </p:pic>
      <p:sp>
        <p:nvSpPr>
          <p:cNvPr id="2" name="Rectangle 1"/>
          <p:cNvSpPr/>
          <p:nvPr/>
        </p:nvSpPr>
        <p:spPr>
          <a:xfrm>
            <a:off x="685751" y="304200"/>
            <a:ext cx="10522817" cy="523220"/>
          </a:xfrm>
          <a:prstGeom prst="rect">
            <a:avLst/>
          </a:prstGeom>
        </p:spPr>
        <p:txBody>
          <a:bodyPr wrap="square">
            <a:spAutoFit/>
          </a:bodyPr>
          <a:lstStyle/>
          <a:p>
            <a:pPr indent="822960"/>
            <a:r>
              <a:rPr lang="en-GB" sz="2800" dirty="0">
                <a:latin typeface="Arial-Rounded" panose="020B0500000000000000" pitchFamily="34" charset="0"/>
                <a:ea typeface="Arial-Rounded" panose="020B0500000000000000" pitchFamily="34" charset="0"/>
                <a:cs typeface="Arial-Rounded" panose="020B0500000000000000" pitchFamily="34" charset="0"/>
              </a:rPr>
              <a:t>T</a:t>
            </a:r>
            <a:r>
              <a:rPr lang="vi-VN" sz="2800" dirty="0">
                <a:latin typeface="Arial-Rounded" panose="020B0500000000000000" pitchFamily="34" charset="0"/>
                <a:ea typeface="Arial-Rounded" panose="020B0500000000000000" pitchFamily="34" charset="0"/>
                <a:cs typeface="Arial-Rounded" panose="020B0500000000000000" pitchFamily="34" charset="0"/>
              </a:rPr>
              <a:t>ác dụng của máy thu thanh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trong</a:t>
            </a:r>
            <a:r>
              <a:rPr lang="vi-VN" sz="2800" dirty="0">
                <a:latin typeface="Arial-Rounded" panose="020B0500000000000000" pitchFamily="34" charset="0"/>
                <a:ea typeface="Arial-Rounded" panose="020B0500000000000000" pitchFamily="34" charset="0"/>
                <a:cs typeface="Arial-Rounded" panose="020B0500000000000000" pitchFamily="34" charset="0"/>
              </a:rPr>
              <a:t> tình huống dưới đây.</a:t>
            </a:r>
            <a:endParaRPr lang="en-US" sz="2600" dirty="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652" y1="25000" x2="69565" y2="31481"/>
                        <a14:foregroundMark x1="52174" y1="14815" x2="78261"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145971" y="0"/>
            <a:ext cx="1314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Shape 34">
            <a:extLst>
              <a:ext uri="{FF2B5EF4-FFF2-40B4-BE49-F238E27FC236}">
                <a16:creationId xmlns:a16="http://schemas.microsoft.com/office/drawing/2014/main" id="{11F1BC3B-612D-4848-9CA2-CEE2ABD33AA8}"/>
              </a:ext>
            </a:extLst>
          </p:cNvPr>
          <p:cNvSpPr/>
          <p:nvPr/>
        </p:nvSpPr>
        <p:spPr>
          <a:xfrm>
            <a:off x="7675751" y="3352717"/>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sp>
        <p:nvSpPr>
          <p:cNvPr id="17" name="TextBox 16">
            <a:extLst>
              <a:ext uri="{FF2B5EF4-FFF2-40B4-BE49-F238E27FC236}">
                <a16:creationId xmlns:a16="http://schemas.microsoft.com/office/drawing/2014/main" id="{02313F71-4E6A-4EBC-82DE-90B1F18174E1}"/>
              </a:ext>
            </a:extLst>
          </p:cNvPr>
          <p:cNvSpPr txBox="1"/>
          <p:nvPr/>
        </p:nvSpPr>
        <p:spPr>
          <a:xfrm>
            <a:off x="6384032" y="2117063"/>
            <a:ext cx="5136972" cy="954107"/>
          </a:xfrm>
          <a:custGeom>
            <a:avLst/>
            <a:gdLst>
              <a:gd name="connsiteX0" fmla="*/ 0 w 5136972"/>
              <a:gd name="connsiteY0" fmla="*/ 0 h 954107"/>
              <a:gd name="connsiteX1" fmla="*/ 468035 w 5136972"/>
              <a:gd name="connsiteY1" fmla="*/ 0 h 954107"/>
              <a:gd name="connsiteX2" fmla="*/ 1141549 w 5136972"/>
              <a:gd name="connsiteY2" fmla="*/ 0 h 954107"/>
              <a:gd name="connsiteX3" fmla="*/ 1712324 w 5136972"/>
              <a:gd name="connsiteY3" fmla="*/ 0 h 954107"/>
              <a:gd name="connsiteX4" fmla="*/ 2231729 w 5136972"/>
              <a:gd name="connsiteY4" fmla="*/ 0 h 954107"/>
              <a:gd name="connsiteX5" fmla="*/ 2853873 w 5136972"/>
              <a:gd name="connsiteY5" fmla="*/ 0 h 954107"/>
              <a:gd name="connsiteX6" fmla="*/ 3476018 w 5136972"/>
              <a:gd name="connsiteY6" fmla="*/ 0 h 954107"/>
              <a:gd name="connsiteX7" fmla="*/ 4046792 w 5136972"/>
              <a:gd name="connsiteY7" fmla="*/ 0 h 954107"/>
              <a:gd name="connsiteX8" fmla="*/ 4566197 w 5136972"/>
              <a:gd name="connsiteY8" fmla="*/ 0 h 954107"/>
              <a:gd name="connsiteX9" fmla="*/ 5136972 w 5136972"/>
              <a:gd name="connsiteY9" fmla="*/ 0 h 954107"/>
              <a:gd name="connsiteX10" fmla="*/ 5136972 w 5136972"/>
              <a:gd name="connsiteY10" fmla="*/ 457971 h 954107"/>
              <a:gd name="connsiteX11" fmla="*/ 5136972 w 5136972"/>
              <a:gd name="connsiteY11" fmla="*/ 954107 h 954107"/>
              <a:gd name="connsiteX12" fmla="*/ 4566197 w 5136972"/>
              <a:gd name="connsiteY12" fmla="*/ 954107 h 954107"/>
              <a:gd name="connsiteX13" fmla="*/ 3944053 w 5136972"/>
              <a:gd name="connsiteY13" fmla="*/ 954107 h 954107"/>
              <a:gd name="connsiteX14" fmla="*/ 3270539 w 5136972"/>
              <a:gd name="connsiteY14" fmla="*/ 954107 h 954107"/>
              <a:gd name="connsiteX15" fmla="*/ 2648394 w 5136972"/>
              <a:gd name="connsiteY15" fmla="*/ 954107 h 954107"/>
              <a:gd name="connsiteX16" fmla="*/ 2180359 w 5136972"/>
              <a:gd name="connsiteY16" fmla="*/ 954107 h 954107"/>
              <a:gd name="connsiteX17" fmla="*/ 1712324 w 5136972"/>
              <a:gd name="connsiteY17" fmla="*/ 954107 h 954107"/>
              <a:gd name="connsiteX18" fmla="*/ 1090180 w 5136972"/>
              <a:gd name="connsiteY18" fmla="*/ 954107 h 954107"/>
              <a:gd name="connsiteX19" fmla="*/ 622144 w 5136972"/>
              <a:gd name="connsiteY19" fmla="*/ 954107 h 954107"/>
              <a:gd name="connsiteX20" fmla="*/ 0 w 5136972"/>
              <a:gd name="connsiteY20" fmla="*/ 954107 h 954107"/>
              <a:gd name="connsiteX21" fmla="*/ 0 w 5136972"/>
              <a:gd name="connsiteY21" fmla="*/ 496136 h 954107"/>
              <a:gd name="connsiteX22" fmla="*/ 0 w 5136972"/>
              <a:gd name="connsiteY22"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36972" h="954107" extrusionOk="0">
                <a:moveTo>
                  <a:pt x="0" y="0"/>
                </a:moveTo>
                <a:cubicBezTo>
                  <a:pt x="185263" y="-24291"/>
                  <a:pt x="349504" y="15295"/>
                  <a:pt x="468035" y="0"/>
                </a:cubicBezTo>
                <a:cubicBezTo>
                  <a:pt x="586567" y="-15295"/>
                  <a:pt x="839725" y="52899"/>
                  <a:pt x="1141549" y="0"/>
                </a:cubicBezTo>
                <a:cubicBezTo>
                  <a:pt x="1443373" y="-52899"/>
                  <a:pt x="1555049" y="58911"/>
                  <a:pt x="1712324" y="0"/>
                </a:cubicBezTo>
                <a:cubicBezTo>
                  <a:pt x="1869600" y="-58911"/>
                  <a:pt x="2038095" y="19930"/>
                  <a:pt x="2231729" y="0"/>
                </a:cubicBezTo>
                <a:cubicBezTo>
                  <a:pt x="2425364" y="-19930"/>
                  <a:pt x="2556605" y="41006"/>
                  <a:pt x="2853873" y="0"/>
                </a:cubicBezTo>
                <a:cubicBezTo>
                  <a:pt x="3151141" y="-41006"/>
                  <a:pt x="3247550" y="28918"/>
                  <a:pt x="3476018" y="0"/>
                </a:cubicBezTo>
                <a:cubicBezTo>
                  <a:pt x="3704486" y="-28918"/>
                  <a:pt x="3780171" y="43044"/>
                  <a:pt x="4046792" y="0"/>
                </a:cubicBezTo>
                <a:cubicBezTo>
                  <a:pt x="4313413" y="-43044"/>
                  <a:pt x="4375794" y="52448"/>
                  <a:pt x="4566197" y="0"/>
                </a:cubicBezTo>
                <a:cubicBezTo>
                  <a:pt x="4756600" y="-52448"/>
                  <a:pt x="4956525" y="9618"/>
                  <a:pt x="5136972" y="0"/>
                </a:cubicBezTo>
                <a:cubicBezTo>
                  <a:pt x="5144701" y="109544"/>
                  <a:pt x="5101703" y="300088"/>
                  <a:pt x="5136972" y="457971"/>
                </a:cubicBezTo>
                <a:cubicBezTo>
                  <a:pt x="5172241" y="615854"/>
                  <a:pt x="5092422" y="854496"/>
                  <a:pt x="5136972" y="954107"/>
                </a:cubicBezTo>
                <a:cubicBezTo>
                  <a:pt x="4977019" y="987792"/>
                  <a:pt x="4752780" y="898555"/>
                  <a:pt x="4566197" y="954107"/>
                </a:cubicBezTo>
                <a:cubicBezTo>
                  <a:pt x="4379614" y="1009659"/>
                  <a:pt x="4205311" y="896808"/>
                  <a:pt x="3944053" y="954107"/>
                </a:cubicBezTo>
                <a:cubicBezTo>
                  <a:pt x="3682795" y="1011406"/>
                  <a:pt x="3437495" y="949248"/>
                  <a:pt x="3270539" y="954107"/>
                </a:cubicBezTo>
                <a:cubicBezTo>
                  <a:pt x="3103583" y="958966"/>
                  <a:pt x="2883313" y="918178"/>
                  <a:pt x="2648394" y="954107"/>
                </a:cubicBezTo>
                <a:cubicBezTo>
                  <a:pt x="2413475" y="990036"/>
                  <a:pt x="2351466" y="939548"/>
                  <a:pt x="2180359" y="954107"/>
                </a:cubicBezTo>
                <a:cubicBezTo>
                  <a:pt x="2009253" y="968666"/>
                  <a:pt x="1931097" y="947655"/>
                  <a:pt x="1712324" y="954107"/>
                </a:cubicBezTo>
                <a:cubicBezTo>
                  <a:pt x="1493552" y="960559"/>
                  <a:pt x="1347448" y="918417"/>
                  <a:pt x="1090180" y="954107"/>
                </a:cubicBezTo>
                <a:cubicBezTo>
                  <a:pt x="832912" y="989797"/>
                  <a:pt x="726347" y="911896"/>
                  <a:pt x="622144" y="954107"/>
                </a:cubicBezTo>
                <a:cubicBezTo>
                  <a:pt x="517941" y="996318"/>
                  <a:pt x="233054" y="914109"/>
                  <a:pt x="0" y="954107"/>
                </a:cubicBezTo>
                <a:cubicBezTo>
                  <a:pt x="-46275" y="846732"/>
                  <a:pt x="11221" y="665456"/>
                  <a:pt x="0" y="496136"/>
                </a:cubicBezTo>
                <a:cubicBezTo>
                  <a:pt x="-11221" y="326816"/>
                  <a:pt x="57870" y="109491"/>
                  <a:pt x="0" y="0"/>
                </a:cubicBezTo>
                <a:close/>
              </a:path>
            </a:pathLst>
          </a:custGeom>
          <a:no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latin typeface="Arial-Rounded" panose="020B0500000000000000" pitchFamily="34" charset="0"/>
                <a:ea typeface="Arial-Rounded" panose="020B0500000000000000" pitchFamily="34" charset="0"/>
                <a:cs typeface="Arial-Rounded" panose="020B0500000000000000" pitchFamily="34" charset="0"/>
              </a:rPr>
              <a:t>Chương trình an toàn giao thông .</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p:cNvPicPr>
            <a:picLocks noChangeAspect="1"/>
          </p:cNvPicPr>
          <p:nvPr/>
        </p:nvPicPr>
        <p:blipFill>
          <a:blip r:embed="rId5"/>
          <a:stretch>
            <a:fillRect/>
          </a:stretch>
        </p:blipFill>
        <p:spPr>
          <a:xfrm>
            <a:off x="145971" y="1028701"/>
            <a:ext cx="6238062" cy="4344516"/>
          </a:xfrm>
          <a:prstGeom prst="rect">
            <a:avLst/>
          </a:prstGeom>
        </p:spPr>
      </p:pic>
      <p:sp>
        <p:nvSpPr>
          <p:cNvPr id="13" name="TextBox 12">
            <a:extLst>
              <a:ext uri="{FF2B5EF4-FFF2-40B4-BE49-F238E27FC236}">
                <a16:creationId xmlns:a16="http://schemas.microsoft.com/office/drawing/2014/main" id="{7B61F464-39BE-4A4F-ACEA-CA648266C13C}"/>
              </a:ext>
            </a:extLst>
          </p:cNvPr>
          <p:cNvSpPr txBox="1"/>
          <p:nvPr/>
        </p:nvSpPr>
        <p:spPr>
          <a:xfrm>
            <a:off x="5960301" y="4701554"/>
            <a:ext cx="5563610" cy="954107"/>
          </a:xfrm>
          <a:custGeom>
            <a:avLst/>
            <a:gdLst>
              <a:gd name="connsiteX0" fmla="*/ 0 w 5563610"/>
              <a:gd name="connsiteY0" fmla="*/ 0 h 954107"/>
              <a:gd name="connsiteX1" fmla="*/ 5563610 w 5563610"/>
              <a:gd name="connsiteY1" fmla="*/ 0 h 954107"/>
              <a:gd name="connsiteX2" fmla="*/ 5563610 w 5563610"/>
              <a:gd name="connsiteY2" fmla="*/ 954107 h 954107"/>
              <a:gd name="connsiteX3" fmla="*/ 0 w 5563610"/>
              <a:gd name="connsiteY3" fmla="*/ 954107 h 954107"/>
              <a:gd name="connsiteX4" fmla="*/ 0 w 556361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10" h="954107" extrusionOk="0">
                <a:moveTo>
                  <a:pt x="0" y="0"/>
                </a:moveTo>
                <a:cubicBezTo>
                  <a:pt x="1061460" y="11849"/>
                  <a:pt x="4744476" y="-161459"/>
                  <a:pt x="5563610" y="0"/>
                </a:cubicBezTo>
                <a:cubicBezTo>
                  <a:pt x="5487794" y="168997"/>
                  <a:pt x="5516575" y="796602"/>
                  <a:pt x="5563610" y="954107"/>
                </a:cubicBezTo>
                <a:cubicBezTo>
                  <a:pt x="4324029" y="808247"/>
                  <a:pt x="1058902" y="875783"/>
                  <a:pt x="0" y="954107"/>
                </a:cubicBezTo>
                <a:cubicBezTo>
                  <a:pt x="-25366" y="710691"/>
                  <a:pt x="-56101" y="157707"/>
                  <a:pt x="0" y="0"/>
                </a:cubicBezTo>
                <a:close/>
              </a:path>
            </a:pathLst>
          </a:custGeom>
          <a:noFill/>
          <a:ln w="38100">
            <a:solidFill>
              <a:srgbClr val="FF0000"/>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Cung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cấp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tin </a:t>
            </a:r>
            <a:r>
              <a:rPr lang="en-US" sz="2800" dirty="0" err="1"/>
              <a:t>giúp</a:t>
            </a:r>
            <a:r>
              <a:rPr lang="en-US" sz="2800" dirty="0"/>
              <a:t> </a:t>
            </a:r>
            <a:r>
              <a:rPr lang="en-US" sz="2800" dirty="0" err="1"/>
              <a:t>cập</a:t>
            </a:r>
            <a:r>
              <a:rPr lang="en-US" sz="2800" dirty="0"/>
              <a:t> </a:t>
            </a:r>
            <a:r>
              <a:rPr lang="en-US" sz="2800" dirty="0" err="1"/>
              <a:t>nhật</a:t>
            </a:r>
            <a:r>
              <a:rPr lang="en-US" sz="2800" dirty="0"/>
              <a:t> </a:t>
            </a:r>
            <a:r>
              <a:rPr lang="en-US" sz="2800" dirty="0" err="1"/>
              <a:t>tình</a:t>
            </a:r>
            <a:r>
              <a:rPr lang="en-US" sz="2800" dirty="0"/>
              <a:t> </a:t>
            </a:r>
            <a:r>
              <a:rPr lang="en-US" sz="2800" dirty="0" err="1"/>
              <a:t>hình</a:t>
            </a:r>
            <a:r>
              <a:rPr lang="en-US" sz="2800" dirty="0"/>
              <a:t> </a:t>
            </a:r>
            <a:r>
              <a:rPr lang="en-US" sz="2800" dirty="0" err="1"/>
              <a:t>giao</a:t>
            </a:r>
            <a:r>
              <a:rPr lang="en-US" sz="2800" dirty="0"/>
              <a:t> </a:t>
            </a:r>
            <a:r>
              <a:rPr lang="en-US" sz="2800" dirty="0" err="1"/>
              <a:t>thông</a:t>
            </a:r>
            <a:r>
              <a:rPr lang="en-US" sz="2800" dirty="0"/>
              <a:t> </a:t>
            </a:r>
            <a:r>
              <a:rPr lang="en-US" sz="2800" dirty="0" err="1"/>
              <a:t>cho</a:t>
            </a:r>
            <a:r>
              <a:rPr lang="en-US" sz="2800" dirty="0"/>
              <a:t> </a:t>
            </a:r>
            <a:r>
              <a:rPr lang="en-US" sz="2800" dirty="0" err="1"/>
              <a:t>tài</a:t>
            </a:r>
            <a:r>
              <a:rPr lang="en-US" sz="2800" dirty="0"/>
              <a:t> </a:t>
            </a:r>
            <a:r>
              <a:rPr lang="en-US" sz="2800" dirty="0" err="1"/>
              <a:t>xế</a:t>
            </a:r>
            <a:r>
              <a:rPr lang="en-US" sz="2800" dirty="0"/>
              <a:t> ô </a:t>
            </a:r>
            <a:r>
              <a:rPr lang="en-US" sz="2800" dirty="0" err="1"/>
              <a:t>tô</a:t>
            </a:r>
            <a:endParaRPr lang="en-US" sz="2800" dirty="0">
              <a:solidFill>
                <a:srgbClr val="CB05BD"/>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25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7" grpId="0" animBg="1"/>
      <p:bldP spid="1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TotalTime>
  <Words>357</Words>
  <Application>Microsoft Office PowerPoint</Application>
  <PresentationFormat>Widescreen</PresentationFormat>
  <Paragraphs>40</Paragraphs>
  <Slides>16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等线</vt:lpstr>
      <vt:lpstr>微软雅黑</vt:lpstr>
      <vt:lpstr>Arial</vt:lpstr>
      <vt:lpstr>Arial-Rounded</vt:lpstr>
      <vt:lpstr>Calibri</vt:lpstr>
      <vt:lpstr>HP001 4 hàng</vt:lpstr>
      <vt:lpstr>iCiel Cadena</vt:lpstr>
      <vt:lpstr>Times New Roman</vt:lpstr>
      <vt:lpstr>Wingdings</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work</dc:creator>
  <cp:lastModifiedBy>NGO HIEN</cp:lastModifiedBy>
  <cp:revision>467</cp:revision>
  <dcterms:created xsi:type="dcterms:W3CDTF">2019-06-20T05:33:49Z</dcterms:created>
  <dcterms:modified xsi:type="dcterms:W3CDTF">2023-11-04T14:55:28Z</dcterms:modified>
</cp:coreProperties>
</file>