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14" r:id="rId3"/>
    <p:sldId id="470" r:id="rId4"/>
    <p:sldId id="480" r:id="rId5"/>
    <p:sldId id="479" r:id="rId6"/>
    <p:sldId id="493" r:id="rId7"/>
    <p:sldId id="494" r:id="rId8"/>
    <p:sldId id="495" r:id="rId9"/>
    <p:sldId id="481" r:id="rId10"/>
    <p:sldId id="482" r:id="rId11"/>
    <p:sldId id="496" r:id="rId12"/>
    <p:sldId id="491" r:id="rId13"/>
    <p:sldId id="497" r:id="rId14"/>
    <p:sldId id="487" r:id="rId15"/>
    <p:sldId id="488" r:id="rId16"/>
    <p:sldId id="4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2DC7-B346-48A5-B4B8-65AD8DE3FDB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364F-A772-436B-A34D-B171E9D91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3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7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4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06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4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8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49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2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2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80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60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59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7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5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37085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753003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677436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3322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906011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75797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693216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90003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549596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86525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004625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899823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5097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1789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6600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14582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64848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38863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472329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73158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0253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4160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6655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148623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58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14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comb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217225" y="4902200"/>
            <a:ext cx="5586553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3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1B0087-A6D3-4A2A-9CC5-DAEE1E224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200" y="2764865"/>
            <a:ext cx="6236749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5313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135225-9015-4A98-B618-7BD1762EA2FB}"/>
              </a:ext>
            </a:extLst>
          </p:cNvPr>
          <p:cNvGrpSpPr/>
          <p:nvPr/>
        </p:nvGrpSpPr>
        <p:grpSpPr>
          <a:xfrm>
            <a:off x="171450" y="126387"/>
            <a:ext cx="11725275" cy="1095561"/>
            <a:chOff x="1905000" y="450289"/>
            <a:chExt cx="8382000" cy="15902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3CDC0E8-6CDD-4198-B7A8-2692BBC45CFA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xmlns="" id="{A810A656-018A-4C62-AB64-8D6C7FBCF963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xmlns="" id="{7F2744B9-50D2-4C75-AA02-F1F346BB9B1C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C0CAD5-5B57-4790-B1D2-D90E69E97BDE}"/>
                </a:ext>
              </a:extLst>
            </p:cNvPr>
            <p:cNvSpPr txBox="1"/>
            <p:nvPr/>
          </p:nvSpPr>
          <p:spPr>
            <a:xfrm>
              <a:off x="1929967" y="566261"/>
              <a:ext cx="8285434" cy="14742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Lập kế hoạch để thu thập thông tin trả lời cho các câu hỏi do nhóm đề xuất theo gợi ý dưới đây.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154C1F-D956-4C1B-9D4F-1B0485EAB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495424"/>
            <a:ext cx="10306050" cy="4150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5D676DE-B88B-4CA1-8DFD-7C6AFE581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680" y="4174587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869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8509168-023F-4D99-B0E3-AC131340F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81081"/>
              </p:ext>
            </p:extLst>
          </p:nvPr>
        </p:nvGraphicFramePr>
        <p:xfrm>
          <a:off x="190500" y="600075"/>
          <a:ext cx="11887200" cy="6010304"/>
        </p:xfrm>
        <a:graphic>
          <a:graphicData uri="http://schemas.openxmlformats.org/drawingml/2006/table">
            <a:tbl>
              <a:tblPr/>
              <a:tblGrid>
                <a:gridCol w="926272">
                  <a:extLst>
                    <a:ext uri="{9D8B030D-6E8A-4147-A177-3AD203B41FA5}">
                      <a16:colId xmlns:a16="http://schemas.microsoft.com/office/drawing/2014/main" xmlns="" val="4195502300"/>
                    </a:ext>
                  </a:extLst>
                </a:gridCol>
                <a:gridCol w="4500493">
                  <a:extLst>
                    <a:ext uri="{9D8B030D-6E8A-4147-A177-3AD203B41FA5}">
                      <a16:colId xmlns:a16="http://schemas.microsoft.com/office/drawing/2014/main" xmlns="" val="3898826548"/>
                    </a:ext>
                  </a:extLst>
                </a:gridCol>
                <a:gridCol w="4323522">
                  <a:extLst>
                    <a:ext uri="{9D8B030D-6E8A-4147-A177-3AD203B41FA5}">
                      <a16:colId xmlns:a16="http://schemas.microsoft.com/office/drawing/2014/main" xmlns="" val="1188217760"/>
                    </a:ext>
                  </a:extLst>
                </a:gridCol>
                <a:gridCol w="2136913">
                  <a:extLst>
                    <a:ext uri="{9D8B030D-6E8A-4147-A177-3AD203B41FA5}">
                      <a16:colId xmlns:a16="http://schemas.microsoft.com/office/drawing/2014/main" xmlns="" val="1832204878"/>
                    </a:ext>
                  </a:extLst>
                </a:gridCol>
              </a:tblGrid>
              <a:tr h="3049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TT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Nhiệm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thập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tin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 thực hiện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9231127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“Ai là người đạt được thành tích cao nhất?”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1811733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“Thế hệ ban giám hiệu nào dẫn dắt trường đạt được nhiều thành tích rực rỡ nhất?”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7629216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“Thành tích cao nhất trường đạt được là ở đâu?”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Thúy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464401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“Các thành tích của trường đạt được khi nào?”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Quỳnh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5658071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hiểu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“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tích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nhất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Huy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4186894"/>
                  </a:ext>
                </a:extLst>
              </a:tr>
              <a:tr h="863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Tìm hiểu “Vì sao trường đạt được nhiều thành tích như thế?”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Tham quan phòng truyền thống của trường.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Hỏi thầy, cô giáo.</a:t>
                      </a: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Hoàng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296" marR="11296" marT="11296" marB="112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7587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2927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4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78F3DF-C54A-457E-9696-23684E63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815" y="2830504"/>
            <a:ext cx="454191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29755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4C70820-C1AF-4694-B27B-B60259E4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8" y="990600"/>
            <a:ext cx="10249972" cy="4038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57811F2-0EF4-4AD0-BFDB-262086563EE2}"/>
              </a:ext>
            </a:extLst>
          </p:cNvPr>
          <p:cNvGrpSpPr/>
          <p:nvPr/>
        </p:nvGrpSpPr>
        <p:grpSpPr>
          <a:xfrm>
            <a:off x="3901789" y="4060704"/>
            <a:ext cx="3916499" cy="2746185"/>
            <a:chOff x="1197026" y="4232126"/>
            <a:chExt cx="3751815" cy="26307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ED80F20-DA4E-4D66-9EF5-3F21D89E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64DA0B2-FA1F-414A-968F-394704B7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B76510-1F3F-4B90-ABF2-EF197FD62296}"/>
              </a:ext>
            </a:extLst>
          </p:cNvPr>
          <p:cNvSpPr txBox="1"/>
          <p:nvPr/>
        </p:nvSpPr>
        <p:spPr>
          <a:xfrm>
            <a:off x="1082774" y="1627986"/>
            <a:ext cx="9062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ề nhà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nl-NL" sz="4400" dirty="0">
                <a:latin typeface="Calibri" panose="020F0502020204030204" pitchFamily="34" charset="0"/>
                <a:cs typeface="Calibri" panose="020F0502020204030204" pitchFamily="34" charset="0"/>
              </a:rPr>
              <a:t>Chuẩn bị thu thập thông tin để báo cáo vào giờ học sau.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98085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FBEA0B-AF72-4065-BE26-8EF0C963B8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500201" y="1457003"/>
            <a:ext cx="99434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929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02D9DD-5A1F-4E2B-BCA1-A228329D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473" y="909173"/>
            <a:ext cx="5432007" cy="957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11EA9BE-B1E2-421E-8F74-ED66A22CD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269" y="2208901"/>
            <a:ext cx="6615814" cy="288125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2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EC8DE8-D26C-4A77-873D-02BD415D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709" y="2252370"/>
            <a:ext cx="782794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1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xmlns="" id="{9D4DDBF3-56D4-40D0-9A7A-27619A9C2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" y="1194056"/>
            <a:ext cx="5907137" cy="38635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CC0AA0-F240-48A4-9864-BBABF88ED109}"/>
              </a:ext>
            </a:extLst>
          </p:cNvPr>
          <p:cNvSpPr txBox="1"/>
          <p:nvPr/>
        </p:nvSpPr>
        <p:spPr>
          <a:xfrm>
            <a:off x="6057900" y="22860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135225-9015-4A98-B618-7BD1762EA2FB}"/>
              </a:ext>
            </a:extLst>
          </p:cNvPr>
          <p:cNvGrpSpPr/>
          <p:nvPr/>
        </p:nvGrpSpPr>
        <p:grpSpPr>
          <a:xfrm>
            <a:off x="1549762" y="126386"/>
            <a:ext cx="10113917" cy="1364467"/>
            <a:chOff x="1905000" y="450289"/>
            <a:chExt cx="8382000" cy="15309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3CDC0E8-6CDD-4198-B7A8-2692BBC45CFA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xmlns="" id="{A810A656-018A-4C62-AB64-8D6C7FBCF963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xmlns="" id="{7F2744B9-50D2-4C75-AA02-F1F346BB9B1C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C0CAD5-5B57-4790-B1D2-D90E69E97BDE}"/>
                </a:ext>
              </a:extLst>
            </p:cNvPr>
            <p:cNvSpPr txBox="1"/>
            <p:nvPr/>
          </p:nvSpPr>
          <p:spPr>
            <a:xfrm>
              <a:off x="1929967" y="566260"/>
              <a:ext cx="8285434" cy="133977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xuất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truyền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dựa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19E9DE-0BB8-4225-9B30-20C3EDE0C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19087"/>
            <a:ext cx="685800" cy="733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3B0585-7A5C-46BA-9565-5DBE4CE15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281" y="1681254"/>
            <a:ext cx="8656319" cy="48710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3C0657B-416C-4098-8268-A4F415AF3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621" y="4786345"/>
            <a:ext cx="4132379" cy="18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80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xmlns="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xmlns="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xmlns="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xmlns="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119465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18236B-0914-49C6-B259-FF977CD849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3875" y="2145297"/>
            <a:ext cx="3464599" cy="21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64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3B0585-7A5C-46BA-9565-5DBE4CE15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983" y="1266825"/>
            <a:ext cx="8252291" cy="5076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3CB1F5-09F4-45FC-93F5-F4560B6A9F8C}"/>
              </a:ext>
            </a:extLst>
          </p:cNvPr>
          <p:cNvSpPr txBox="1"/>
          <p:nvPr/>
        </p:nvSpPr>
        <p:spPr>
          <a:xfrm rot="19275917">
            <a:off x="4705350" y="4785211"/>
            <a:ext cx="135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A8AE13-25ED-4FF3-BEF2-0771A9D76076}"/>
              </a:ext>
            </a:extLst>
          </p:cNvPr>
          <p:cNvSpPr txBox="1"/>
          <p:nvPr/>
        </p:nvSpPr>
        <p:spPr>
          <a:xfrm rot="17884376">
            <a:off x="3790950" y="5740783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niệm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711DDB-C114-4779-80DD-631EDD2D788E}"/>
              </a:ext>
            </a:extLst>
          </p:cNvPr>
          <p:cNvSpPr txBox="1"/>
          <p:nvPr/>
        </p:nvSpPr>
        <p:spPr>
          <a:xfrm rot="16632901">
            <a:off x="4604940" y="5919040"/>
            <a:ext cx="158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ngoại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khóa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EF35F0-A7BA-454F-B016-7004F2A16DAA}"/>
              </a:ext>
            </a:extLst>
          </p:cNvPr>
          <p:cNvSpPr txBox="1"/>
          <p:nvPr/>
        </p:nvSpPr>
        <p:spPr>
          <a:xfrm rot="2647218">
            <a:off x="5975751" y="5281576"/>
            <a:ext cx="186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quyên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ủng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hộ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6C7028-3ACA-4A3D-8481-C252AC20BFDE}"/>
              </a:ext>
            </a:extLst>
          </p:cNvPr>
          <p:cNvSpPr txBox="1"/>
          <p:nvPr/>
        </p:nvSpPr>
        <p:spPr>
          <a:xfrm rot="3079326">
            <a:off x="2419348" y="1661012"/>
            <a:ext cx="1352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0DA67B2-CB9E-49ED-87DA-3769233867A0}"/>
              </a:ext>
            </a:extLst>
          </p:cNvPr>
          <p:cNvSpPr txBox="1"/>
          <p:nvPr/>
        </p:nvSpPr>
        <p:spPr>
          <a:xfrm rot="378729">
            <a:off x="1465570" y="2951004"/>
            <a:ext cx="1773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bật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FE2165-1078-4373-AE44-8138C5D9D680}"/>
              </a:ext>
            </a:extLst>
          </p:cNvPr>
          <p:cNvSpPr txBox="1"/>
          <p:nvPr/>
        </p:nvSpPr>
        <p:spPr>
          <a:xfrm rot="18371019">
            <a:off x="7939876" y="1435804"/>
            <a:ext cx="1650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thưởng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D93D22-0287-4685-B941-2DBECA8330A3}"/>
              </a:ext>
            </a:extLst>
          </p:cNvPr>
          <p:cNvSpPr txBox="1"/>
          <p:nvPr/>
        </p:nvSpPr>
        <p:spPr>
          <a:xfrm rot="521797">
            <a:off x="8076862" y="3110810"/>
            <a:ext cx="271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12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771FFC-EB7D-4369-8BDD-7DB56483ABA3}"/>
              </a:ext>
            </a:extLst>
          </p:cNvPr>
          <p:cNvSpPr txBox="1"/>
          <p:nvPr/>
        </p:nvSpPr>
        <p:spPr>
          <a:xfrm>
            <a:off x="0" y="541119"/>
            <a:ext cx="1240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vi-VN" sz="3000" b="1" dirty="0">
                <a:solidFill>
                  <a:srgbClr val="FFFF00"/>
                </a:solidFill>
                <a:cs typeface="Arial" panose="020B0604020202020204" pitchFamily="34" charset="0"/>
              </a:rPr>
              <a:t>Lựa chọn một nội dung để tìm hiểu về truyền thống trường em.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4DBF4D-EB7E-44BB-B12D-32AB06594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013" y="1185862"/>
            <a:ext cx="9367038" cy="500538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135225-9015-4A98-B618-7BD1762EA2FB}"/>
              </a:ext>
            </a:extLst>
          </p:cNvPr>
          <p:cNvGrpSpPr/>
          <p:nvPr/>
        </p:nvGrpSpPr>
        <p:grpSpPr>
          <a:xfrm>
            <a:off x="438150" y="126387"/>
            <a:ext cx="11506200" cy="1297339"/>
            <a:chOff x="1905000" y="450289"/>
            <a:chExt cx="8382000" cy="153091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3CDC0E8-6CDD-4198-B7A8-2692BBC45CFA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Rectangle: Diagonal Corners Rounded 13">
                <a:extLst>
                  <a:ext uri="{FF2B5EF4-FFF2-40B4-BE49-F238E27FC236}">
                    <a16:creationId xmlns:a16="http://schemas.microsoft.com/office/drawing/2014/main" xmlns="" id="{A810A656-018A-4C62-AB64-8D6C7FBCF963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Diagonal Corners Rounded 14">
                <a:extLst>
                  <a:ext uri="{FF2B5EF4-FFF2-40B4-BE49-F238E27FC236}">
                    <a16:creationId xmlns:a16="http://schemas.microsoft.com/office/drawing/2014/main" xmlns="" id="{7F2744B9-50D2-4C75-AA02-F1F346BB9B1C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5C0CAD5-5B57-4790-B1D2-D90E69E97BDE}"/>
                </a:ext>
              </a:extLst>
            </p:cNvPr>
            <p:cNvSpPr txBox="1"/>
            <p:nvPr/>
          </p:nvSpPr>
          <p:spPr>
            <a:xfrm>
              <a:off x="2231121" y="566260"/>
              <a:ext cx="7984280" cy="12711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Đặt các câu hỏi để thu thập thông tin cho nội dung mà nhóm em đã lựa chọn dựa vào gợi ý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EE01B0-290F-4622-A4A6-AB417ACC7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825" y="1468088"/>
            <a:ext cx="7415212" cy="5180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DA68B92-E0E6-4890-92B9-838DC6D02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221" y="3205195"/>
            <a:ext cx="4132379" cy="18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413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387</Words>
  <Application>Microsoft Office PowerPoint</Application>
  <PresentationFormat>Widescreen</PresentationFormat>
  <Paragraphs>70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等线</vt:lpstr>
      <vt:lpstr>等线 Light</vt:lpstr>
      <vt:lpstr>Georgia</vt:lpstr>
      <vt:lpstr>Times New Roman</vt:lpstr>
      <vt:lpstr>Yeseva One</vt:lpstr>
      <vt:lpstr>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30</cp:revision>
  <dcterms:created xsi:type="dcterms:W3CDTF">2022-09-23T23:33:03Z</dcterms:created>
  <dcterms:modified xsi:type="dcterms:W3CDTF">2023-10-17T05:17:47Z</dcterms:modified>
</cp:coreProperties>
</file>