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322" r:id="rId2"/>
    <p:sldId id="294" r:id="rId3"/>
    <p:sldId id="299" r:id="rId4"/>
    <p:sldId id="282" r:id="rId5"/>
    <p:sldId id="305" r:id="rId6"/>
    <p:sldId id="306" r:id="rId7"/>
    <p:sldId id="304" r:id="rId8"/>
    <p:sldId id="307" r:id="rId9"/>
    <p:sldId id="308" r:id="rId10"/>
    <p:sldId id="309" r:id="rId11"/>
    <p:sldId id="310" r:id="rId12"/>
    <p:sldId id="314" r:id="rId13"/>
    <p:sldId id="312" r:id="rId14"/>
    <p:sldId id="315" r:id="rId15"/>
    <p:sldId id="313" r:id="rId16"/>
    <p:sldId id="311" r:id="rId17"/>
    <p:sldId id="316" r:id="rId18"/>
    <p:sldId id="318" r:id="rId19"/>
    <p:sldId id="319" r:id="rId20"/>
    <p:sldId id="320" r:id="rId21"/>
    <p:sldId id="321" r:id="rId22"/>
    <p:sldId id="300" r:id="rId23"/>
    <p:sldId id="301" r:id="rId24"/>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4EC"/>
    <a:srgbClr val="0000FF"/>
    <a:srgbClr val="88DFE8"/>
    <a:srgbClr val="FFCC29"/>
    <a:srgbClr val="FFDB69"/>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2583" autoAdjust="0"/>
  </p:normalViewPr>
  <p:slideViewPr>
    <p:cSldViewPr>
      <p:cViewPr varScale="1">
        <p:scale>
          <a:sx n="63" d="100"/>
          <a:sy n="63" d="100"/>
        </p:scale>
        <p:origin x="69" y="79"/>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10/13/2023</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762531-3519-6E5B-97A7-760D98103F60}"/>
              </a:ext>
            </a:extLst>
          </p:cNvPr>
          <p:cNvPicPr>
            <a:picLocks noChangeAspect="1"/>
          </p:cNvPicPr>
          <p:nvPr userDrawn="1"/>
        </p:nvPicPr>
        <p:blipFill rotWithShape="1">
          <a:blip r:embed="rId2"/>
          <a:srcRect l="9256" t="12652" r="6809"/>
          <a:stretch/>
        </p:blipFill>
        <p:spPr>
          <a:xfrm>
            <a:off x="0" y="0"/>
            <a:ext cx="16276638" cy="9144000"/>
          </a:xfrm>
          <a:prstGeom prst="rect">
            <a:avLst/>
          </a:prstGeom>
        </p:spPr>
      </p:pic>
      <p:pic>
        <p:nvPicPr>
          <p:cNvPr id="5" name="Picture 4" descr="Logo, company name&#10;&#10;Description automatically generated">
            <a:extLst>
              <a:ext uri="{FF2B5EF4-FFF2-40B4-BE49-F238E27FC236}">
                <a16:creationId xmlns:a16="http://schemas.microsoft.com/office/drawing/2014/main" xmlns="" id="{1031DD50-0E5B-A89E-7D6A-912160E389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07" y="233464"/>
            <a:ext cx="1579241" cy="1997413"/>
          </a:xfrm>
          <a:prstGeom prst="rect">
            <a:avLst/>
          </a:prstGeom>
        </p:spPr>
      </p:pic>
    </p:spTree>
    <p:extLst>
      <p:ext uri="{BB962C8B-B14F-4D97-AF65-F5344CB8AC3E}">
        <p14:creationId xmlns:p14="http://schemas.microsoft.com/office/powerpoint/2010/main" val="912402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9089C85-2306-12CC-8214-9418FEA52A58}"/>
              </a:ext>
            </a:extLst>
          </p:cNvPr>
          <p:cNvPicPr>
            <a:picLocks noChangeAspect="1"/>
          </p:cNvPicPr>
          <p:nvPr userDrawn="1"/>
        </p:nvPicPr>
        <p:blipFill rotWithShape="1">
          <a:blip r:embed="rId2"/>
          <a:srcRect l="5781" t="32641"/>
          <a:stretch/>
        </p:blipFill>
        <p:spPr>
          <a:xfrm>
            <a:off x="-17502" y="-16933"/>
            <a:ext cx="7875542" cy="1051288"/>
          </a:xfrm>
          <a:prstGeom prst="rect">
            <a:avLst/>
          </a:prstGeom>
        </p:spPr>
      </p:pic>
      <p:pic>
        <p:nvPicPr>
          <p:cNvPr id="5" name="Picture 4">
            <a:extLst>
              <a:ext uri="{FF2B5EF4-FFF2-40B4-BE49-F238E27FC236}">
                <a16:creationId xmlns:a16="http://schemas.microsoft.com/office/drawing/2014/main" xmlns="" id="{CF151F18-9F89-5120-47BA-C1541C4DEF5F}"/>
              </a:ext>
            </a:extLst>
          </p:cNvPr>
          <p:cNvPicPr>
            <a:picLocks noChangeAspect="1"/>
          </p:cNvPicPr>
          <p:nvPr userDrawn="1"/>
        </p:nvPicPr>
        <p:blipFill rotWithShape="1">
          <a:blip r:embed="rId3"/>
          <a:srcRect l="11360" b="36194"/>
          <a:stretch/>
        </p:blipFill>
        <p:spPr>
          <a:xfrm>
            <a:off x="-17501" y="8267472"/>
            <a:ext cx="3578322" cy="876529"/>
          </a:xfrm>
          <a:prstGeom prst="rect">
            <a:avLst/>
          </a:prstGeom>
        </p:spPr>
      </p:pic>
    </p:spTree>
    <p:extLst>
      <p:ext uri="{BB962C8B-B14F-4D97-AF65-F5344CB8AC3E}">
        <p14:creationId xmlns:p14="http://schemas.microsoft.com/office/powerpoint/2010/main" val="375278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xmlns="" id="{E0CFD662-0C28-40BC-E54E-FBFA574CC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46" y="0"/>
            <a:ext cx="14600146" cy="9144000"/>
          </a:xfrm>
          <a:prstGeom prst="rect">
            <a:avLst/>
          </a:prstGeom>
        </p:spPr>
      </p:pic>
    </p:spTree>
    <p:extLst>
      <p:ext uri="{BB962C8B-B14F-4D97-AF65-F5344CB8AC3E}">
        <p14:creationId xmlns:p14="http://schemas.microsoft.com/office/powerpoint/2010/main" val="2016651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xmlns="" id="{5EB7DDCC-19E5-596A-02E0-1A8800637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70" y="15340"/>
            <a:ext cx="16244067" cy="9144000"/>
          </a:xfrm>
          <a:prstGeom prst="rect">
            <a:avLst/>
          </a:prstGeom>
        </p:spPr>
      </p:pic>
    </p:spTree>
    <p:extLst>
      <p:ext uri="{BB962C8B-B14F-4D97-AF65-F5344CB8AC3E}">
        <p14:creationId xmlns:p14="http://schemas.microsoft.com/office/powerpoint/2010/main" val="12910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xmlns="" id="{5F9442F0-621A-4E9F-EDC9-1DDF2998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531531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548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49688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586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xmlns=""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8" y="168"/>
            <a:ext cx="16255403" cy="9143664"/>
          </a:xfrm>
          <a:prstGeom prst="rect">
            <a:avLst/>
          </a:prstGeom>
        </p:spPr>
      </p:pic>
      <p:sp>
        <p:nvSpPr>
          <p:cNvPr id="4" name="Rectangle 3">
            <a:extLst>
              <a:ext uri="{FF2B5EF4-FFF2-40B4-BE49-F238E27FC236}">
                <a16:creationId xmlns:a16="http://schemas.microsoft.com/office/drawing/2014/main" xmlns="" id="{6F87CAA1-2A30-15DE-46EF-BC77529C41F0}"/>
              </a:ext>
            </a:extLst>
          </p:cNvPr>
          <p:cNvSpPr>
            <a:spLocks noChangeArrowheads="1"/>
          </p:cNvSpPr>
          <p:nvPr/>
        </p:nvSpPr>
        <p:spPr bwMode="auto">
          <a:xfrm>
            <a:off x="2668438" y="1699031"/>
            <a:ext cx="10939764" cy="608827"/>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3196"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3196"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xmlns="" id="{9C042B2C-75C6-02A5-EC11-D148A90624DC}"/>
              </a:ext>
            </a:extLst>
          </p:cNvPr>
          <p:cNvSpPr/>
          <p:nvPr/>
        </p:nvSpPr>
        <p:spPr>
          <a:xfrm>
            <a:off x="2430909" y="5249333"/>
            <a:ext cx="11414823" cy="3768472"/>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719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719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719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xmlns=""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7786" y="1088997"/>
            <a:ext cx="1744740" cy="178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xmlns="" id="{2ED74E39-3004-EA47-095A-D77D1F42A02C}"/>
              </a:ext>
            </a:extLst>
          </p:cNvPr>
          <p:cNvSpPr/>
          <p:nvPr/>
        </p:nvSpPr>
        <p:spPr>
          <a:xfrm>
            <a:off x="3942751" y="6536267"/>
            <a:ext cx="8163139" cy="1354063"/>
          </a:xfrm>
          <a:prstGeom prst="rect">
            <a:avLst/>
          </a:prstGeom>
          <a:noFill/>
        </p:spPr>
        <p:txBody>
          <a:bodyPr wrap="none" lIns="121765" tIns="60884" rIns="121765" bIns="60884">
            <a:spAutoFit/>
          </a:bodyPr>
          <a:lstStyle/>
          <a:p>
            <a:pPr algn="ctr">
              <a:defRPr/>
            </a:pPr>
            <a:r>
              <a:rPr lang="en-US" sz="8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ĐẠO ĐỨC</a:t>
            </a:r>
            <a:endParaRPr lang="vi-VN" sz="8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xmlns="" id="{AF69D374-4CDD-9CD5-DF9A-5A1AA4A4514C}"/>
              </a:ext>
            </a:extLst>
          </p:cNvPr>
          <p:cNvSpPr txBox="1">
            <a:spLocks noChangeArrowheads="1"/>
          </p:cNvSpPr>
          <p:nvPr/>
        </p:nvSpPr>
        <p:spPr bwMode="auto">
          <a:xfrm>
            <a:off x="437811" y="3007830"/>
            <a:ext cx="15258535" cy="449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20000"/>
              </a:lnSpc>
              <a:spcAft>
                <a:spcPts val="0"/>
              </a:spcAft>
            </a:pPr>
            <a:r>
              <a:rPr lang="nl-NL" sz="40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 Đồng tình với ý kiến </a:t>
            </a:r>
            <a:r>
              <a:rPr lang="nl-NL" sz="40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a, b, d </a:t>
            </a:r>
            <a:r>
              <a:rPr lang="nl-NL" sz="40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vì đều thể hiện sự trân trọng, tự hào về truyền thống lịch sử, văn hóa của đất nước ta và tình yêu Tổ quốc.</a:t>
            </a:r>
            <a:endParaRPr lang="en-US" sz="40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a:p>
            <a:pPr algn="just">
              <a:lnSpc>
                <a:spcPct val="120000"/>
              </a:lnSpc>
              <a:spcAft>
                <a:spcPts val="0"/>
              </a:spcAft>
            </a:pPr>
            <a:r>
              <a:rPr lang="nl-NL" sz="40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 Không đồng tình với ý kiến </a:t>
            </a:r>
            <a:r>
              <a:rPr lang="nl-NL" sz="40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c</a:t>
            </a:r>
            <a:r>
              <a:rPr lang="nl-NL" sz="40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vì trò chơi dân gian là trò chơi truyền thống của dân tộc, mang một nét đẹp văn hóa của dân tộc, đất nước.</a:t>
            </a:r>
            <a:endParaRPr lang="en-US" sz="40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endParaRPr>
          </a:p>
        </p:txBody>
      </p:sp>
      <p:sp>
        <p:nvSpPr>
          <p:cNvPr id="3" name="Text Box 14">
            <a:extLst>
              <a:ext uri="{FF2B5EF4-FFF2-40B4-BE49-F238E27FC236}">
                <a16:creationId xmlns:a16="http://schemas.microsoft.com/office/drawing/2014/main" xmlns="" id="{A4DB0CCA-5B36-2892-58DE-BF40C8673F8C}"/>
              </a:ext>
            </a:extLst>
          </p:cNvPr>
          <p:cNvSpPr txBox="1">
            <a:spLocks noChangeArrowheads="1"/>
          </p:cNvSpPr>
          <p:nvPr/>
        </p:nvSpPr>
        <p:spPr bwMode="auto">
          <a:xfrm>
            <a:off x="4023519" y="1219200"/>
            <a:ext cx="6674613" cy="162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20000"/>
              </a:lnSpc>
              <a:spcAft>
                <a:spcPts val="0"/>
              </a:spcAft>
            </a:pPr>
            <a:r>
              <a:rPr lang="en-US" sz="8000" b="1">
                <a:solidFill>
                  <a:srgbClr val="C00000"/>
                </a:solidFill>
                <a:latin typeface="AvantGarde" panose="00000400000000000000" pitchFamily="2" charset="0"/>
                <a:ea typeface="AvantGarde" panose="00000400000000000000" pitchFamily="2" charset="0"/>
                <a:cs typeface="AvantGarde" panose="00000400000000000000" pitchFamily="2" charset="0"/>
              </a:rPr>
              <a:t>KẾT LUẬN</a:t>
            </a:r>
            <a:endParaRPr lang="en-US" sz="8000" b="1" dirty="0">
              <a:solidFill>
                <a:srgbClr val="C00000"/>
              </a:solidFill>
              <a:effectLst/>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78659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xmlns="" id="{A565BB2F-9829-4F56-1354-C4596BDA5E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333" r="4316" b="67834"/>
          <a:stretch/>
        </p:blipFill>
        <p:spPr>
          <a:xfrm>
            <a:off x="1051719" y="1278104"/>
            <a:ext cx="5525743" cy="3107192"/>
          </a:xfrm>
          <a:prstGeom prst="rect">
            <a:avLst/>
          </a:prstGeom>
        </p:spPr>
      </p:pic>
      <p:pic>
        <p:nvPicPr>
          <p:cNvPr id="3" name="Picture 17">
            <a:extLst>
              <a:ext uri="{FF2B5EF4-FFF2-40B4-BE49-F238E27FC236}">
                <a16:creationId xmlns:a16="http://schemas.microsoft.com/office/drawing/2014/main" xmlns="" id="{E4F3296D-01C4-F3EE-4CC6-6EE6ECE04E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5000" r="7696" b="36537"/>
          <a:stretch/>
        </p:blipFill>
        <p:spPr>
          <a:xfrm>
            <a:off x="9205119" y="1280228"/>
            <a:ext cx="5775583" cy="3105068"/>
          </a:xfrm>
          <a:prstGeom prst="rect">
            <a:avLst/>
          </a:prstGeom>
        </p:spPr>
      </p:pic>
      <p:pic>
        <p:nvPicPr>
          <p:cNvPr id="4" name="Picture 18">
            <a:extLst>
              <a:ext uri="{FF2B5EF4-FFF2-40B4-BE49-F238E27FC236}">
                <a16:creationId xmlns:a16="http://schemas.microsoft.com/office/drawing/2014/main" xmlns="" id="{FE406467-114E-7C8F-65B0-1B52B80AF6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1" t="67157" r="3038" b="4379"/>
          <a:stretch/>
        </p:blipFill>
        <p:spPr>
          <a:xfrm>
            <a:off x="5031931" y="5034654"/>
            <a:ext cx="5603176" cy="3058020"/>
          </a:xfrm>
          <a:prstGeom prst="rect">
            <a:avLst/>
          </a:prstGeom>
        </p:spPr>
      </p:pic>
      <p:sp>
        <p:nvSpPr>
          <p:cNvPr id="5" name="Rectangle 1">
            <a:extLst>
              <a:ext uri="{FF2B5EF4-FFF2-40B4-BE49-F238E27FC236}">
                <a16:creationId xmlns:a16="http://schemas.microsoft.com/office/drawing/2014/main" xmlns="" id="{BB8D697B-1FBF-4B5F-654E-1A8E59D07C29}"/>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Nêu những hiểu biết của em về các địa danh sau: </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Hình chữ nhật: Góc Tròn 7">
            <a:extLst>
              <a:ext uri="{FF2B5EF4-FFF2-40B4-BE49-F238E27FC236}">
                <a16:creationId xmlns:a16="http://schemas.microsoft.com/office/drawing/2014/main" xmlns="" id="{186250B9-3EB3-5B43-BE5A-482549B92F7A}"/>
              </a:ext>
            </a:extLst>
          </p:cNvPr>
          <p:cNvSpPr/>
          <p:nvPr/>
        </p:nvSpPr>
        <p:spPr>
          <a:xfrm>
            <a:off x="2548384" y="4385296"/>
            <a:ext cx="2532412"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Hồ Gươm</a:t>
            </a:r>
          </a:p>
        </p:txBody>
      </p:sp>
      <p:sp>
        <p:nvSpPr>
          <p:cNvPr id="9" name="Hình chữ nhật: Góc Tròn 8">
            <a:extLst>
              <a:ext uri="{FF2B5EF4-FFF2-40B4-BE49-F238E27FC236}">
                <a16:creationId xmlns:a16="http://schemas.microsoft.com/office/drawing/2014/main" xmlns="" id="{3EDE760F-D2D0-87EC-DFC7-E52DC43320FB}"/>
              </a:ext>
            </a:extLst>
          </p:cNvPr>
          <p:cNvSpPr/>
          <p:nvPr/>
        </p:nvSpPr>
        <p:spPr>
          <a:xfrm>
            <a:off x="10560004" y="4434026"/>
            <a:ext cx="3065812"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Bến Nhà Rồng</a:t>
            </a:r>
          </a:p>
        </p:txBody>
      </p:sp>
      <p:sp>
        <p:nvSpPr>
          <p:cNvPr id="10" name="Hình chữ nhật: Góc Tròn 9">
            <a:extLst>
              <a:ext uri="{FF2B5EF4-FFF2-40B4-BE49-F238E27FC236}">
                <a16:creationId xmlns:a16="http://schemas.microsoft.com/office/drawing/2014/main" xmlns="" id="{F691BD1D-EC0D-C954-1320-2CD7A86C80CF}"/>
              </a:ext>
            </a:extLst>
          </p:cNvPr>
          <p:cNvSpPr/>
          <p:nvPr/>
        </p:nvSpPr>
        <p:spPr>
          <a:xfrm>
            <a:off x="6076466" y="8146858"/>
            <a:ext cx="3514106"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Làng Sen quê Bác</a:t>
            </a:r>
          </a:p>
        </p:txBody>
      </p:sp>
      <p:pic>
        <p:nvPicPr>
          <p:cNvPr id="12" name="Hình ảnh 11" descr="Ảnh có chứa văn bản&#10;&#10;Mô tả được tạo tự động">
            <a:extLst>
              <a:ext uri="{FF2B5EF4-FFF2-40B4-BE49-F238E27FC236}">
                <a16:creationId xmlns:a16="http://schemas.microsoft.com/office/drawing/2014/main" xmlns="" id="{10D2B50E-A7D0-9712-A4E9-C7792E30B7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1519" y="5483538"/>
            <a:ext cx="4760468" cy="4760468"/>
          </a:xfrm>
          <a:prstGeom prst="rect">
            <a:avLst/>
          </a:prstGeom>
        </p:spPr>
      </p:pic>
    </p:spTree>
    <p:extLst>
      <p:ext uri="{BB962C8B-B14F-4D97-AF65-F5344CB8AC3E}">
        <p14:creationId xmlns:p14="http://schemas.microsoft.com/office/powerpoint/2010/main" val="3483635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xmlns="" id="{A565BB2F-9829-4F56-1354-C4596BDA5E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333" r="4316" b="67834"/>
          <a:stretch/>
        </p:blipFill>
        <p:spPr>
          <a:xfrm>
            <a:off x="25024" y="1847672"/>
            <a:ext cx="8943789" cy="5029200"/>
          </a:xfrm>
          <a:prstGeom prst="rect">
            <a:avLst/>
          </a:prstGeom>
        </p:spPr>
      </p:pic>
      <p:sp>
        <p:nvSpPr>
          <p:cNvPr id="5" name="Rectangle 1">
            <a:extLst>
              <a:ext uri="{FF2B5EF4-FFF2-40B4-BE49-F238E27FC236}">
                <a16:creationId xmlns:a16="http://schemas.microsoft.com/office/drawing/2014/main" xmlns="" id="{BB8D697B-1FBF-4B5F-654E-1A8E59D07C29}"/>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Nêu những hiểu biết của em về các địa danh sau: </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Hình chữ nhật: Góc Tròn 7">
            <a:extLst>
              <a:ext uri="{FF2B5EF4-FFF2-40B4-BE49-F238E27FC236}">
                <a16:creationId xmlns:a16="http://schemas.microsoft.com/office/drawing/2014/main" xmlns="" id="{186250B9-3EB3-5B43-BE5A-482549B92F7A}"/>
              </a:ext>
            </a:extLst>
          </p:cNvPr>
          <p:cNvSpPr/>
          <p:nvPr/>
        </p:nvSpPr>
        <p:spPr>
          <a:xfrm>
            <a:off x="2925912" y="7029271"/>
            <a:ext cx="3142012" cy="89552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vantGarde" panose="00000400000000000000" pitchFamily="2" charset="0"/>
                <a:ea typeface="AvantGarde" panose="00000400000000000000" pitchFamily="2" charset="0"/>
                <a:cs typeface="AvantGarde" panose="00000400000000000000" pitchFamily="2" charset="0"/>
              </a:rPr>
              <a:t>Hồ Gươm</a:t>
            </a:r>
          </a:p>
        </p:txBody>
      </p:sp>
      <p:sp>
        <p:nvSpPr>
          <p:cNvPr id="3" name="TextBox 22">
            <a:extLst>
              <a:ext uri="{FF2B5EF4-FFF2-40B4-BE49-F238E27FC236}">
                <a16:creationId xmlns:a16="http://schemas.microsoft.com/office/drawing/2014/main" xmlns="" id="{A4C12C55-290E-7B21-1D5C-08DCC4FA58BE}"/>
              </a:ext>
            </a:extLst>
          </p:cNvPr>
          <p:cNvSpPr txBox="1"/>
          <p:nvPr/>
        </p:nvSpPr>
        <p:spPr>
          <a:xfrm>
            <a:off x="8957744" y="1571018"/>
            <a:ext cx="7105376" cy="6666761"/>
          </a:xfrm>
          <a:prstGeom prst="rect">
            <a:avLst/>
          </a:prstGeom>
          <a:noFill/>
        </p:spPr>
        <p:txBody>
          <a:bodyPr wrap="square" rtlCol="0">
            <a:spAutoFit/>
          </a:bodyPr>
          <a:lstStyle/>
          <a:p>
            <a:pPr algn="just">
              <a:lnSpc>
                <a:spcPct val="120000"/>
              </a:lnSpc>
            </a:pP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Hồ</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Gươm</a:t>
            </a:r>
            <a:r>
              <a:rPr lang="en-US" sz="3600" b="1" dirty="0">
                <a:latin typeface="AvantGarde" panose="00000400000000000000" pitchFamily="2" charset="0"/>
                <a:ea typeface="AvantGarde" panose="00000400000000000000" pitchFamily="2" charset="0"/>
                <a:cs typeface="AvantGarde" panose="00000400000000000000" pitchFamily="2" charset="0"/>
              </a:rPr>
              <a:t> có </a:t>
            </a:r>
            <a:r>
              <a:rPr lang="en-US" sz="3600" b="1" dirty="0" err="1">
                <a:latin typeface="AvantGarde" panose="00000400000000000000" pitchFamily="2" charset="0"/>
                <a:ea typeface="AvantGarde" panose="00000400000000000000" pitchFamily="2" charset="0"/>
                <a:cs typeface="AvantGarde" panose="00000400000000000000" pitchFamily="2" charset="0"/>
              </a:rPr>
              <a:t>một</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vẻ</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đẹp</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tự</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nhiên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như</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viên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ngọc</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xanh</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duyên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dáng</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giữa</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lòng</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Hà</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Nội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Nổi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lên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giữa</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Hồ</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Gươm</a:t>
            </a:r>
            <a:r>
              <a:rPr lang="en-US" sz="3600" b="1" dirty="0">
                <a:latin typeface="AvantGarde" panose="00000400000000000000" pitchFamily="2" charset="0"/>
                <a:ea typeface="AvantGarde" panose="00000400000000000000" pitchFamily="2" charset="0"/>
                <a:cs typeface="AvantGarde" panose="00000400000000000000" pitchFamily="2" charset="0"/>
              </a:rPr>
              <a:t> là </a:t>
            </a:r>
            <a:r>
              <a:rPr lang="en-US" sz="3600" b="1" dirty="0" err="1">
                <a:latin typeface="AvantGarde" panose="00000400000000000000" pitchFamily="2" charset="0"/>
                <a:ea typeface="AvantGarde" panose="00000400000000000000" pitchFamily="2" charset="0"/>
                <a:cs typeface="AvantGarde" panose="00000400000000000000" pitchFamily="2" charset="0"/>
              </a:rPr>
              <a:t>Tháp</a:t>
            </a:r>
            <a:r>
              <a:rPr lang="en-US" sz="3600" b="1" dirty="0">
                <a:latin typeface="AvantGarde" panose="00000400000000000000" pitchFamily="2" charset="0"/>
                <a:ea typeface="AvantGarde" panose="00000400000000000000" pitchFamily="2" charset="0"/>
                <a:cs typeface="AvantGarde" panose="00000400000000000000" pitchFamily="2" charset="0"/>
              </a:rPr>
              <a:t> Rùa </a:t>
            </a:r>
            <a:r>
              <a:rPr lang="en-US" sz="3600" b="1" dirty="0" err="1">
                <a:latin typeface="AvantGarde" panose="00000400000000000000" pitchFamily="2" charset="0"/>
                <a:ea typeface="AvantGarde" panose="00000400000000000000" pitchFamily="2" charset="0"/>
                <a:cs typeface="AvantGarde" panose="00000400000000000000" pitchFamily="2" charset="0"/>
              </a:rPr>
              <a:t>cao</a:t>
            </a:r>
            <a:r>
              <a:rPr lang="en-US" sz="3600" b="1" dirty="0">
                <a:latin typeface="AvantGarde" panose="00000400000000000000" pitchFamily="2" charset="0"/>
                <a:ea typeface="AvantGarde" panose="00000400000000000000" pitchFamily="2" charset="0"/>
                <a:cs typeface="AvantGarde" panose="00000400000000000000" pitchFamily="2" charset="0"/>
              </a:rPr>
              <a:t> 3 </a:t>
            </a:r>
            <a:r>
              <a:rPr lang="en-US" sz="3600" b="1" dirty="0" err="1">
                <a:latin typeface="AvantGarde" panose="00000400000000000000" pitchFamily="2" charset="0"/>
                <a:ea typeface="AvantGarde" panose="00000400000000000000" pitchFamily="2" charset="0"/>
                <a:cs typeface="AvantGarde" panose="00000400000000000000" pitchFamily="2" charset="0"/>
              </a:rPr>
              <a:t>tầng</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nhỏ</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nhắn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rêu</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phong</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phủ</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kín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tạo</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nên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nét</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cổ</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kính</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Ngoài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ra</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còn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có</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đền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Ngọc</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Sơn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với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Tháp</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Bút</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và</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Đài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Nghiên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nằm</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ngay</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phía</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trước</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cửa</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đền</a:t>
            </a:r>
            <a:r>
              <a:rPr lang="en-US" sz="3600" b="1" dirty="0">
                <a:latin typeface="AvantGarde" panose="00000400000000000000" pitchFamily="2" charset="0"/>
                <a:ea typeface="AvantGarde" panose="00000400000000000000" pitchFamily="2" charset="0"/>
                <a:cs typeface="AvantGarde" panose="00000400000000000000" pitchFamily="2" charset="0"/>
              </a:rPr>
              <a:t>. </a:t>
            </a:r>
          </a:p>
        </p:txBody>
      </p:sp>
    </p:spTree>
    <p:extLst>
      <p:ext uri="{BB962C8B-B14F-4D97-AF65-F5344CB8AC3E}">
        <p14:creationId xmlns:p14="http://schemas.microsoft.com/office/powerpoint/2010/main" val="29735691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xmlns="" id="{A565BB2F-9829-4F56-1354-C4596BDA5E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333" r="4316" b="67834"/>
          <a:stretch/>
        </p:blipFill>
        <p:spPr>
          <a:xfrm>
            <a:off x="1051719" y="1278104"/>
            <a:ext cx="5525743" cy="3107192"/>
          </a:xfrm>
          <a:prstGeom prst="rect">
            <a:avLst/>
          </a:prstGeom>
        </p:spPr>
      </p:pic>
      <p:pic>
        <p:nvPicPr>
          <p:cNvPr id="3" name="Picture 17">
            <a:extLst>
              <a:ext uri="{FF2B5EF4-FFF2-40B4-BE49-F238E27FC236}">
                <a16:creationId xmlns:a16="http://schemas.microsoft.com/office/drawing/2014/main" xmlns="" id="{E4F3296D-01C4-F3EE-4CC6-6EE6ECE04E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5000" r="7696" b="36537"/>
          <a:stretch/>
        </p:blipFill>
        <p:spPr>
          <a:xfrm>
            <a:off x="9205119" y="1280228"/>
            <a:ext cx="5775583" cy="3105068"/>
          </a:xfrm>
          <a:prstGeom prst="rect">
            <a:avLst/>
          </a:prstGeom>
        </p:spPr>
      </p:pic>
      <p:pic>
        <p:nvPicPr>
          <p:cNvPr id="4" name="Picture 18">
            <a:extLst>
              <a:ext uri="{FF2B5EF4-FFF2-40B4-BE49-F238E27FC236}">
                <a16:creationId xmlns:a16="http://schemas.microsoft.com/office/drawing/2014/main" xmlns="" id="{FE406467-114E-7C8F-65B0-1B52B80AF6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1" t="67157" r="3038" b="4379"/>
          <a:stretch/>
        </p:blipFill>
        <p:spPr>
          <a:xfrm>
            <a:off x="5031931" y="5034654"/>
            <a:ext cx="5603176" cy="3058020"/>
          </a:xfrm>
          <a:prstGeom prst="rect">
            <a:avLst/>
          </a:prstGeom>
        </p:spPr>
      </p:pic>
      <p:sp>
        <p:nvSpPr>
          <p:cNvPr id="5" name="Rectangle 1">
            <a:extLst>
              <a:ext uri="{FF2B5EF4-FFF2-40B4-BE49-F238E27FC236}">
                <a16:creationId xmlns:a16="http://schemas.microsoft.com/office/drawing/2014/main" xmlns="" id="{BB8D697B-1FBF-4B5F-654E-1A8E59D07C29}"/>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Nêu những hiểu biết của em về các địa danh sau: </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Hình chữ nhật: Góc Tròn 7">
            <a:extLst>
              <a:ext uri="{FF2B5EF4-FFF2-40B4-BE49-F238E27FC236}">
                <a16:creationId xmlns:a16="http://schemas.microsoft.com/office/drawing/2014/main" xmlns="" id="{186250B9-3EB3-5B43-BE5A-482549B92F7A}"/>
              </a:ext>
            </a:extLst>
          </p:cNvPr>
          <p:cNvSpPr/>
          <p:nvPr/>
        </p:nvSpPr>
        <p:spPr>
          <a:xfrm>
            <a:off x="2548384" y="4385296"/>
            <a:ext cx="2532412"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Hồ Gươm</a:t>
            </a:r>
          </a:p>
        </p:txBody>
      </p:sp>
      <p:sp>
        <p:nvSpPr>
          <p:cNvPr id="9" name="Hình chữ nhật: Góc Tròn 8">
            <a:extLst>
              <a:ext uri="{FF2B5EF4-FFF2-40B4-BE49-F238E27FC236}">
                <a16:creationId xmlns:a16="http://schemas.microsoft.com/office/drawing/2014/main" xmlns="" id="{3EDE760F-D2D0-87EC-DFC7-E52DC43320FB}"/>
              </a:ext>
            </a:extLst>
          </p:cNvPr>
          <p:cNvSpPr/>
          <p:nvPr/>
        </p:nvSpPr>
        <p:spPr>
          <a:xfrm>
            <a:off x="10560004" y="4434026"/>
            <a:ext cx="3065812"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Bến Nhà Rồng</a:t>
            </a:r>
          </a:p>
        </p:txBody>
      </p:sp>
      <p:sp>
        <p:nvSpPr>
          <p:cNvPr id="10" name="Hình chữ nhật: Góc Tròn 9">
            <a:extLst>
              <a:ext uri="{FF2B5EF4-FFF2-40B4-BE49-F238E27FC236}">
                <a16:creationId xmlns:a16="http://schemas.microsoft.com/office/drawing/2014/main" xmlns="" id="{F691BD1D-EC0D-C954-1320-2CD7A86C80CF}"/>
              </a:ext>
            </a:extLst>
          </p:cNvPr>
          <p:cNvSpPr/>
          <p:nvPr/>
        </p:nvSpPr>
        <p:spPr>
          <a:xfrm>
            <a:off x="6076466" y="8146858"/>
            <a:ext cx="3514106"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Làng Sen quê Bác</a:t>
            </a:r>
          </a:p>
        </p:txBody>
      </p:sp>
    </p:spTree>
    <p:extLst>
      <p:ext uri="{BB962C8B-B14F-4D97-AF65-F5344CB8AC3E}">
        <p14:creationId xmlns:p14="http://schemas.microsoft.com/office/powerpoint/2010/main" val="12424203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xmlns="" id="{BB8D697B-1FBF-4B5F-654E-1A8E59D07C29}"/>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Nêu những hiểu biết của em về các địa danh sau: </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3" name="Picture 17">
            <a:extLst>
              <a:ext uri="{FF2B5EF4-FFF2-40B4-BE49-F238E27FC236}">
                <a16:creationId xmlns:a16="http://schemas.microsoft.com/office/drawing/2014/main" xmlns="" id="{1AA62ADD-41E9-65FB-AE96-9931CCD2BD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5000" r="7696" b="36537"/>
          <a:stretch/>
        </p:blipFill>
        <p:spPr>
          <a:xfrm>
            <a:off x="7300119" y="1280228"/>
            <a:ext cx="8878277" cy="4773138"/>
          </a:xfrm>
          <a:prstGeom prst="rect">
            <a:avLst/>
          </a:prstGeom>
        </p:spPr>
      </p:pic>
      <p:sp>
        <p:nvSpPr>
          <p:cNvPr id="4" name="Hình chữ nhật: Góc Tròn 3">
            <a:extLst>
              <a:ext uri="{FF2B5EF4-FFF2-40B4-BE49-F238E27FC236}">
                <a16:creationId xmlns:a16="http://schemas.microsoft.com/office/drawing/2014/main" xmlns="" id="{FC4BD12E-C4B5-2703-CF29-2FEA11809B30}"/>
              </a:ext>
            </a:extLst>
          </p:cNvPr>
          <p:cNvSpPr/>
          <p:nvPr/>
        </p:nvSpPr>
        <p:spPr>
          <a:xfrm>
            <a:off x="9447564" y="6194605"/>
            <a:ext cx="4583386" cy="99118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vantGarde" panose="00000400000000000000" pitchFamily="2" charset="0"/>
                <a:ea typeface="AvantGarde" panose="00000400000000000000" pitchFamily="2" charset="0"/>
                <a:cs typeface="AvantGarde" panose="00000400000000000000" pitchFamily="2" charset="0"/>
              </a:rPr>
              <a:t>Bến Nhà Rồng</a:t>
            </a:r>
          </a:p>
        </p:txBody>
      </p:sp>
      <p:sp>
        <p:nvSpPr>
          <p:cNvPr id="6" name="TextBox 22">
            <a:extLst>
              <a:ext uri="{FF2B5EF4-FFF2-40B4-BE49-F238E27FC236}">
                <a16:creationId xmlns:a16="http://schemas.microsoft.com/office/drawing/2014/main" xmlns="" id="{9AA7115C-7CE0-9B3E-7494-B855E39A1B32}"/>
              </a:ext>
            </a:extLst>
          </p:cNvPr>
          <p:cNvSpPr txBox="1"/>
          <p:nvPr/>
        </p:nvSpPr>
        <p:spPr>
          <a:xfrm>
            <a:off x="289719" y="1312312"/>
            <a:ext cx="6757785" cy="5632311"/>
          </a:xfrm>
          <a:prstGeom prst="rect">
            <a:avLst/>
          </a:prstGeom>
          <a:noFill/>
        </p:spPr>
        <p:txBody>
          <a:bodyPr wrap="square" rtlCol="0">
            <a:spAutoFit/>
          </a:bodyPr>
          <a:lstStyle/>
          <a:p>
            <a:pPr algn="just"/>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Bến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Nhà</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Rồng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trước</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đây</a:t>
            </a:r>
            <a:r>
              <a:rPr lang="en-US" sz="3600" dirty="0">
                <a:latin typeface="AvantGarde" panose="00000400000000000000" pitchFamily="2" charset="0"/>
                <a:ea typeface="AvantGarde" panose="00000400000000000000" pitchFamily="2" charset="0"/>
                <a:cs typeface="AvantGarde" panose="00000400000000000000" pitchFamily="2" charset="0"/>
              </a:rPr>
              <a:t> là </a:t>
            </a:r>
            <a:r>
              <a:rPr lang="en-US" sz="3600" dirty="0" err="1">
                <a:latin typeface="AvantGarde" panose="00000400000000000000" pitchFamily="2" charset="0"/>
                <a:ea typeface="AvantGarde" panose="00000400000000000000" pitchFamily="2" charset="0"/>
                <a:cs typeface="AvantGarde" panose="00000400000000000000" pitchFamily="2" charset="0"/>
              </a:rPr>
              <a:t>trụ</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sở</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thương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cảng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của</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Sài</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Gòn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nằm</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trên</a:t>
            </a:r>
            <a:r>
              <a:rPr lang="en-US" sz="3600" dirty="0">
                <a:latin typeface="AvantGarde" panose="00000400000000000000" pitchFamily="2" charset="0"/>
                <a:ea typeface="AvantGarde" panose="00000400000000000000" pitchFamily="2" charset="0"/>
                <a:cs typeface="AvantGarde" panose="00000400000000000000" pitchFamily="2" charset="0"/>
              </a:rPr>
              <a:t> sông </a:t>
            </a:r>
            <a:r>
              <a:rPr lang="en-US" sz="3600" dirty="0" err="1">
                <a:latin typeface="AvantGarde" panose="00000400000000000000" pitchFamily="2" charset="0"/>
                <a:ea typeface="AvantGarde" panose="00000400000000000000" pitchFamily="2" charset="0"/>
                <a:cs typeface="AvantGarde" panose="00000400000000000000" pitchFamily="2" charset="0"/>
              </a:rPr>
              <a:t>Sài</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Gòn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được</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xây</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dựng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từ</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năm</a:t>
            </a:r>
            <a:r>
              <a:rPr lang="en-US" sz="3600" dirty="0">
                <a:latin typeface="AvantGarde" panose="00000400000000000000" pitchFamily="2" charset="0"/>
                <a:ea typeface="AvantGarde" panose="00000400000000000000" pitchFamily="2" charset="0"/>
                <a:cs typeface="AvantGarde" panose="00000400000000000000" pitchFamily="2" charset="0"/>
              </a:rPr>
              <a:t> 1863 là </a:t>
            </a:r>
            <a:r>
              <a:rPr lang="en-US" sz="3600" dirty="0" err="1">
                <a:latin typeface="AvantGarde" panose="00000400000000000000" pitchFamily="2" charset="0"/>
                <a:ea typeface="AvantGarde" panose="00000400000000000000" pitchFamily="2" charset="0"/>
                <a:cs typeface="AvantGarde" panose="00000400000000000000" pitchFamily="2" charset="0"/>
              </a:rPr>
              <a:t>một</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trong</a:t>
            </a:r>
            <a:r>
              <a:rPr lang="en-US" sz="3600" dirty="0">
                <a:latin typeface="AvantGarde" panose="00000400000000000000" pitchFamily="2" charset="0"/>
                <a:ea typeface="AvantGarde" panose="00000400000000000000" pitchFamily="2" charset="0"/>
                <a:cs typeface="AvantGarde" panose="00000400000000000000" pitchFamily="2" charset="0"/>
              </a:rPr>
              <a:t> những </a:t>
            </a:r>
            <a:r>
              <a:rPr lang="en-US" sz="3600" dirty="0" err="1">
                <a:latin typeface="AvantGarde" panose="00000400000000000000" pitchFamily="2" charset="0"/>
                <a:ea typeface="AvantGarde" panose="00000400000000000000" pitchFamily="2" charset="0"/>
                <a:cs typeface="AvantGarde" panose="00000400000000000000" pitchFamily="2" charset="0"/>
              </a:rPr>
              <a:t>công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trình</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đầu</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tiên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thực</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dân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Pháp</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xây</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dựng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Từ</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nơi</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đây</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ngày</a:t>
            </a:r>
            <a:r>
              <a:rPr lang="en-US" sz="3600" dirty="0">
                <a:latin typeface="AvantGarde" panose="00000400000000000000" pitchFamily="2" charset="0"/>
                <a:ea typeface="AvantGarde" panose="00000400000000000000" pitchFamily="2" charset="0"/>
                <a:cs typeface="AvantGarde" panose="00000400000000000000" pitchFamily="2" charset="0"/>
              </a:rPr>
              <a:t> 5/6/1911 </a:t>
            </a:r>
            <a:r>
              <a:rPr lang="en-US" sz="3600" dirty="0" err="1">
                <a:latin typeface="AvantGarde" panose="00000400000000000000" pitchFamily="2" charset="0"/>
                <a:ea typeface="AvantGarde" panose="00000400000000000000" pitchFamily="2" charset="0"/>
                <a:cs typeface="AvantGarde" panose="00000400000000000000" pitchFamily="2" charset="0"/>
              </a:rPr>
              <a:t>Bác</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Hồ</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của</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chúng</a:t>
            </a:r>
            <a:r>
              <a:rPr lang="en-US" sz="3600" dirty="0">
                <a:latin typeface="AvantGarde" panose="00000400000000000000" pitchFamily="2" charset="0"/>
                <a:ea typeface="AvantGarde" panose="00000400000000000000" pitchFamily="2" charset="0"/>
                <a:cs typeface="AvantGarde" panose="00000400000000000000" pitchFamily="2" charset="0"/>
              </a:rPr>
              <a:t> ta </a:t>
            </a:r>
            <a:r>
              <a:rPr lang="en-US" sz="3600" dirty="0" err="1">
                <a:latin typeface="AvantGarde" panose="00000400000000000000" pitchFamily="2" charset="0"/>
                <a:ea typeface="AvantGarde" panose="00000400000000000000" pitchFamily="2" charset="0"/>
                <a:cs typeface="AvantGarde" panose="00000400000000000000" pitchFamily="2" charset="0"/>
              </a:rPr>
              <a:t>đã</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ra</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đi</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tìm</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đường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cứu</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nước</a:t>
            </a:r>
            <a:r>
              <a:rPr lang="en-US" sz="3600" dirty="0">
                <a:latin typeface="AvantGarde" panose="00000400000000000000" pitchFamily="2" charset="0"/>
                <a:ea typeface="AvantGarde" panose="00000400000000000000" pitchFamily="2" charset="0"/>
                <a:cs typeface="AvantGarde" panose="00000400000000000000" pitchFamily="2" charset="0"/>
              </a:rPr>
              <a:t>. </a:t>
            </a:r>
          </a:p>
        </p:txBody>
      </p:sp>
    </p:spTree>
    <p:extLst>
      <p:ext uri="{BB962C8B-B14F-4D97-AF65-F5344CB8AC3E}">
        <p14:creationId xmlns:p14="http://schemas.microsoft.com/office/powerpoint/2010/main" val="32566005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xmlns="" id="{A565BB2F-9829-4F56-1354-C4596BDA5E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333" r="4316" b="67834"/>
          <a:stretch/>
        </p:blipFill>
        <p:spPr>
          <a:xfrm>
            <a:off x="1051719" y="1278104"/>
            <a:ext cx="5525743" cy="3107192"/>
          </a:xfrm>
          <a:prstGeom prst="rect">
            <a:avLst/>
          </a:prstGeom>
        </p:spPr>
      </p:pic>
      <p:pic>
        <p:nvPicPr>
          <p:cNvPr id="3" name="Picture 17">
            <a:extLst>
              <a:ext uri="{FF2B5EF4-FFF2-40B4-BE49-F238E27FC236}">
                <a16:creationId xmlns:a16="http://schemas.microsoft.com/office/drawing/2014/main" xmlns="" id="{E4F3296D-01C4-F3EE-4CC6-6EE6ECE04E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5000" r="7696" b="36537"/>
          <a:stretch/>
        </p:blipFill>
        <p:spPr>
          <a:xfrm>
            <a:off x="9205119" y="1280228"/>
            <a:ext cx="5775583" cy="3105068"/>
          </a:xfrm>
          <a:prstGeom prst="rect">
            <a:avLst/>
          </a:prstGeom>
        </p:spPr>
      </p:pic>
      <p:pic>
        <p:nvPicPr>
          <p:cNvPr id="4" name="Picture 18">
            <a:extLst>
              <a:ext uri="{FF2B5EF4-FFF2-40B4-BE49-F238E27FC236}">
                <a16:creationId xmlns:a16="http://schemas.microsoft.com/office/drawing/2014/main" xmlns="" id="{FE406467-114E-7C8F-65B0-1B52B80AF6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1" t="67157" r="3038" b="4379"/>
          <a:stretch/>
        </p:blipFill>
        <p:spPr>
          <a:xfrm>
            <a:off x="5031931" y="5034654"/>
            <a:ext cx="5603176" cy="3058020"/>
          </a:xfrm>
          <a:prstGeom prst="rect">
            <a:avLst/>
          </a:prstGeom>
        </p:spPr>
      </p:pic>
      <p:sp>
        <p:nvSpPr>
          <p:cNvPr id="5" name="Rectangle 1">
            <a:extLst>
              <a:ext uri="{FF2B5EF4-FFF2-40B4-BE49-F238E27FC236}">
                <a16:creationId xmlns:a16="http://schemas.microsoft.com/office/drawing/2014/main" xmlns="" id="{BB8D697B-1FBF-4B5F-654E-1A8E59D07C29}"/>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Nêu những hiểu biết của em về các địa danh sau: </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Hình chữ nhật: Góc Tròn 7">
            <a:extLst>
              <a:ext uri="{FF2B5EF4-FFF2-40B4-BE49-F238E27FC236}">
                <a16:creationId xmlns:a16="http://schemas.microsoft.com/office/drawing/2014/main" xmlns="" id="{186250B9-3EB3-5B43-BE5A-482549B92F7A}"/>
              </a:ext>
            </a:extLst>
          </p:cNvPr>
          <p:cNvSpPr/>
          <p:nvPr/>
        </p:nvSpPr>
        <p:spPr>
          <a:xfrm>
            <a:off x="2548384" y="4385296"/>
            <a:ext cx="2532412"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Hồ Gươm</a:t>
            </a:r>
          </a:p>
        </p:txBody>
      </p:sp>
      <p:sp>
        <p:nvSpPr>
          <p:cNvPr id="9" name="Hình chữ nhật: Góc Tròn 8">
            <a:extLst>
              <a:ext uri="{FF2B5EF4-FFF2-40B4-BE49-F238E27FC236}">
                <a16:creationId xmlns:a16="http://schemas.microsoft.com/office/drawing/2014/main" xmlns="" id="{3EDE760F-D2D0-87EC-DFC7-E52DC43320FB}"/>
              </a:ext>
            </a:extLst>
          </p:cNvPr>
          <p:cNvSpPr/>
          <p:nvPr/>
        </p:nvSpPr>
        <p:spPr>
          <a:xfrm>
            <a:off x="10560004" y="4434026"/>
            <a:ext cx="3065812"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Bến Nhà Rồng</a:t>
            </a:r>
          </a:p>
        </p:txBody>
      </p:sp>
      <p:sp>
        <p:nvSpPr>
          <p:cNvPr id="10" name="Hình chữ nhật: Góc Tròn 9">
            <a:extLst>
              <a:ext uri="{FF2B5EF4-FFF2-40B4-BE49-F238E27FC236}">
                <a16:creationId xmlns:a16="http://schemas.microsoft.com/office/drawing/2014/main" xmlns="" id="{F691BD1D-EC0D-C954-1320-2CD7A86C80CF}"/>
              </a:ext>
            </a:extLst>
          </p:cNvPr>
          <p:cNvSpPr/>
          <p:nvPr/>
        </p:nvSpPr>
        <p:spPr>
          <a:xfrm>
            <a:off x="6076466" y="8146858"/>
            <a:ext cx="3514106"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Làng Sen quê Bác</a:t>
            </a:r>
          </a:p>
        </p:txBody>
      </p:sp>
    </p:spTree>
    <p:extLst>
      <p:ext uri="{BB962C8B-B14F-4D97-AF65-F5344CB8AC3E}">
        <p14:creationId xmlns:p14="http://schemas.microsoft.com/office/powerpoint/2010/main" val="999921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xmlns="" id="{BB8D697B-1FBF-4B5F-654E-1A8E59D07C29}"/>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Nêu những hiểu biết của em về các địa danh sau: </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 name="Picture 18">
            <a:extLst>
              <a:ext uri="{FF2B5EF4-FFF2-40B4-BE49-F238E27FC236}">
                <a16:creationId xmlns:a16="http://schemas.microsoft.com/office/drawing/2014/main" xmlns="" id="{79DD5A38-9C55-2751-13BB-BDA5D1637D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1" t="67157" r="3038" b="4379"/>
          <a:stretch/>
        </p:blipFill>
        <p:spPr>
          <a:xfrm>
            <a:off x="29034" y="1707303"/>
            <a:ext cx="8377225" cy="4572000"/>
          </a:xfrm>
          <a:prstGeom prst="rect">
            <a:avLst/>
          </a:prstGeom>
        </p:spPr>
      </p:pic>
      <p:sp>
        <p:nvSpPr>
          <p:cNvPr id="7" name="Hình chữ nhật: Góc Tròn 6">
            <a:extLst>
              <a:ext uri="{FF2B5EF4-FFF2-40B4-BE49-F238E27FC236}">
                <a16:creationId xmlns:a16="http://schemas.microsoft.com/office/drawing/2014/main" xmlns="" id="{FD9B91B5-1BCB-699B-D754-3718C0E2C46C}"/>
              </a:ext>
            </a:extLst>
          </p:cNvPr>
          <p:cNvSpPr/>
          <p:nvPr/>
        </p:nvSpPr>
        <p:spPr>
          <a:xfrm>
            <a:off x="1564780" y="6496755"/>
            <a:ext cx="5305731" cy="97084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vantGarde" panose="00000400000000000000" pitchFamily="2" charset="0"/>
                <a:ea typeface="AvantGarde" panose="00000400000000000000" pitchFamily="2" charset="0"/>
                <a:cs typeface="AvantGarde" panose="00000400000000000000" pitchFamily="2" charset="0"/>
              </a:rPr>
              <a:t>Làng Sen quê Bác</a:t>
            </a:r>
          </a:p>
        </p:txBody>
      </p:sp>
      <p:sp>
        <p:nvSpPr>
          <p:cNvPr id="11" name="TextBox 22">
            <a:extLst>
              <a:ext uri="{FF2B5EF4-FFF2-40B4-BE49-F238E27FC236}">
                <a16:creationId xmlns:a16="http://schemas.microsoft.com/office/drawing/2014/main" xmlns="" id="{0DE14403-0604-4777-9E92-DCB37C2DB9F7}"/>
              </a:ext>
            </a:extLst>
          </p:cNvPr>
          <p:cNvSpPr txBox="1"/>
          <p:nvPr/>
        </p:nvSpPr>
        <p:spPr>
          <a:xfrm>
            <a:off x="8290719" y="1478845"/>
            <a:ext cx="7772400" cy="6186309"/>
          </a:xfrm>
          <a:prstGeom prst="rect">
            <a:avLst/>
          </a:prstGeom>
          <a:noFill/>
        </p:spPr>
        <p:txBody>
          <a:bodyPr wrap="square" rtlCol="0">
            <a:spAutoFit/>
          </a:bodyPr>
          <a:lstStyle/>
          <a:p>
            <a:pPr algn="just"/>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Làng</a:t>
            </a:r>
            <a:r>
              <a:rPr lang="en-US" sz="3600" dirty="0">
                <a:latin typeface="AvantGarde" panose="00000400000000000000" pitchFamily="2" charset="0"/>
                <a:ea typeface="AvantGarde" panose="00000400000000000000" pitchFamily="2" charset="0"/>
                <a:cs typeface="AvantGarde" panose="00000400000000000000" pitchFamily="2" charset="0"/>
              </a:rPr>
              <a:t> Sen có tên </a:t>
            </a:r>
            <a:r>
              <a:rPr lang="en-US" sz="3600" dirty="0" err="1">
                <a:latin typeface="AvantGarde" panose="00000400000000000000" pitchFamily="2" charset="0"/>
                <a:ea typeface="AvantGarde" panose="00000400000000000000" pitchFamily="2" charset="0"/>
                <a:cs typeface="AvantGarde" panose="00000400000000000000" pitchFamily="2" charset="0"/>
              </a:rPr>
              <a:t>chính</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thức</a:t>
            </a:r>
            <a:r>
              <a:rPr lang="en-US" sz="3600" dirty="0">
                <a:latin typeface="AvantGarde" panose="00000400000000000000" pitchFamily="2" charset="0"/>
                <a:ea typeface="AvantGarde" panose="00000400000000000000" pitchFamily="2" charset="0"/>
                <a:cs typeface="AvantGarde" panose="00000400000000000000" pitchFamily="2" charset="0"/>
              </a:rPr>
              <a:t> là </a:t>
            </a:r>
            <a:r>
              <a:rPr lang="en-US" sz="3600" dirty="0" err="1">
                <a:latin typeface="AvantGarde" panose="00000400000000000000" pitchFamily="2" charset="0"/>
                <a:ea typeface="AvantGarde" panose="00000400000000000000" pitchFamily="2" charset="0"/>
                <a:cs typeface="AvantGarde" panose="00000400000000000000" pitchFamily="2" charset="0"/>
              </a:rPr>
              <a:t>làng</a:t>
            </a:r>
            <a:r>
              <a:rPr lang="en-US" sz="3600" dirty="0">
                <a:latin typeface="AvantGarde" panose="00000400000000000000" pitchFamily="2" charset="0"/>
                <a:ea typeface="AvantGarde" panose="00000400000000000000" pitchFamily="2" charset="0"/>
                <a:cs typeface="AvantGarde" panose="00000400000000000000" pitchFamily="2" charset="0"/>
              </a:rPr>
              <a:t> Kim </a:t>
            </a:r>
            <a:r>
              <a:rPr lang="en-US" sz="3600" dirty="0" err="1">
                <a:latin typeface="AvantGarde" panose="00000400000000000000" pitchFamily="2" charset="0"/>
                <a:ea typeface="AvantGarde" panose="00000400000000000000" pitchFamily="2" charset="0"/>
                <a:cs typeface="AvantGarde" panose="00000400000000000000" pitchFamily="2" charset="0"/>
              </a:rPr>
              <a:t>Liên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thuộc</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xã</a:t>
            </a:r>
            <a:r>
              <a:rPr lang="en-US" sz="3600" dirty="0">
                <a:latin typeface="AvantGarde" panose="00000400000000000000" pitchFamily="2" charset="0"/>
                <a:ea typeface="AvantGarde" panose="00000400000000000000" pitchFamily="2" charset="0"/>
                <a:cs typeface="AvantGarde" panose="00000400000000000000" pitchFamily="2" charset="0"/>
              </a:rPr>
              <a:t> Kim </a:t>
            </a:r>
            <a:r>
              <a:rPr lang="en-US" sz="3600" dirty="0" err="1">
                <a:latin typeface="AvantGarde" panose="00000400000000000000" pitchFamily="2" charset="0"/>
                <a:ea typeface="AvantGarde" panose="00000400000000000000" pitchFamily="2" charset="0"/>
                <a:cs typeface="AvantGarde" panose="00000400000000000000" pitchFamily="2" charset="0"/>
              </a:rPr>
              <a:t>Liên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huyện</a:t>
            </a:r>
            <a:r>
              <a:rPr lang="en-US" sz="3600" dirty="0">
                <a:latin typeface="AvantGarde" panose="00000400000000000000" pitchFamily="2" charset="0"/>
                <a:ea typeface="AvantGarde" panose="00000400000000000000" pitchFamily="2" charset="0"/>
                <a:cs typeface="AvantGarde" panose="00000400000000000000" pitchFamily="2" charset="0"/>
              </a:rPr>
              <a:t> Nam Đàn, </a:t>
            </a:r>
            <a:r>
              <a:rPr lang="en-US" sz="3600" dirty="0" err="1">
                <a:latin typeface="AvantGarde" panose="00000400000000000000" pitchFamily="2" charset="0"/>
                <a:ea typeface="AvantGarde" panose="00000400000000000000" pitchFamily="2" charset="0"/>
                <a:cs typeface="AvantGarde" panose="00000400000000000000" pitchFamily="2" charset="0"/>
              </a:rPr>
              <a:t>tỉnh</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Nghệ</a:t>
            </a:r>
            <a:r>
              <a:rPr lang="en-US" sz="3600" dirty="0">
                <a:latin typeface="AvantGarde" panose="00000400000000000000" pitchFamily="2" charset="0"/>
                <a:ea typeface="AvantGarde" panose="00000400000000000000" pitchFamily="2" charset="0"/>
                <a:cs typeface="AvantGarde" panose="00000400000000000000" pitchFamily="2" charset="0"/>
              </a:rPr>
              <a:t> An, là </a:t>
            </a:r>
            <a:r>
              <a:rPr lang="en-US" sz="3600" dirty="0" err="1">
                <a:latin typeface="AvantGarde" panose="00000400000000000000" pitchFamily="2" charset="0"/>
                <a:ea typeface="AvantGarde" panose="00000400000000000000" pitchFamily="2" charset="0"/>
                <a:cs typeface="AvantGarde" panose="00000400000000000000" pitchFamily="2" charset="0"/>
              </a:rPr>
              <a:t>quê</a:t>
            </a:r>
            <a:r>
              <a:rPr lang="en-US" sz="3600" dirty="0">
                <a:latin typeface="AvantGarde" panose="00000400000000000000" pitchFamily="2" charset="0"/>
                <a:ea typeface="AvantGarde" panose="00000400000000000000" pitchFamily="2" charset="0"/>
                <a:cs typeface="AvantGarde" panose="00000400000000000000" pitchFamily="2" charset="0"/>
              </a:rPr>
              <a:t> cha </a:t>
            </a:r>
            <a:r>
              <a:rPr lang="en-US" sz="3600" dirty="0" err="1">
                <a:latin typeface="AvantGarde" panose="00000400000000000000" pitchFamily="2" charset="0"/>
                <a:ea typeface="AvantGarde" panose="00000400000000000000" pitchFamily="2" charset="0"/>
                <a:cs typeface="AvantGarde" panose="00000400000000000000" pitchFamily="2" charset="0"/>
              </a:rPr>
              <a:t>của</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Bác</a:t>
            </a:r>
            <a:r>
              <a:rPr lang="en-US" sz="3600" dirty="0">
                <a:latin typeface="AvantGarde" panose="00000400000000000000" pitchFamily="2" charset="0"/>
                <a:ea typeface="AvantGarde" panose="00000400000000000000" pitchFamily="2" charset="0"/>
                <a:cs typeface="AvantGarde" panose="00000400000000000000" pitchFamily="2" charset="0"/>
              </a:rPr>
              <a:t>. Nơi </a:t>
            </a:r>
            <a:r>
              <a:rPr lang="en-US" sz="3600" dirty="0" err="1">
                <a:latin typeface="AvantGarde" panose="00000400000000000000" pitchFamily="2" charset="0"/>
                <a:ea typeface="AvantGarde" panose="00000400000000000000" pitchFamily="2" charset="0"/>
                <a:cs typeface="AvantGarde" panose="00000400000000000000" pitchFamily="2" charset="0"/>
              </a:rPr>
              <a:t>đây</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nổi</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bật</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với</a:t>
            </a:r>
            <a:r>
              <a:rPr lang="en-US" sz="3600" dirty="0">
                <a:latin typeface="AvantGarde" panose="00000400000000000000" pitchFamily="2" charset="0"/>
                <a:ea typeface="AvantGarde" panose="00000400000000000000" pitchFamily="2" charset="0"/>
                <a:cs typeface="AvantGarde" panose="00000400000000000000" pitchFamily="2" charset="0"/>
              </a:rPr>
              <a:t> những </a:t>
            </a:r>
            <a:r>
              <a:rPr lang="en-US" sz="3600" dirty="0" err="1">
                <a:latin typeface="AvantGarde" panose="00000400000000000000" pitchFamily="2" charset="0"/>
                <a:ea typeface="AvantGarde" panose="00000400000000000000" pitchFamily="2" charset="0"/>
                <a:cs typeface="AvantGarde" panose="00000400000000000000" pitchFamily="2" charset="0"/>
              </a:rPr>
              <a:t>hồ</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sen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hồ</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sen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dày</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đặc</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trở</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thành</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một</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dạng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cảnh</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quan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đặc</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biệt</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với</a:t>
            </a:r>
            <a:r>
              <a:rPr lang="en-US" sz="3600" dirty="0">
                <a:latin typeface="AvantGarde" panose="00000400000000000000" pitchFamily="2" charset="0"/>
                <a:ea typeface="AvantGarde" panose="00000400000000000000" pitchFamily="2" charset="0"/>
                <a:cs typeface="AvantGarde" panose="00000400000000000000" pitchFamily="2" charset="0"/>
              </a:rPr>
              <a:t> những </a:t>
            </a:r>
            <a:r>
              <a:rPr lang="en-US" sz="3600" dirty="0" err="1">
                <a:latin typeface="AvantGarde" panose="00000400000000000000" pitchFamily="2" charset="0"/>
                <a:ea typeface="AvantGarde" panose="00000400000000000000" pitchFamily="2" charset="0"/>
                <a:cs typeface="AvantGarde" panose="00000400000000000000" pitchFamily="2" charset="0"/>
              </a:rPr>
              <a:t>bông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sen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hồng</a:t>
            </a:r>
            <a:r>
              <a:rPr lang="en-US" sz="3600" dirty="0">
                <a:latin typeface="AvantGarde" panose="00000400000000000000" pitchFamily="2" charset="0"/>
                <a:ea typeface="AvantGarde" panose="00000400000000000000" pitchFamily="2" charset="0"/>
                <a:cs typeface="AvantGarde" panose="00000400000000000000" pitchFamily="2" charset="0"/>
              </a:rPr>
              <a:t> bung </a:t>
            </a:r>
            <a:r>
              <a:rPr lang="en-US" sz="3600" dirty="0" err="1">
                <a:latin typeface="AvantGarde" panose="00000400000000000000" pitchFamily="2" charset="0"/>
                <a:ea typeface="AvantGarde" panose="00000400000000000000" pitchFamily="2" charset="0"/>
                <a:cs typeface="AvantGarde" panose="00000400000000000000" pitchFamily="2" charset="0"/>
              </a:rPr>
              <a:t>nở</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khi</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vào</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mùa</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tỏa</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hương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thoang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thoảng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cả</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một</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vùng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nl-NL" sz="3600" dirty="0">
                <a:latin typeface="AvantGarde" panose="00000400000000000000" pitchFamily="2" charset="0"/>
                <a:ea typeface="AvantGarde" panose="00000400000000000000" pitchFamily="2" charset="0"/>
                <a:cs typeface="AvantGarde" panose="00000400000000000000" pitchFamily="2" charset="0"/>
              </a:rPr>
              <a:t>Là di tích lịch sử, điểm du lịch, tham quan nổi tiếng.</a:t>
            </a:r>
            <a:endParaRPr lang="en-US" sz="3600" dirty="0">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395314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BB351123-2991-7693-19D3-D12FCE059F49}"/>
              </a:ext>
            </a:extLst>
          </p:cNvPr>
          <p:cNvSpPr txBox="1"/>
          <p:nvPr/>
        </p:nvSpPr>
        <p:spPr>
          <a:xfrm>
            <a:off x="518319" y="1773197"/>
            <a:ext cx="15240000" cy="3170099"/>
          </a:xfrm>
          <a:prstGeom prst="rect">
            <a:avLst/>
          </a:prstGeom>
          <a:noFill/>
        </p:spPr>
        <p:txBody>
          <a:bodyPr wrap="square" rtlCol="0">
            <a:spAutoFit/>
          </a:bodyPr>
          <a:lstStyle/>
          <a:p>
            <a:pPr marL="742950" indent="-742950" algn="just">
              <a:buAutoNum type="alphaLcPeriod"/>
            </a:pPr>
            <a:r>
              <a:rPr lang="en-US" sz="4000" b="1" dirty="0" err="1">
                <a:latin typeface="AvantGarde" panose="00000400000000000000" pitchFamily="2" charset="0"/>
                <a:ea typeface="AvantGarde" panose="00000400000000000000" pitchFamily="2" charset="0"/>
                <a:cs typeface="AvantGarde" panose="00000400000000000000" pitchFamily="2" charset="0"/>
              </a:rPr>
              <a:t>Bỏ</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mũ</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nón</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xuống</a:t>
            </a:r>
            <a:r>
              <a:rPr lang="en-US" sz="4000" b="1" dirty="0">
                <a:latin typeface="AvantGarde" panose="00000400000000000000" pitchFamily="2" charset="0"/>
                <a:ea typeface="AvantGarde" panose="00000400000000000000" pitchFamily="2" charset="0"/>
                <a:cs typeface="AvantGarde" panose="00000400000000000000" pitchFamily="2" charset="0"/>
              </a:rPr>
              <a:t>.</a:t>
            </a:r>
          </a:p>
          <a:p>
            <a:pPr marL="742950" indent="-742950" algn="just">
              <a:buAutoNum type="alphaLcPeriod"/>
            </a:pPr>
            <a:r>
              <a:rPr lang="en-US" sz="4000" b="1" dirty="0">
                <a:latin typeface="AvantGarde" panose="00000400000000000000" pitchFamily="2" charset="0"/>
                <a:ea typeface="AvantGarde" panose="00000400000000000000" pitchFamily="2" charset="0"/>
                <a:cs typeface="AvantGarde" panose="00000400000000000000" pitchFamily="2" charset="0"/>
              </a:rPr>
              <a:t>Chỉnh </a:t>
            </a:r>
            <a:r>
              <a:rPr lang="en-US" sz="4000" b="1" dirty="0" err="1">
                <a:latin typeface="AvantGarde" panose="00000400000000000000" pitchFamily="2" charset="0"/>
                <a:ea typeface="AvantGarde" panose="00000400000000000000" pitchFamily="2" charset="0"/>
                <a:cs typeface="AvantGarde" panose="00000400000000000000" pitchFamily="2" charset="0"/>
              </a:rPr>
              <a:t>đốn</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trang</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phục</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gọn</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gàng</a:t>
            </a:r>
            <a:r>
              <a:rPr lang="en-US" sz="4000" b="1" dirty="0">
                <a:latin typeface="AvantGarde" panose="00000400000000000000" pitchFamily="2" charset="0"/>
                <a:ea typeface="AvantGarde" panose="00000400000000000000" pitchFamily="2" charset="0"/>
                <a:cs typeface="AvantGarde" panose="00000400000000000000" pitchFamily="2" charset="0"/>
              </a:rPr>
              <a:t>.</a:t>
            </a:r>
          </a:p>
          <a:p>
            <a:pPr marL="742950" indent="-742950" algn="just">
              <a:buAutoNum type="alphaLcPeriod"/>
            </a:pPr>
            <a:r>
              <a:rPr lang="en-US" sz="4000" b="1" dirty="0">
                <a:latin typeface="AvantGarde" panose="00000400000000000000" pitchFamily="2" charset="0"/>
                <a:ea typeface="AvantGarde" panose="00000400000000000000" pitchFamily="2" charset="0"/>
                <a:cs typeface="AvantGarde" panose="00000400000000000000" pitchFamily="2" charset="0"/>
              </a:rPr>
              <a:t>Tư </a:t>
            </a:r>
            <a:r>
              <a:rPr lang="en-US" sz="4000" b="1" dirty="0" err="1">
                <a:latin typeface="AvantGarde" panose="00000400000000000000" pitchFamily="2" charset="0"/>
                <a:ea typeface="AvantGarde" panose="00000400000000000000" pitchFamily="2" charset="0"/>
                <a:cs typeface="AvantGarde" panose="00000400000000000000" pitchFamily="2" charset="0"/>
              </a:rPr>
              <a:t>thế</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nghiêm</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trang</a:t>
            </a:r>
            <a:r>
              <a:rPr lang="en-US" sz="4000" b="1" dirty="0">
                <a:latin typeface="AvantGarde" panose="00000400000000000000" pitchFamily="2" charset="0"/>
                <a:ea typeface="AvantGarde" panose="00000400000000000000" pitchFamily="2" charset="0"/>
                <a:cs typeface="AvantGarde" panose="00000400000000000000" pitchFamily="2" charset="0"/>
              </a:rPr>
              <a:t>, hai </a:t>
            </a:r>
            <a:r>
              <a:rPr lang="en-US" sz="4000" b="1" dirty="0" err="1">
                <a:latin typeface="AvantGarde" panose="00000400000000000000" pitchFamily="2" charset="0"/>
                <a:ea typeface="AvantGarde" panose="00000400000000000000" pitchFamily="2" charset="0"/>
                <a:cs typeface="AvantGarde" panose="00000400000000000000" pitchFamily="2" charset="0"/>
              </a:rPr>
              <a:t>tay</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nắm</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hờ</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mắt</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hướng</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về</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phía</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Quốc</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kì</a:t>
            </a:r>
            <a:r>
              <a:rPr lang="en-US" sz="4000" b="1" dirty="0">
                <a:latin typeface="AvantGarde" panose="00000400000000000000" pitchFamily="2" charset="0"/>
                <a:ea typeface="AvantGarde" panose="00000400000000000000" pitchFamily="2" charset="0"/>
                <a:cs typeface="AvantGarde" panose="00000400000000000000" pitchFamily="2" charset="0"/>
              </a:rPr>
              <a:t>.</a:t>
            </a:r>
          </a:p>
          <a:p>
            <a:pPr marL="742950" indent="-742950" algn="just">
              <a:buAutoNum type="alphaLcPeriod"/>
            </a:pPr>
            <a:r>
              <a:rPr lang="en-US" sz="4000" b="1" dirty="0" err="1">
                <a:latin typeface="AvantGarde" panose="00000400000000000000" pitchFamily="2" charset="0"/>
                <a:ea typeface="AvantGarde" panose="00000400000000000000" pitchFamily="2" charset="0"/>
                <a:cs typeface="AvantGarde" panose="00000400000000000000" pitchFamily="2" charset="0"/>
              </a:rPr>
              <a:t>Thực</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hiện</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động</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tác</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chào</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theo</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nghi</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thức</a:t>
            </a:r>
            <a:r>
              <a:rPr lang="en-US" sz="4000" b="1" dirty="0">
                <a:latin typeface="AvantGarde" panose="00000400000000000000" pitchFamily="2" charset="0"/>
                <a:ea typeface="AvantGarde" panose="00000400000000000000" pitchFamily="2" charset="0"/>
                <a:cs typeface="AvantGarde" panose="00000400000000000000" pitchFamily="2" charset="0"/>
              </a:rPr>
              <a:t>.</a:t>
            </a:r>
          </a:p>
        </p:txBody>
      </p:sp>
      <p:sp>
        <p:nvSpPr>
          <p:cNvPr id="5" name="Rectangle 1">
            <a:extLst>
              <a:ext uri="{FF2B5EF4-FFF2-40B4-BE49-F238E27FC236}">
                <a16:creationId xmlns:a16="http://schemas.microsoft.com/office/drawing/2014/main" xmlns="" id="{60E65DB3-66C5-F718-BDEB-BFDBB979F124}"/>
              </a:ext>
            </a:extLst>
          </p:cNvPr>
          <p:cNvSpPr/>
          <p:nvPr/>
        </p:nvSpPr>
        <p:spPr>
          <a:xfrm>
            <a:off x="7833519" y="18871"/>
            <a:ext cx="7467600" cy="1754326"/>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4. Em hãy thực hiện tư thế nghiêm trang khi chào cờ theo hướng dẫn sau:</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 name="Picture 2" descr="https://baivan.net/sites/default/files/styles/giua_bai/public/d/m/Y/screenshot_25_5.png?itok=LDK-1aq5">
            <a:extLst>
              <a:ext uri="{FF2B5EF4-FFF2-40B4-BE49-F238E27FC236}">
                <a16:creationId xmlns:a16="http://schemas.microsoft.com/office/drawing/2014/main" xmlns="" id="{BBC6327D-6ACB-E82A-BEDD-A2B4DF53BA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763"/>
          <a:stretch/>
        </p:blipFill>
        <p:spPr bwMode="auto">
          <a:xfrm>
            <a:off x="1397751" y="4943296"/>
            <a:ext cx="2819400" cy="33625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xmlns="" id="{4A789D94-CE04-C449-923B-C46AA961DE0C}"/>
              </a:ext>
            </a:extLst>
          </p:cNvPr>
          <p:cNvPicPr>
            <a:picLocks noChangeAspect="1"/>
          </p:cNvPicPr>
          <p:nvPr/>
        </p:nvPicPr>
        <p:blipFill rotWithShape="1">
          <a:blip r:embed="rId3"/>
          <a:srcRect r="55273"/>
          <a:stretch/>
        </p:blipFill>
        <p:spPr>
          <a:xfrm>
            <a:off x="8228261" y="5105400"/>
            <a:ext cx="2819401" cy="3170099"/>
          </a:xfrm>
          <a:prstGeom prst="rect">
            <a:avLst/>
          </a:prstGeom>
          <a:ln>
            <a:noFill/>
          </a:ln>
          <a:effectLst>
            <a:softEdge rad="112500"/>
          </a:effectLst>
        </p:spPr>
      </p:pic>
      <p:pic>
        <p:nvPicPr>
          <p:cNvPr id="8" name="Picture 2" descr="https://baivan.net/sites/default/files/styles/giua_bai/public/d/m/Y/screenshot_25_5.png?itok=LDK-1aq5">
            <a:extLst>
              <a:ext uri="{FF2B5EF4-FFF2-40B4-BE49-F238E27FC236}">
                <a16:creationId xmlns:a16="http://schemas.microsoft.com/office/drawing/2014/main" xmlns="" id="{ACD25DC9-C9CE-6121-67EA-F883B3D00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48" t="358" r="-385" b="-358"/>
          <a:stretch/>
        </p:blipFill>
        <p:spPr bwMode="auto">
          <a:xfrm>
            <a:off x="4813006" y="4955328"/>
            <a:ext cx="2819400" cy="33625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xmlns="" id="{F067AE35-923F-25CC-C823-E7F44E69E947}"/>
              </a:ext>
            </a:extLst>
          </p:cNvPr>
          <p:cNvPicPr>
            <a:picLocks noChangeAspect="1"/>
          </p:cNvPicPr>
          <p:nvPr/>
        </p:nvPicPr>
        <p:blipFill rotWithShape="1">
          <a:blip r:embed="rId3"/>
          <a:srcRect l="55000" t="759" r="273" b="-759"/>
          <a:stretch/>
        </p:blipFill>
        <p:spPr>
          <a:xfrm>
            <a:off x="11643518" y="5063561"/>
            <a:ext cx="2819401" cy="3170099"/>
          </a:xfrm>
          <a:prstGeom prst="rect">
            <a:avLst/>
          </a:prstGeom>
          <a:ln>
            <a:noFill/>
          </a:ln>
          <a:effectLst>
            <a:softEdge rad="112500"/>
          </a:effectLst>
        </p:spPr>
      </p:pic>
    </p:spTree>
    <p:extLst>
      <p:ext uri="{BB962C8B-B14F-4D97-AF65-F5344CB8AC3E}">
        <p14:creationId xmlns:p14="http://schemas.microsoft.com/office/powerpoint/2010/main" val="287624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1000"/>
                            </p:stCondLst>
                            <p:childTnLst>
                              <p:par>
                                <p:cTn id="18" presetID="21"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par>
                          <p:cTn id="21" fill="hold">
                            <p:stCondLst>
                              <p:cond delay="3000"/>
                            </p:stCondLst>
                            <p:childTnLst>
                              <p:par>
                                <p:cTn id="22" presetID="21" presetClass="entr" presetSubtype="1"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bánh xe&#10;&#10;Mô tả được tạo tự động">
            <a:extLst>
              <a:ext uri="{FF2B5EF4-FFF2-40B4-BE49-F238E27FC236}">
                <a16:creationId xmlns:a16="http://schemas.microsoft.com/office/drawing/2014/main" xmlns="" id="{D6D6C873-4711-7014-425D-64D3F3B0E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9" y="0"/>
            <a:ext cx="16764000" cy="8382000"/>
          </a:xfrm>
          <a:prstGeom prst="rect">
            <a:avLst/>
          </a:prstGeom>
        </p:spPr>
      </p:pic>
      <p:pic>
        <p:nvPicPr>
          <p:cNvPr id="4" name="Hình ảnh 3">
            <a:extLst>
              <a:ext uri="{FF2B5EF4-FFF2-40B4-BE49-F238E27FC236}">
                <a16:creationId xmlns:a16="http://schemas.microsoft.com/office/drawing/2014/main" xmlns="" id="{2B12DDD2-85BF-8670-9759-40AEAC754D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5905" y="2400971"/>
            <a:ext cx="4344828" cy="4342057"/>
          </a:xfrm>
          <a:prstGeom prst="rect">
            <a:avLst/>
          </a:prstGeom>
        </p:spPr>
      </p:pic>
    </p:spTree>
    <p:extLst>
      <p:ext uri="{BB962C8B-B14F-4D97-AF65-F5344CB8AC3E}">
        <p14:creationId xmlns:p14="http://schemas.microsoft.com/office/powerpoint/2010/main" val="45036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danh thiếp, đồ họa véc-tơ, ảnh chụp màn hình&#10;&#10;Mô tả được tạo tự động">
            <a:extLst>
              <a:ext uri="{FF2B5EF4-FFF2-40B4-BE49-F238E27FC236}">
                <a16:creationId xmlns:a16="http://schemas.microsoft.com/office/drawing/2014/main" xmlns="" id="{B3D1FB5D-7FBB-7E31-5EB7-8721981C7C62}"/>
              </a:ext>
            </a:extLst>
          </p:cNvPr>
          <p:cNvPicPr>
            <a:picLocks noChangeAspect="1"/>
          </p:cNvPicPr>
          <p:nvPr/>
        </p:nvPicPr>
        <p:blipFill rotWithShape="1">
          <a:blip r:embed="rId2">
            <a:extLst>
              <a:ext uri="{28A0092B-C50C-407E-A947-70E740481C1C}">
                <a14:useLocalDpi xmlns:a14="http://schemas.microsoft.com/office/drawing/2010/main" val="0"/>
              </a:ext>
            </a:extLst>
          </a:blip>
          <a:srcRect l="24666" t="33121" r="20635" b="8078"/>
          <a:stretch/>
        </p:blipFill>
        <p:spPr>
          <a:xfrm>
            <a:off x="3431147" y="1905000"/>
            <a:ext cx="9414344" cy="5846803"/>
          </a:xfrm>
          <a:prstGeom prst="roundRect">
            <a:avLst/>
          </a:prstGeom>
        </p:spPr>
      </p:pic>
      <p:sp>
        <p:nvSpPr>
          <p:cNvPr id="4" name="Rectangle 1">
            <a:extLst>
              <a:ext uri="{FF2B5EF4-FFF2-40B4-BE49-F238E27FC236}">
                <a16:creationId xmlns:a16="http://schemas.microsoft.com/office/drawing/2014/main" xmlns="" id="{BF1FA047-71CD-B5D3-5656-0C64F4B0D2BA}"/>
              </a:ext>
            </a:extLst>
          </p:cNvPr>
          <p:cNvSpPr/>
          <p:nvPr/>
        </p:nvSpPr>
        <p:spPr>
          <a:xfrm>
            <a:off x="137319" y="1066800"/>
            <a:ext cx="15468600" cy="646331"/>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Chia sẻ những việc em đã và sẽ làm để thể hiện tình yêu Tổ quốc.</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588628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extBox 15">
            <a:extLst>
              <a:ext uri="{FF2B5EF4-FFF2-40B4-BE49-F238E27FC236}">
                <a16:creationId xmlns:a16="http://schemas.microsoft.com/office/drawing/2014/main" xmlns="" id="{E7EE641A-3BAE-9A37-3689-8DD5490351C9}"/>
              </a:ext>
            </a:extLst>
          </p:cNvPr>
          <p:cNvSpPr txBox="1"/>
          <p:nvPr/>
        </p:nvSpPr>
        <p:spPr>
          <a:xfrm>
            <a:off x="1204119" y="7239000"/>
            <a:ext cx="9338083" cy="923330"/>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9900CC"/>
                </a:solidFill>
                <a:effectLst/>
                <a:uLnTx/>
                <a:uFillTx/>
                <a:latin typeface="HP001 Kieu 2 5H" panose="020B0603050302020204" pitchFamily="34" charset="0"/>
                <a:ea typeface="+mn-ea"/>
                <a:cs typeface="+mn-cs"/>
              </a:rPr>
              <a:t>Em yêu Tổ quốc Việt Nam</a:t>
            </a:r>
          </a:p>
        </p:txBody>
      </p:sp>
      <p:pic>
        <p:nvPicPr>
          <p:cNvPr id="25" name="Hình ảnh 24">
            <a:extLst>
              <a:ext uri="{FF2B5EF4-FFF2-40B4-BE49-F238E27FC236}">
                <a16:creationId xmlns:a16="http://schemas.microsoft.com/office/drawing/2014/main" xmlns="" id="{FA75D3FB-C012-FDED-E54A-262B292C7623}"/>
              </a:ext>
            </a:extLst>
          </p:cNvPr>
          <p:cNvPicPr>
            <a:picLocks noChangeAspect="1"/>
          </p:cNvPicPr>
          <p:nvPr/>
        </p:nvPicPr>
        <p:blipFill>
          <a:blip r:embed="rId2"/>
          <a:stretch>
            <a:fillRect/>
          </a:stretch>
        </p:blipFill>
        <p:spPr>
          <a:xfrm>
            <a:off x="10957719" y="457200"/>
            <a:ext cx="5655223" cy="3493139"/>
          </a:xfrm>
          <a:prstGeom prst="rect">
            <a:avLst/>
          </a:prstGeom>
        </p:spPr>
      </p:pic>
      <p:grpSp>
        <p:nvGrpSpPr>
          <p:cNvPr id="2" name="Nhóm 14">
            <a:extLst>
              <a:ext uri="{FF2B5EF4-FFF2-40B4-BE49-F238E27FC236}">
                <a16:creationId xmlns:a16="http://schemas.microsoft.com/office/drawing/2014/main" xmlns="" id="{5EE73129-80A5-3E72-8BEA-9AA03D86049C}"/>
              </a:ext>
            </a:extLst>
          </p:cNvPr>
          <p:cNvGrpSpPr/>
          <p:nvPr/>
        </p:nvGrpSpPr>
        <p:grpSpPr>
          <a:xfrm>
            <a:off x="899319" y="4028452"/>
            <a:ext cx="5904416" cy="2339876"/>
            <a:chOff x="297366" y="2792219"/>
            <a:chExt cx="3925136" cy="1555502"/>
          </a:xfrm>
        </p:grpSpPr>
        <p:grpSp>
          <p:nvGrpSpPr>
            <p:cNvPr id="3" name="Nhóm 11">
              <a:extLst>
                <a:ext uri="{FF2B5EF4-FFF2-40B4-BE49-F238E27FC236}">
                  <a16:creationId xmlns:a16="http://schemas.microsoft.com/office/drawing/2014/main" xmlns="" id="{B361D469-417F-EF7D-6469-48157E17931E}"/>
                </a:ext>
              </a:extLst>
            </p:cNvPr>
            <p:cNvGrpSpPr/>
            <p:nvPr/>
          </p:nvGrpSpPr>
          <p:grpSpPr>
            <a:xfrm>
              <a:off x="297366" y="2792219"/>
              <a:ext cx="3925136" cy="1555502"/>
              <a:chOff x="297366" y="2792219"/>
              <a:chExt cx="3925136" cy="1555502"/>
            </a:xfrm>
          </p:grpSpPr>
          <p:sp>
            <p:nvSpPr>
              <p:cNvPr id="6" name="Hình Bầu dục 9">
                <a:extLst>
                  <a:ext uri="{FF2B5EF4-FFF2-40B4-BE49-F238E27FC236}">
                    <a16:creationId xmlns:a16="http://schemas.microsoft.com/office/drawing/2014/main" xmlns="" id="{42D27989-A595-C448-D202-A77E9BA105F1}"/>
                  </a:ext>
                </a:extLst>
              </p:cNvPr>
              <p:cNvSpPr/>
              <p:nvPr/>
            </p:nvSpPr>
            <p:spPr>
              <a:xfrm>
                <a:off x="2667000" y="2792219"/>
                <a:ext cx="1555502" cy="1555502"/>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ình chữ nhật 7">
                <a:extLst>
                  <a:ext uri="{FF2B5EF4-FFF2-40B4-BE49-F238E27FC236}">
                    <a16:creationId xmlns:a16="http://schemas.microsoft.com/office/drawing/2014/main" xmlns="" id="{1B45B3D7-FAD7-0E34-584B-2B90E5257148}"/>
                  </a:ext>
                </a:extLst>
              </p:cNvPr>
              <p:cNvSpPr/>
              <p:nvPr/>
            </p:nvSpPr>
            <p:spPr>
              <a:xfrm>
                <a:off x="297366" y="3211551"/>
                <a:ext cx="2601951" cy="862361"/>
              </a:xfrm>
              <a:prstGeom prst="rect">
                <a:avLst/>
              </a:prstGeom>
              <a:gradFill flip="none" rotWithShape="1">
                <a:gsLst>
                  <a:gs pos="0">
                    <a:schemeClr val="accent1">
                      <a:lumMod val="5000"/>
                      <a:lumOff val="95000"/>
                    </a:schemeClr>
                  </a:gs>
                  <a:gs pos="74000">
                    <a:srgbClr val="FFCCFF"/>
                  </a:gs>
                  <a:gs pos="83000">
                    <a:srgbClr val="FFCCF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ình Bầu dục 8">
                <a:extLst>
                  <a:ext uri="{FF2B5EF4-FFF2-40B4-BE49-F238E27FC236}">
                    <a16:creationId xmlns:a16="http://schemas.microsoft.com/office/drawing/2014/main" xmlns="" id="{7C93274F-D51C-BEE6-A7AA-BB3DA94223A4}"/>
                  </a:ext>
                </a:extLst>
              </p:cNvPr>
              <p:cNvSpPr/>
              <p:nvPr/>
            </p:nvSpPr>
            <p:spPr>
              <a:xfrm>
                <a:off x="2644140" y="3002280"/>
                <a:ext cx="1165860" cy="1165860"/>
              </a:xfrm>
              <a:prstGeom prst="ellipse">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ình Bầu dục 10">
                <a:extLst>
                  <a:ext uri="{FF2B5EF4-FFF2-40B4-BE49-F238E27FC236}">
                    <a16:creationId xmlns:a16="http://schemas.microsoft.com/office/drawing/2014/main" xmlns="" id="{6B4519E4-2A3D-2F05-973D-CCA3EDE62E4A}"/>
                  </a:ext>
                </a:extLst>
              </p:cNvPr>
              <p:cNvSpPr/>
              <p:nvPr/>
            </p:nvSpPr>
            <p:spPr>
              <a:xfrm>
                <a:off x="2644140" y="3108309"/>
                <a:ext cx="1014111" cy="1014111"/>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Hộp Văn bản 12">
              <a:extLst>
                <a:ext uri="{FF2B5EF4-FFF2-40B4-BE49-F238E27FC236}">
                  <a16:creationId xmlns:a16="http://schemas.microsoft.com/office/drawing/2014/main" xmlns="" id="{5E56CE9E-52FA-7906-3847-31C7003C52B2}"/>
                </a:ext>
              </a:extLst>
            </p:cNvPr>
            <p:cNvSpPr txBox="1"/>
            <p:nvPr/>
          </p:nvSpPr>
          <p:spPr>
            <a:xfrm>
              <a:off x="2858254" y="3143257"/>
              <a:ext cx="647700" cy="879795"/>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Hộp Văn bản 13">
              <a:extLst>
                <a:ext uri="{FF2B5EF4-FFF2-40B4-BE49-F238E27FC236}">
                  <a16:creationId xmlns:a16="http://schemas.microsoft.com/office/drawing/2014/main" xmlns="" id="{5D777000-DB9E-9697-F8ED-591F22DD6B17}"/>
                </a:ext>
              </a:extLst>
            </p:cNvPr>
            <p:cNvSpPr txBox="1"/>
            <p:nvPr/>
          </p:nvSpPr>
          <p:spPr>
            <a:xfrm>
              <a:off x="1158890" y="3203953"/>
              <a:ext cx="1485250" cy="879795"/>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9900CC"/>
                  </a:solidFill>
                  <a:effectLst/>
                  <a:uLnTx/>
                  <a:uFillTx/>
                  <a:latin typeface="Arial-Rounded" panose="020B0500000000000000" pitchFamily="34" charset="77"/>
                  <a:ea typeface="Arial-Rounded" panose="020B0500000000000000" pitchFamily="34" charset="77"/>
                  <a:cs typeface="Arial-Rounded" panose="020B0500000000000000" pitchFamily="34" charset="77"/>
                </a:rPr>
                <a:t>Bài </a:t>
              </a:r>
              <a:endParaRPr kumimoji="0" lang="en-US" sz="4000" b="0" i="0" u="none" strike="noStrike" kern="1200" cap="none" spc="0" normalizeH="0" baseline="0" noProof="0">
                <a:ln>
                  <a:noFill/>
                </a:ln>
                <a:solidFill>
                  <a:srgbClr val="9900CC"/>
                </a:solidFill>
                <a:effectLst/>
                <a:uLnTx/>
                <a:uFillTx/>
                <a:latin typeface="Arial-Rounded" panose="020B0500000000000000" pitchFamily="34" charset="77"/>
                <a:ea typeface="Arial-Rounded" panose="020B0500000000000000" pitchFamily="34" charset="77"/>
                <a:cs typeface="Arial-Rounded" panose="020B0500000000000000" pitchFamily="34" charset="77"/>
              </a:endParaRPr>
            </a:p>
          </p:txBody>
        </p:sp>
      </p:grpSp>
      <p:sp>
        <p:nvSpPr>
          <p:cNvPr id="10" name="Hộp Văn bản 9">
            <a:extLst>
              <a:ext uri="{FF2B5EF4-FFF2-40B4-BE49-F238E27FC236}">
                <a16:creationId xmlns:a16="http://schemas.microsoft.com/office/drawing/2014/main" xmlns="" id="{8C471711-E1AD-E14B-3421-99FC7FF5BC80}"/>
              </a:ext>
            </a:extLst>
          </p:cNvPr>
          <p:cNvSpPr txBox="1"/>
          <p:nvPr/>
        </p:nvSpPr>
        <p:spPr>
          <a:xfrm>
            <a:off x="7985919" y="614766"/>
            <a:ext cx="2403883" cy="1938992"/>
          </a:xfrm>
          <a:prstGeom prst="rect">
            <a:avLst/>
          </a:prstGeom>
          <a:noFill/>
        </p:spPr>
        <p:txBody>
          <a:bodyPr wrap="square" rtlCol="0">
            <a:spAutoFit/>
          </a:bodyPr>
          <a:lstStyle/>
          <a:p>
            <a:pPr algn="ctr"/>
            <a:r>
              <a:rPr lang="en-US" sz="6000" b="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TUẦN 6</a:t>
            </a:r>
          </a:p>
        </p:txBody>
      </p:sp>
    </p:spTree>
    <p:extLst>
      <p:ext uri="{BB962C8B-B14F-4D97-AF65-F5344CB8AC3E}">
        <p14:creationId xmlns:p14="http://schemas.microsoft.com/office/powerpoint/2010/main" val="2638728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6F77AA56-B60A-EF5B-67C1-088742AC0D30}"/>
              </a:ext>
            </a:extLst>
          </p:cNvPr>
          <p:cNvPicPr>
            <a:picLocks noChangeAspect="1"/>
          </p:cNvPicPr>
          <p:nvPr/>
        </p:nvPicPr>
        <p:blipFill rotWithShape="1">
          <a:blip r:embed="rId2">
            <a:extLst>
              <a:ext uri="{28A0092B-C50C-407E-A947-70E740481C1C}">
                <a14:useLocalDpi xmlns:a14="http://schemas.microsoft.com/office/drawing/2010/main" val="0"/>
              </a:ext>
            </a:extLst>
          </a:blip>
          <a:srcRect l="7679" t="8100" r="7855" b="8100"/>
          <a:stretch/>
        </p:blipFill>
        <p:spPr>
          <a:xfrm>
            <a:off x="137318" y="1066800"/>
            <a:ext cx="15972367" cy="7467600"/>
          </a:xfrm>
          <a:prstGeom prst="rect">
            <a:avLst/>
          </a:prstGeom>
        </p:spPr>
      </p:pic>
    </p:spTree>
    <p:extLst>
      <p:ext uri="{BB962C8B-B14F-4D97-AF65-F5344CB8AC3E}">
        <p14:creationId xmlns:p14="http://schemas.microsoft.com/office/powerpoint/2010/main" val="2740813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xmlns="" id="{F1F46B72-4E75-4C92-036E-95FD2E2517F3}"/>
              </a:ext>
            </a:extLst>
          </p:cNvPr>
          <p:cNvPicPr>
            <a:picLocks noChangeAspect="1"/>
          </p:cNvPicPr>
          <p:nvPr/>
        </p:nvPicPr>
        <p:blipFill rotWithShape="1">
          <a:blip r:embed="rId2">
            <a:extLst>
              <a:ext uri="{28A0092B-C50C-407E-A947-70E740481C1C}">
                <a14:useLocalDpi xmlns:a14="http://schemas.microsoft.com/office/drawing/2010/main" val="0"/>
              </a:ext>
            </a:extLst>
          </a:blip>
          <a:srcRect l="15546" t="10937" r="14784" b="14067"/>
          <a:stretch/>
        </p:blipFill>
        <p:spPr>
          <a:xfrm>
            <a:off x="365919" y="1447800"/>
            <a:ext cx="14982825" cy="5943600"/>
          </a:xfrm>
          <a:prstGeom prst="rect">
            <a:avLst/>
          </a:prstGeom>
        </p:spPr>
      </p:pic>
    </p:spTree>
    <p:extLst>
      <p:ext uri="{BB962C8B-B14F-4D97-AF65-F5344CB8AC3E}">
        <p14:creationId xmlns:p14="http://schemas.microsoft.com/office/powerpoint/2010/main" val="3369196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bánh xe&#10;&#10;Mô tả được tạo tự động">
            <a:extLst>
              <a:ext uri="{FF2B5EF4-FFF2-40B4-BE49-F238E27FC236}">
                <a16:creationId xmlns:a16="http://schemas.microsoft.com/office/drawing/2014/main" xmlns="" id="{0F74E126-2397-0A4F-E134-F15AE5747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9" y="0"/>
            <a:ext cx="16764000" cy="8382000"/>
          </a:xfrm>
          <a:prstGeom prst="rect">
            <a:avLst/>
          </a:prstGeom>
        </p:spPr>
      </p:pic>
      <p:pic>
        <p:nvPicPr>
          <p:cNvPr id="4" name="Hình ảnh 3">
            <a:extLst>
              <a:ext uri="{FF2B5EF4-FFF2-40B4-BE49-F238E27FC236}">
                <a16:creationId xmlns:a16="http://schemas.microsoft.com/office/drawing/2014/main" xmlns="" id="{5BC0DDC9-3EA4-5765-AA54-C0418B7AC6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4088" y="3082625"/>
            <a:ext cx="6248461" cy="2216749"/>
          </a:xfrm>
          <a:prstGeom prst="rect">
            <a:avLst/>
          </a:prstGeom>
        </p:spPr>
      </p:pic>
    </p:spTree>
    <p:extLst>
      <p:ext uri="{BB962C8B-B14F-4D97-AF65-F5344CB8AC3E}">
        <p14:creationId xmlns:p14="http://schemas.microsoft.com/office/powerpoint/2010/main" val="1379911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xmlns="" id="{6613C3C8-2B4A-87F8-4CEC-51667C282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719" y="1371600"/>
            <a:ext cx="12192000" cy="4000944"/>
          </a:xfrm>
          <a:prstGeom prst="rect">
            <a:avLst/>
          </a:prstGeom>
        </p:spPr>
      </p:pic>
      <p:pic>
        <p:nvPicPr>
          <p:cNvPr id="6" name="Hình ảnh 5">
            <a:extLst>
              <a:ext uri="{FF2B5EF4-FFF2-40B4-BE49-F238E27FC236}">
                <a16:creationId xmlns:a16="http://schemas.microsoft.com/office/drawing/2014/main" xmlns="" id="{7349C142-D966-0A47-128F-43A617A02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8819" y="2979251"/>
            <a:ext cx="8305800" cy="6164749"/>
          </a:xfrm>
          <a:prstGeom prst="rect">
            <a:avLst/>
          </a:prstGeom>
        </p:spPr>
      </p:pic>
    </p:spTree>
    <p:extLst>
      <p:ext uri="{BB962C8B-B14F-4D97-AF65-F5344CB8AC3E}">
        <p14:creationId xmlns:p14="http://schemas.microsoft.com/office/powerpoint/2010/main" val="1675712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bánh xe&#10;&#10;Mô tả được tạo tự động">
            <a:extLst>
              <a:ext uri="{FF2B5EF4-FFF2-40B4-BE49-F238E27FC236}">
                <a16:creationId xmlns:a16="http://schemas.microsoft.com/office/drawing/2014/main" xmlns="" id="{0F74E126-2397-0A4F-E134-F15AE5747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9" y="0"/>
            <a:ext cx="16764000" cy="8382000"/>
          </a:xfrm>
          <a:prstGeom prst="rect">
            <a:avLst/>
          </a:prstGeom>
        </p:spPr>
      </p:pic>
      <p:pic>
        <p:nvPicPr>
          <p:cNvPr id="5" name="Hình ảnh 4">
            <a:extLst>
              <a:ext uri="{FF2B5EF4-FFF2-40B4-BE49-F238E27FC236}">
                <a16:creationId xmlns:a16="http://schemas.microsoft.com/office/drawing/2014/main" xmlns="" id="{E1E324CA-033C-D39A-A957-EFB09F329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4088" y="2402357"/>
            <a:ext cx="6248461" cy="4339286"/>
          </a:xfrm>
          <a:prstGeom prst="rect">
            <a:avLst/>
          </a:prstGeom>
        </p:spPr>
      </p:pic>
      <p:pic>
        <p:nvPicPr>
          <p:cNvPr id="7" name="Hình ảnh 6" descr="Ảnh có chứa mẫu họa, đồ họa véc-tơ&#10;&#10;Mô tả được tạo tự động">
            <a:extLst>
              <a:ext uri="{FF2B5EF4-FFF2-40B4-BE49-F238E27FC236}">
                <a16:creationId xmlns:a16="http://schemas.microsoft.com/office/drawing/2014/main" xmlns="" id="{0302AE46-E76D-D50F-337B-6CD9E79D544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33" b="94222" l="9947" r="89876">
                        <a14:foregroundMark x1="57726" y1="34222" x2="58792" y2="34444"/>
                        <a14:foregroundMark x1="69449" y1="53556" x2="69982" y2="59111"/>
                        <a14:foregroundMark x1="44760" y1="94444" x2="51687" y2="93333"/>
                        <a14:foregroundMark x1="36234" y1="55556" x2="33570" y2="63778"/>
                        <a14:foregroundMark x1="34281" y1="53333" x2="32149" y2="58000"/>
                        <a14:foregroundMark x1="51510" y1="48444" x2="52753" y2="55333"/>
                        <a14:foregroundMark x1="36767" y1="65556" x2="35346" y2="67556"/>
                        <a14:foregroundMark x1="45293" y1="9333" x2="45293" y2="9333"/>
                        <a14:backgroundMark x1="50089" y1="88222" x2="50089" y2="88222"/>
                      </a14:backgroundRemoval>
                    </a14:imgEffect>
                  </a14:imgLayer>
                </a14:imgProps>
              </a:ext>
              <a:ext uri="{28A0092B-C50C-407E-A947-70E740481C1C}">
                <a14:useLocalDpi xmlns:a14="http://schemas.microsoft.com/office/drawing/2010/main" val="0"/>
              </a:ext>
            </a:extLst>
          </a:blip>
          <a:stretch>
            <a:fillRect/>
          </a:stretch>
        </p:blipFill>
        <p:spPr>
          <a:xfrm>
            <a:off x="707501" y="3487179"/>
            <a:ext cx="7150100" cy="5715000"/>
          </a:xfrm>
          <a:prstGeom prst="rect">
            <a:avLst/>
          </a:prstGeom>
        </p:spPr>
      </p:pic>
    </p:spTree>
    <p:extLst>
      <p:ext uri="{BB962C8B-B14F-4D97-AF65-F5344CB8AC3E}">
        <p14:creationId xmlns:p14="http://schemas.microsoft.com/office/powerpoint/2010/main" val="716613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24119" y="218075"/>
            <a:ext cx="4259499" cy="646331"/>
          </a:xfrm>
          <a:prstGeom prst="rect">
            <a:avLst/>
          </a:prstGeom>
        </p:spPr>
        <p:txBody>
          <a:bodyPr wrap="non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Xử lý tình huống</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Text Box 14">
            <a:extLst>
              <a:ext uri="{FF2B5EF4-FFF2-40B4-BE49-F238E27FC236}">
                <a16:creationId xmlns:a16="http://schemas.microsoft.com/office/drawing/2014/main" xmlns="" id="{F0B6968B-1B44-B10B-E539-013E68E90927}"/>
              </a:ext>
            </a:extLst>
          </p:cNvPr>
          <p:cNvSpPr txBox="1">
            <a:spLocks noChangeArrowheads="1"/>
          </p:cNvSpPr>
          <p:nvPr/>
        </p:nvSpPr>
        <p:spPr bwMode="auto">
          <a:xfrm>
            <a:off x="964449" y="4551018"/>
            <a:ext cx="14146094" cy="236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Tình</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huống</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2: </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Trong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buổi</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giao</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lưu</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với</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các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nghệ</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sĩ</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err="1">
                <a:ln>
                  <a:noFill/>
                </a:ln>
                <a:uLnTx/>
                <a:uFillTx/>
                <a:latin typeface="AvantGarde" panose="00000400000000000000" pitchFamily="2" charset="0"/>
                <a:ea typeface="AvantGarde" panose="00000400000000000000" pitchFamily="2" charset="0"/>
                <a:cs typeface="AvantGarde" panose="00000400000000000000" pitchFamily="2" charset="0"/>
              </a:rPr>
              <a:t>đờn</a:t>
            </a:r>
            <a:r>
              <a:rPr kumimoji="0" lang="en-US" sz="3600" b="1" u="none" strike="noStrike" kern="0" cap="none" spc="0" normalizeH="0" noProof="0">
                <a:ln>
                  <a:noFill/>
                </a:ln>
                <a:uLnTx/>
                <a:uFillTx/>
                <a:latin typeface="AvantGarde" panose="00000400000000000000" pitchFamily="2" charset="0"/>
                <a:ea typeface="AvantGarde" panose="00000400000000000000" pitchFamily="2" charset="0"/>
                <a:cs typeface="AvantGarde" panose="00000400000000000000" pitchFamily="2" charset="0"/>
              </a:rPr>
              <a:t> ca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tài</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tử</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do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trường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tổ</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chức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Minh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đã</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không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tập</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trung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tham</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gia</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mà</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còn</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rủ</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Đức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đọc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truyện</a:t>
            </a:r>
            <a:r>
              <a:rPr lang="en-US" sz="3600" b="1" kern="0" dirty="0">
                <a:latin typeface="AvantGarde" panose="00000400000000000000" pitchFamily="2" charset="0"/>
                <a:ea typeface="AvantGarde" panose="00000400000000000000" pitchFamily="2" charset="0"/>
                <a:cs typeface="AvantGarde" panose="00000400000000000000" pitchFamily="2" charset="0"/>
              </a:rPr>
              <a:t>.</a:t>
            </a:r>
          </a:p>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Nếu</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là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Đức</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em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sẽ</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làm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gì</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a:t>
            </a:r>
            <a:endPar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7" name="Text Box 14">
            <a:extLst>
              <a:ext uri="{FF2B5EF4-FFF2-40B4-BE49-F238E27FC236}">
                <a16:creationId xmlns:a16="http://schemas.microsoft.com/office/drawing/2014/main" xmlns="" id="{53534DE3-C68E-99F7-5B93-F33E410141E9}"/>
              </a:ext>
            </a:extLst>
          </p:cNvPr>
          <p:cNvSpPr txBox="1">
            <a:spLocks noChangeArrowheads="1"/>
          </p:cNvSpPr>
          <p:nvPr/>
        </p:nvSpPr>
        <p:spPr bwMode="auto">
          <a:xfrm>
            <a:off x="964449" y="1953375"/>
            <a:ext cx="1414609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Tình</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huống</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1: </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Nam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rủ</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Lan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cùng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tham</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gia</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dọn</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vệ</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sinh</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khu</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phố</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vào</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sáng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Chủ</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nhật</a:t>
            </a:r>
            <a:r>
              <a:rPr lang="en-US" sz="3600" b="1" kern="0" dirty="0">
                <a:latin typeface="AvantGarde" panose="00000400000000000000" pitchFamily="2" charset="0"/>
                <a:ea typeface="AvantGarde" panose="00000400000000000000" pitchFamily="2" charset="0"/>
                <a:cs typeface="AvantGarde" panose="00000400000000000000" pitchFamily="2" charset="0"/>
              </a:rPr>
              <a:t>. Lan </a:t>
            </a:r>
            <a:r>
              <a:rPr lang="en-US" sz="3600" b="1" kern="0" dirty="0" err="1">
                <a:latin typeface="AvantGarde" panose="00000400000000000000" pitchFamily="2" charset="0"/>
                <a:ea typeface="AvantGarde" panose="00000400000000000000" pitchFamily="2" charset="0"/>
                <a:cs typeface="AvantGarde" panose="00000400000000000000" pitchFamily="2" charset="0"/>
              </a:rPr>
              <a:t>sợ</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nắng</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nên</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từ</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chối</a:t>
            </a:r>
            <a:r>
              <a:rPr lang="en-US" sz="3600" b="1" kern="0" dirty="0">
                <a:latin typeface="AvantGarde" panose="00000400000000000000" pitchFamily="2" charset="0"/>
                <a:ea typeface="AvantGarde" panose="00000400000000000000" pitchFamily="2" charset="0"/>
                <a:cs typeface="AvantGarde" panose="00000400000000000000" pitchFamily="2" charset="0"/>
              </a:rPr>
              <a:t>.</a:t>
            </a:r>
          </a:p>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Nếu</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là Nam,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em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sẽ</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làm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gì</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a:t>
            </a:r>
            <a:endPar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67301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24119" y="218075"/>
            <a:ext cx="4259499" cy="646331"/>
          </a:xfrm>
          <a:prstGeom prst="rect">
            <a:avLst/>
          </a:prstGeom>
        </p:spPr>
        <p:txBody>
          <a:bodyPr wrap="non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Xử lý tình huống</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Text Box 14">
            <a:extLst>
              <a:ext uri="{FF2B5EF4-FFF2-40B4-BE49-F238E27FC236}">
                <a16:creationId xmlns:a16="http://schemas.microsoft.com/office/drawing/2014/main" xmlns="" id="{53534DE3-C68E-99F7-5B93-F33E410141E9}"/>
              </a:ext>
            </a:extLst>
          </p:cNvPr>
          <p:cNvSpPr txBox="1">
            <a:spLocks noChangeArrowheads="1"/>
          </p:cNvSpPr>
          <p:nvPr/>
        </p:nvSpPr>
        <p:spPr bwMode="auto">
          <a:xfrm>
            <a:off x="964449" y="1953375"/>
            <a:ext cx="1414609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Tình</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huống</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1: </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Nam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rủ</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Lan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cùng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tham</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gia</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dọn</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vệ</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sinh</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khu</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phố</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vào</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sáng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Chủ</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nhật</a:t>
            </a:r>
            <a:r>
              <a:rPr lang="en-US" sz="3600" b="1" kern="0" dirty="0">
                <a:latin typeface="AvantGarde" panose="00000400000000000000" pitchFamily="2" charset="0"/>
                <a:ea typeface="AvantGarde" panose="00000400000000000000" pitchFamily="2" charset="0"/>
                <a:cs typeface="AvantGarde" panose="00000400000000000000" pitchFamily="2" charset="0"/>
              </a:rPr>
              <a:t>. Lan </a:t>
            </a:r>
            <a:r>
              <a:rPr lang="en-US" sz="3600" b="1" kern="0" dirty="0" err="1">
                <a:latin typeface="AvantGarde" panose="00000400000000000000" pitchFamily="2" charset="0"/>
                <a:ea typeface="AvantGarde" panose="00000400000000000000" pitchFamily="2" charset="0"/>
                <a:cs typeface="AvantGarde" panose="00000400000000000000" pitchFamily="2" charset="0"/>
              </a:rPr>
              <a:t>sợ</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nắng</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nên</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từ</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chối</a:t>
            </a:r>
            <a:r>
              <a:rPr lang="en-US" sz="3600" b="1" kern="0" dirty="0">
                <a:latin typeface="AvantGarde" panose="00000400000000000000" pitchFamily="2" charset="0"/>
                <a:ea typeface="AvantGarde" panose="00000400000000000000" pitchFamily="2" charset="0"/>
                <a:cs typeface="AvantGarde" panose="00000400000000000000" pitchFamily="2" charset="0"/>
              </a:rPr>
              <a:t>.</a:t>
            </a:r>
          </a:p>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Nếu</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là Nam,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em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sẽ</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làm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gì</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a:t>
            </a:r>
            <a:endPar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3" name="Text Box 14">
            <a:extLst>
              <a:ext uri="{FF2B5EF4-FFF2-40B4-BE49-F238E27FC236}">
                <a16:creationId xmlns:a16="http://schemas.microsoft.com/office/drawing/2014/main" xmlns="" id="{9ACE2C5F-DCD2-4470-BA0C-2AC3270D04AB}"/>
              </a:ext>
            </a:extLst>
          </p:cNvPr>
          <p:cNvSpPr txBox="1">
            <a:spLocks noChangeArrowheads="1"/>
          </p:cNvSpPr>
          <p:nvPr/>
        </p:nvSpPr>
        <p:spPr bwMode="auto">
          <a:xfrm>
            <a:off x="442119" y="4447450"/>
            <a:ext cx="14884684" cy="27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just" defTabSz="914400" eaLnBrk="1" fontAlgn="base" hangingPunct="1">
              <a:lnSpc>
                <a:spcPct val="120000"/>
              </a:lnSpc>
              <a:spcAft>
                <a:spcPct val="0"/>
              </a:spcAft>
              <a:defRPr/>
            </a:pPr>
            <a:r>
              <a:rPr lang="nl-NL" sz="3600"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nl-NL"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Nếu là Nam em sẽ nói với Lan rằng: việc tham gia dọn vệ sinh sẽ làm khu phố mình trở nên sạch đẹp hơn, đây là việc làm dù rất nhỏ những cũng thể hiện tình yêu quê hương, Tổ quốc. Bạn có thể mặc áo chống nắng, đội mũ để tham gia. </a:t>
            </a:r>
            <a:endParaRPr kumimoji="0" lang="en-US" sz="3600" b="1" i="0" u="none" strike="noStrike" kern="0" cap="none" spc="0" normalizeH="0" baseline="0" noProof="0" dirty="0">
              <a:ln>
                <a:noFill/>
              </a:ln>
              <a:solidFill>
                <a:srgbClr val="C00000"/>
              </a:solidFill>
              <a:uLnTx/>
              <a:uFillTx/>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45256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24119" y="218075"/>
            <a:ext cx="4259499" cy="646331"/>
          </a:xfrm>
          <a:prstGeom prst="rect">
            <a:avLst/>
          </a:prstGeom>
        </p:spPr>
        <p:txBody>
          <a:bodyPr wrap="non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Xử lý tình huống</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Text Box 14">
            <a:extLst>
              <a:ext uri="{FF2B5EF4-FFF2-40B4-BE49-F238E27FC236}">
                <a16:creationId xmlns:a16="http://schemas.microsoft.com/office/drawing/2014/main" xmlns="" id="{F0B6968B-1B44-B10B-E539-013E68E90927}"/>
              </a:ext>
            </a:extLst>
          </p:cNvPr>
          <p:cNvSpPr txBox="1">
            <a:spLocks noChangeArrowheads="1"/>
          </p:cNvSpPr>
          <p:nvPr/>
        </p:nvSpPr>
        <p:spPr bwMode="auto">
          <a:xfrm>
            <a:off x="899319" y="1371600"/>
            <a:ext cx="14146094" cy="236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Tình</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huống</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2: </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Trong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buổi</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giao</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lưu</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với</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các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nghệ</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sĩ</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err="1">
                <a:ln>
                  <a:noFill/>
                </a:ln>
                <a:uLnTx/>
                <a:uFillTx/>
                <a:latin typeface="AvantGarde" panose="00000400000000000000" pitchFamily="2" charset="0"/>
                <a:ea typeface="AvantGarde" panose="00000400000000000000" pitchFamily="2" charset="0"/>
                <a:cs typeface="AvantGarde" panose="00000400000000000000" pitchFamily="2" charset="0"/>
              </a:rPr>
              <a:t>đờn</a:t>
            </a:r>
            <a:r>
              <a:rPr kumimoji="0" lang="en-US" sz="3600" b="1" u="none" strike="noStrike" kern="0" cap="none" spc="0" normalizeH="0" noProof="0">
                <a:ln>
                  <a:noFill/>
                </a:ln>
                <a:uLnTx/>
                <a:uFillTx/>
                <a:latin typeface="AvantGarde" panose="00000400000000000000" pitchFamily="2" charset="0"/>
                <a:ea typeface="AvantGarde" panose="00000400000000000000" pitchFamily="2" charset="0"/>
                <a:cs typeface="AvantGarde" panose="00000400000000000000" pitchFamily="2" charset="0"/>
              </a:rPr>
              <a:t> ca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tài</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tử</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do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trường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tổ</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chức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Minh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đã</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không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tập</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trung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tham</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gia</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mà</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còn</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rủ</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Đức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đọc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truyện</a:t>
            </a:r>
            <a:r>
              <a:rPr lang="en-US" sz="3600" b="1" kern="0" dirty="0">
                <a:latin typeface="AvantGarde" panose="00000400000000000000" pitchFamily="2" charset="0"/>
                <a:ea typeface="AvantGarde" panose="00000400000000000000" pitchFamily="2" charset="0"/>
                <a:cs typeface="AvantGarde" panose="00000400000000000000" pitchFamily="2" charset="0"/>
              </a:rPr>
              <a:t>.</a:t>
            </a:r>
          </a:p>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Nếu</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là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Đức</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em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sẽ</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làm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gì</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a:t>
            </a:r>
            <a:endPar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3" name="Text Box 14">
            <a:extLst>
              <a:ext uri="{FF2B5EF4-FFF2-40B4-BE49-F238E27FC236}">
                <a16:creationId xmlns:a16="http://schemas.microsoft.com/office/drawing/2014/main" xmlns="" id="{A1FC21CE-0336-7C53-0818-3939DE9A7649}"/>
              </a:ext>
            </a:extLst>
          </p:cNvPr>
          <p:cNvSpPr txBox="1">
            <a:spLocks noChangeArrowheads="1"/>
          </p:cNvSpPr>
          <p:nvPr/>
        </p:nvSpPr>
        <p:spPr bwMode="auto">
          <a:xfrm>
            <a:off x="594711" y="4180837"/>
            <a:ext cx="14755310" cy="3395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just" eaLnBrk="1" hangingPunct="1">
              <a:lnSpc>
                <a:spcPct val="120000"/>
              </a:lnSpc>
            </a:pP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Nếu là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Đức</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em</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sẽ</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nhắc</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nhở</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Minh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nên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tập</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trung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lắng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nghe</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cần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tôn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trọng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những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nghệ</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sĩ</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và</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không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làm</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việc</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riêng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trong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các</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buổi</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sinh</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hoạt</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như</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thế</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này</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Đờn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ca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tài</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tử</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là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một</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loại</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hình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nghệ</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thuật</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truyền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thống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của</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dân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tộc</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Việt</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Nam,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chúng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ta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nên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tự</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hào</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về</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nét</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văn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hóa</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đặc</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sắc</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ấy</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382876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xmlns="" id="{A65583B8-FE8A-FD6E-5715-68671761BCB1}"/>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2. Em đồng tình hay không đồng tình với ý kiến nào? Vì sao?</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Hình chữ nhật: Góc Tròn 4">
            <a:extLst>
              <a:ext uri="{FF2B5EF4-FFF2-40B4-BE49-F238E27FC236}">
                <a16:creationId xmlns:a16="http://schemas.microsoft.com/office/drawing/2014/main" xmlns="" id="{AF81E27B-B0BF-1BFD-BE4F-21A3C5A984BC}"/>
              </a:ext>
            </a:extLst>
          </p:cNvPr>
          <p:cNvSpPr/>
          <p:nvPr/>
        </p:nvSpPr>
        <p:spPr>
          <a:xfrm>
            <a:off x="3109119" y="1600200"/>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a. Nghiêm trang khi chào cờ thể hiện tình yêu Tổ quốc.</a:t>
            </a:r>
          </a:p>
        </p:txBody>
      </p:sp>
      <p:sp>
        <p:nvSpPr>
          <p:cNvPr id="6" name="Hình chữ nhật: Góc Tròn 5">
            <a:extLst>
              <a:ext uri="{FF2B5EF4-FFF2-40B4-BE49-F238E27FC236}">
                <a16:creationId xmlns:a16="http://schemas.microsoft.com/office/drawing/2014/main" xmlns="" id="{2F01BFCC-564B-33BE-66F2-351738E5ABE9}"/>
              </a:ext>
            </a:extLst>
          </p:cNvPr>
          <p:cNvSpPr/>
          <p:nvPr/>
        </p:nvSpPr>
        <p:spPr>
          <a:xfrm>
            <a:off x="3109119" y="2952929"/>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b. Giữ gìn vẻ đẹp quê hương là trách nhiệm của mỗi chúng ta.</a:t>
            </a:r>
          </a:p>
        </p:txBody>
      </p:sp>
      <p:sp>
        <p:nvSpPr>
          <p:cNvPr id="7" name="Hình chữ nhật: Góc Tròn 6">
            <a:extLst>
              <a:ext uri="{FF2B5EF4-FFF2-40B4-BE49-F238E27FC236}">
                <a16:creationId xmlns:a16="http://schemas.microsoft.com/office/drawing/2014/main" xmlns="" id="{AE000184-6CD2-57C6-15C3-45EA7417AA65}"/>
              </a:ext>
            </a:extLst>
          </p:cNvPr>
          <p:cNvSpPr/>
          <p:nvPr/>
        </p:nvSpPr>
        <p:spPr>
          <a:xfrm>
            <a:off x="3109119" y="4305658"/>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c. Trò chơi dân gian không hấp dẫn.</a:t>
            </a:r>
          </a:p>
        </p:txBody>
      </p:sp>
      <p:sp>
        <p:nvSpPr>
          <p:cNvPr id="8" name="Hình chữ nhật: Góc Tròn 7">
            <a:extLst>
              <a:ext uri="{FF2B5EF4-FFF2-40B4-BE49-F238E27FC236}">
                <a16:creationId xmlns:a16="http://schemas.microsoft.com/office/drawing/2014/main" xmlns="" id="{00576D09-9985-D5D5-1E08-E8FD17C9CE61}"/>
              </a:ext>
            </a:extLst>
          </p:cNvPr>
          <p:cNvSpPr/>
          <p:nvPr/>
        </p:nvSpPr>
        <p:spPr>
          <a:xfrm>
            <a:off x="3109119" y="5658387"/>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d. Yêu nước là một truyền thống quý báu của dân tộc ta.</a:t>
            </a:r>
          </a:p>
        </p:txBody>
      </p:sp>
      <p:pic>
        <p:nvPicPr>
          <p:cNvPr id="16" name="Hình ảnh 15" descr="Ảnh có chứa văn bản&#10;&#10;Mô tả được tạo tự động">
            <a:extLst>
              <a:ext uri="{FF2B5EF4-FFF2-40B4-BE49-F238E27FC236}">
                <a16:creationId xmlns:a16="http://schemas.microsoft.com/office/drawing/2014/main" xmlns="" id="{8DA0FD25-DE5F-7C26-896F-4640B6CCC4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3319" y="6553200"/>
            <a:ext cx="4317118" cy="2770936"/>
          </a:xfrm>
          <a:prstGeom prst="rect">
            <a:avLst/>
          </a:prstGeom>
        </p:spPr>
      </p:pic>
    </p:spTree>
    <p:extLst>
      <p:ext uri="{BB962C8B-B14F-4D97-AF65-F5344CB8AC3E}">
        <p14:creationId xmlns:p14="http://schemas.microsoft.com/office/powerpoint/2010/main" val="197280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bánh xe&#10;&#10;Mô tả được tạo tự động">
            <a:extLst>
              <a:ext uri="{FF2B5EF4-FFF2-40B4-BE49-F238E27FC236}">
                <a16:creationId xmlns:a16="http://schemas.microsoft.com/office/drawing/2014/main" xmlns="" id="{CAD9B744-E272-6174-F827-7C1D45E43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9" y="0"/>
            <a:ext cx="16764000" cy="8382000"/>
          </a:xfrm>
          <a:prstGeom prst="rect">
            <a:avLst/>
          </a:prstGeom>
        </p:spPr>
      </p:pic>
      <p:pic>
        <p:nvPicPr>
          <p:cNvPr id="4" name="Hình ảnh 3">
            <a:extLst>
              <a:ext uri="{FF2B5EF4-FFF2-40B4-BE49-F238E27FC236}">
                <a16:creationId xmlns:a16="http://schemas.microsoft.com/office/drawing/2014/main" xmlns="" id="{717F329E-8015-23CA-3E70-B44C34954B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4033" y="2757037"/>
            <a:ext cx="6428572" cy="3629926"/>
          </a:xfrm>
          <a:prstGeom prst="rect">
            <a:avLst/>
          </a:prstGeom>
        </p:spPr>
      </p:pic>
    </p:spTree>
    <p:extLst>
      <p:ext uri="{BB962C8B-B14F-4D97-AF65-F5344CB8AC3E}">
        <p14:creationId xmlns:p14="http://schemas.microsoft.com/office/powerpoint/2010/main" val="1336214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xmlns="" id="{A65583B8-FE8A-FD6E-5715-68671761BCB1}"/>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2. Em đồng tình hay không đồng tình với ý kiến nào? Vì sao?</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Hình chữ nhật: Góc Tròn 4">
            <a:extLst>
              <a:ext uri="{FF2B5EF4-FFF2-40B4-BE49-F238E27FC236}">
                <a16:creationId xmlns:a16="http://schemas.microsoft.com/office/drawing/2014/main" xmlns="" id="{AF81E27B-B0BF-1BFD-BE4F-21A3C5A984BC}"/>
              </a:ext>
            </a:extLst>
          </p:cNvPr>
          <p:cNvSpPr/>
          <p:nvPr/>
        </p:nvSpPr>
        <p:spPr>
          <a:xfrm>
            <a:off x="3109119" y="1600200"/>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a. Nghiêm trang khi chào cờ thể hiện tình yêu Tổ quốc.</a:t>
            </a:r>
          </a:p>
        </p:txBody>
      </p:sp>
      <p:sp>
        <p:nvSpPr>
          <p:cNvPr id="6" name="Hình chữ nhật: Góc Tròn 5">
            <a:extLst>
              <a:ext uri="{FF2B5EF4-FFF2-40B4-BE49-F238E27FC236}">
                <a16:creationId xmlns:a16="http://schemas.microsoft.com/office/drawing/2014/main" xmlns="" id="{2F01BFCC-564B-33BE-66F2-351738E5ABE9}"/>
              </a:ext>
            </a:extLst>
          </p:cNvPr>
          <p:cNvSpPr/>
          <p:nvPr/>
        </p:nvSpPr>
        <p:spPr>
          <a:xfrm>
            <a:off x="3109119" y="2952929"/>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b. Giữ gìn vẻ đẹp quê hương là trách nhiệm của mỗi chúng ta.</a:t>
            </a:r>
          </a:p>
        </p:txBody>
      </p:sp>
      <p:sp>
        <p:nvSpPr>
          <p:cNvPr id="7" name="Hình chữ nhật: Góc Tròn 6">
            <a:extLst>
              <a:ext uri="{FF2B5EF4-FFF2-40B4-BE49-F238E27FC236}">
                <a16:creationId xmlns:a16="http://schemas.microsoft.com/office/drawing/2014/main" xmlns="" id="{AE000184-6CD2-57C6-15C3-45EA7417AA65}"/>
              </a:ext>
            </a:extLst>
          </p:cNvPr>
          <p:cNvSpPr/>
          <p:nvPr/>
        </p:nvSpPr>
        <p:spPr>
          <a:xfrm>
            <a:off x="3109119" y="4305658"/>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c. Trò chơi dân gian không hấp dẫn.</a:t>
            </a:r>
          </a:p>
        </p:txBody>
      </p:sp>
      <p:sp>
        <p:nvSpPr>
          <p:cNvPr id="8" name="Hình chữ nhật: Góc Tròn 7">
            <a:extLst>
              <a:ext uri="{FF2B5EF4-FFF2-40B4-BE49-F238E27FC236}">
                <a16:creationId xmlns:a16="http://schemas.microsoft.com/office/drawing/2014/main" xmlns="" id="{00576D09-9985-D5D5-1E08-E8FD17C9CE61}"/>
              </a:ext>
            </a:extLst>
          </p:cNvPr>
          <p:cNvSpPr/>
          <p:nvPr/>
        </p:nvSpPr>
        <p:spPr>
          <a:xfrm>
            <a:off x="3109119" y="5658387"/>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d. Yêu nước là một truyền thống quý báu của dân tộc ta.</a:t>
            </a:r>
          </a:p>
        </p:txBody>
      </p:sp>
      <p:sp>
        <p:nvSpPr>
          <p:cNvPr id="9" name="Mặt Cười 8">
            <a:extLst>
              <a:ext uri="{FF2B5EF4-FFF2-40B4-BE49-F238E27FC236}">
                <a16:creationId xmlns:a16="http://schemas.microsoft.com/office/drawing/2014/main" xmlns="" id="{F86CF670-B8BE-A519-B463-DC0ECCC86311}"/>
              </a:ext>
            </a:extLst>
          </p:cNvPr>
          <p:cNvSpPr/>
          <p:nvPr/>
        </p:nvSpPr>
        <p:spPr>
          <a:xfrm>
            <a:off x="1585119" y="1743164"/>
            <a:ext cx="914400" cy="914400"/>
          </a:xfrm>
          <a:prstGeom prst="smileyFac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ặt Cười 11">
            <a:extLst>
              <a:ext uri="{FF2B5EF4-FFF2-40B4-BE49-F238E27FC236}">
                <a16:creationId xmlns:a16="http://schemas.microsoft.com/office/drawing/2014/main" xmlns="" id="{78C82D58-3BFD-D348-6346-2DA562BBA9AD}"/>
              </a:ext>
            </a:extLst>
          </p:cNvPr>
          <p:cNvSpPr/>
          <p:nvPr/>
        </p:nvSpPr>
        <p:spPr>
          <a:xfrm>
            <a:off x="1585119" y="3095893"/>
            <a:ext cx="914400" cy="914400"/>
          </a:xfrm>
          <a:prstGeom prst="smileyFac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ặt Cười 12">
            <a:extLst>
              <a:ext uri="{FF2B5EF4-FFF2-40B4-BE49-F238E27FC236}">
                <a16:creationId xmlns:a16="http://schemas.microsoft.com/office/drawing/2014/main" xmlns="" id="{C5C6EF18-058B-5B8E-12FB-38B4312C14BC}"/>
              </a:ext>
            </a:extLst>
          </p:cNvPr>
          <p:cNvSpPr/>
          <p:nvPr/>
        </p:nvSpPr>
        <p:spPr>
          <a:xfrm>
            <a:off x="1585119" y="4448622"/>
            <a:ext cx="914400" cy="914400"/>
          </a:xfrm>
          <a:prstGeom prst="smileyFace">
            <a:avLst>
              <a:gd name="adj" fmla="val -4653"/>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ặt Cười 13">
            <a:extLst>
              <a:ext uri="{FF2B5EF4-FFF2-40B4-BE49-F238E27FC236}">
                <a16:creationId xmlns:a16="http://schemas.microsoft.com/office/drawing/2014/main" xmlns="" id="{0DCCECEA-3570-D4AA-756A-2FD0211B087D}"/>
              </a:ext>
            </a:extLst>
          </p:cNvPr>
          <p:cNvSpPr/>
          <p:nvPr/>
        </p:nvSpPr>
        <p:spPr>
          <a:xfrm>
            <a:off x="1585119" y="5801351"/>
            <a:ext cx="914400" cy="914400"/>
          </a:xfrm>
          <a:prstGeom prst="smileyFac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33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1141</TotalTime>
  <Words>970</Words>
  <Application>Microsoft Office PowerPoint</Application>
  <PresentationFormat>Custom</PresentationFormat>
  <Paragraphs>62</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Arial-Rounded</vt:lpstr>
      <vt:lpstr>AvantGarde</vt:lpstr>
      <vt:lpstr>Calibri</vt:lpstr>
      <vt:lpstr>HP001 Kieu 2 5H</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 10</cp:lastModifiedBy>
  <cp:revision>224</cp:revision>
  <dcterms:created xsi:type="dcterms:W3CDTF">2022-07-10T01:37:20Z</dcterms:created>
  <dcterms:modified xsi:type="dcterms:W3CDTF">2023-10-13T03:03:14Z</dcterms:modified>
</cp:coreProperties>
</file>