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59" r:id="rId5"/>
    <p:sldId id="260" r:id="rId6"/>
    <p:sldId id="338" r:id="rId7"/>
    <p:sldId id="339" r:id="rId8"/>
    <p:sldId id="340" r:id="rId9"/>
    <p:sldId id="341" r:id="rId10"/>
    <p:sldId id="342" r:id="rId11"/>
    <p:sldId id="344" r:id="rId12"/>
    <p:sldId id="300" r:id="rId13"/>
    <p:sldId id="343" r:id="rId14"/>
    <p:sldId id="345" r:id="rId15"/>
    <p:sldId id="348" r:id="rId16"/>
    <p:sldId id="349" r:id="rId17"/>
    <p:sldId id="346" r:id="rId18"/>
    <p:sldId id="34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FF"/>
    <a:srgbClr val="3C8F9E"/>
    <a:srgbClr val="FAC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7" autoAdjust="0"/>
    <p:restoredTop sz="94660"/>
  </p:normalViewPr>
  <p:slideViewPr>
    <p:cSldViewPr snapToGrid="0" showGuides="1">
      <p:cViewPr>
        <p:scale>
          <a:sx n="33" d="100"/>
          <a:sy n="33" d="100"/>
        </p:scale>
        <p:origin x="1276" y="6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D2AD5-9D0E-4597-AECD-A7EF4A482FF4}"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FBB0-20A2-4DA4-9853-D41A52744F1C}" type="slidenum">
              <a:rPr lang="zh-CN" altLang="en-US" smtClean="0"/>
              <a:t>‹#›</a:t>
            </a:fld>
            <a:endParaRPr lang="zh-CN" altLang="en-US"/>
          </a:p>
        </p:txBody>
      </p:sp>
    </p:spTree>
    <p:extLst>
      <p:ext uri="{BB962C8B-B14F-4D97-AF65-F5344CB8AC3E}">
        <p14:creationId xmlns:p14="http://schemas.microsoft.com/office/powerpoint/2010/main" val="75783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t>4</a:t>
            </a:fld>
            <a:endParaRPr lang="zh-CN" altLang="en-US"/>
          </a:p>
        </p:txBody>
      </p:sp>
    </p:spTree>
    <p:extLst>
      <p:ext uri="{BB962C8B-B14F-4D97-AF65-F5344CB8AC3E}">
        <p14:creationId xmlns:p14="http://schemas.microsoft.com/office/powerpoint/2010/main" val="39631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1"/>
        <p:cNvGrpSpPr/>
        <p:nvPr/>
      </p:nvGrpSpPr>
      <p:grpSpPr>
        <a:xfrm>
          <a:off x="0" y="0"/>
          <a:ext cx="0" cy="0"/>
          <a:chOff x="0" y="0"/>
          <a:chExt cx="0" cy="0"/>
        </a:xfrm>
      </p:grpSpPr>
      <p:sp>
        <p:nvSpPr>
          <p:cNvPr id="4952" name="Google Shape;4952;gf5a7180e7d_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3" name="Google Shape;4953;gf5a7180e7d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t>13</a:t>
            </a:fld>
            <a:endParaRPr lang="zh-CN" altLang="en-US"/>
          </a:p>
        </p:txBody>
      </p:sp>
    </p:spTree>
    <p:extLst>
      <p:ext uri="{BB962C8B-B14F-4D97-AF65-F5344CB8AC3E}">
        <p14:creationId xmlns:p14="http://schemas.microsoft.com/office/powerpoint/2010/main" val="249410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7D5FAF-6B34-405F-A3CA-D5B60F2ADC8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48FCD8-E78D-429B-AB41-0931A3DAD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57D3D87-A0B3-425A-8824-09DF3072BB24}"/>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C955323F-A66C-40FE-B48D-F2CBE83687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2F2351-D504-42D5-90AA-48E2796D666E}"/>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48912589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FBB06-33C7-411A-9CF5-E224560E09D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6337799-0B9A-4A51-A1A3-739CA3A2911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425A3C-F339-40D1-83E1-4908D2E5763E}"/>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08D51BB1-D7CC-4477-8FF0-DF58082278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465D00-AE98-4F65-84EA-8763181FE1AD}"/>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6896297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96F766-791B-4222-975D-5070B57D2EE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6EFBFCB-D969-403B-B7E3-D050012A70F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410FC2-5A38-4515-8BA3-FE776BD00D39}"/>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8FDAE2DB-9BFC-4520-99A3-C495D20DA3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59F2FE-B41C-4EA2-B952-4FCFADC9C042}"/>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251374029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7"/>
        <p:cNvGrpSpPr/>
        <p:nvPr/>
      </p:nvGrpSpPr>
      <p:grpSpPr>
        <a:xfrm>
          <a:off x="0" y="0"/>
          <a:ext cx="0" cy="0"/>
          <a:chOff x="0" y="0"/>
          <a:chExt cx="0" cy="0"/>
        </a:xfrm>
      </p:grpSpPr>
      <p:sp>
        <p:nvSpPr>
          <p:cNvPr id="318" name="Google Shape;318;p53"/>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317613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36DFBB-5B43-4AC6-BC43-B92B68F307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4624BF-6FD4-4DA8-938C-E54DC258DEA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B2CB2F-5D15-4AEC-98A1-2D12489BD7D6}"/>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3B61E54B-7C4F-4E36-AC93-8D2AA137C9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1C8698-31AF-474A-BF1D-7B6F3C2E0635}"/>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2721667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3462F9-4EA8-4D2D-9887-4D69F84FEF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0D08D3-822B-48EE-B9FB-00FC60FA2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3B4B96-2F35-4363-BFF1-D99C54CD625C}"/>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5CD3D0B5-4E04-4095-B5E6-7A03B8897E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2ECED2-1783-4E1C-A909-ED29593C517B}"/>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0910100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42A5C5-2746-4B72-BAA7-AAF4E4A06A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42F6E4-0121-431B-BD4F-0C7F036608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9449832-6126-4EFB-AF46-A0F4B002A8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EFD7BCF-0F50-4653-8879-40432A2C7938}"/>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id="{FC60E989-6ADA-40E6-85F6-5E3B7B538D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9DCA18-3440-4B6B-9486-B9FA41D0C286}"/>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38481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922EF-24CC-4384-B7F6-D9D809615A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FF1741-7B7D-4CAE-9A1C-9A0AE174E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EE3D10-75AB-4F29-A2CD-B4CCE92137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6BCD09-CA2D-432A-9A9A-CDDBB383A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58FA72A-B672-4A1D-A13D-E4FA1B6FE7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FE29FB1-ABE5-4C2A-B7C1-6512A7ABFFF4}"/>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8" name="页脚占位符 7">
            <a:extLst>
              <a:ext uri="{FF2B5EF4-FFF2-40B4-BE49-F238E27FC236}">
                <a16:creationId xmlns:a16="http://schemas.microsoft.com/office/drawing/2014/main" id="{DD2E99D2-96B6-4288-859B-4A87905091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842C0B-1006-4275-BF1A-A38D8799DE1B}"/>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33172533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3BE60-D353-44DB-B444-173BB0BD30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C0FF2A-DBC0-4027-ACE9-C785061B9853}"/>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4" name="页脚占位符 3">
            <a:extLst>
              <a:ext uri="{FF2B5EF4-FFF2-40B4-BE49-F238E27FC236}">
                <a16:creationId xmlns:a16="http://schemas.microsoft.com/office/drawing/2014/main" id="{DCEEB87F-1313-42E6-90BE-948F6E1FD4C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06E1EDD-1E07-4813-A388-6C93802D3E39}"/>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4032289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356553F-C3E2-45C5-A98A-B28621E08C4F}"/>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3" name="页脚占位符 2">
            <a:extLst>
              <a:ext uri="{FF2B5EF4-FFF2-40B4-BE49-F238E27FC236}">
                <a16:creationId xmlns:a16="http://schemas.microsoft.com/office/drawing/2014/main" id="{D2583EBC-4CA6-4117-8E42-24F089AA749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FDFFCD-1399-4F3F-A277-D0ECF373B0AD}"/>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33993683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561AC-FF97-44F4-A37D-B89F047B18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73F8CB-1676-4674-BDDC-3358660CD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5627238-EF74-4F6B-AB98-F829670EB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953A9D-74CF-46F1-8FF1-C9A2D3153E0A}"/>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id="{3B2D27A9-4554-49A3-ADC8-627B396965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01E4A1-EAA7-4A52-9567-2CE45E600FB7}"/>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425663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F2608-4B6E-4C2C-9AF3-9386B7CA1C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21B01B-2B26-4540-B7B8-D47203986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A6115F-A2AC-4E3B-85BA-398FE8C62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968B49-DC02-4715-BF47-5FA81B758B9D}"/>
              </a:ext>
            </a:extLst>
          </p:cNvPr>
          <p:cNvSpPr>
            <a:spLocks noGrp="1"/>
          </p:cNvSpPr>
          <p:nvPr>
            <p:ph type="dt" sz="half" idx="10"/>
          </p:nvPr>
        </p:nvSpPr>
        <p:spPr/>
        <p:txBody>
          <a:bodyPr/>
          <a:lstStyle/>
          <a:p>
            <a:fld id="{AC6CE249-B7B0-48E9-BAEF-DBF7CD63921D}"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id="{884D5CD2-F827-4EA9-9471-3B42AE44E1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76048AA-D98C-4E78-BBD4-ADD8B3A11C8A}"/>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0255291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AD54FC-B242-4A03-ADFE-A96E3E4AE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202480D-B3D5-47A2-85A6-67812C62F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4ADF8E-4426-47E3-BE56-48E99BA79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CE249-B7B0-48E9-BAEF-DBF7CD63921D}"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8C9CB86F-AE06-4834-8037-CE01CB088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CA8F968-D60C-4F07-A5EF-27743FEEF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626DA-4C7E-47CD-9457-2B495812707A}" type="slidenum">
              <a:rPr lang="zh-CN" altLang="en-US" smtClean="0"/>
              <a:t>‹#›</a:t>
            </a:fld>
            <a:endParaRPr lang="zh-CN" altLang="en-US"/>
          </a:p>
        </p:txBody>
      </p:sp>
      <p:sp>
        <p:nvSpPr>
          <p:cNvPr id="7" name="Oval 6">
            <a:extLst>
              <a:ext uri="{FF2B5EF4-FFF2-40B4-BE49-F238E27FC236}">
                <a16:creationId xmlns:a16="http://schemas.microsoft.com/office/drawing/2014/main" id="{E293A4D6-B935-40BE-913F-7D2899EBC45D}"/>
              </a:ext>
            </a:extLst>
          </p:cNvPr>
          <p:cNvSpPr/>
          <p:nvPr userDrawn="1"/>
        </p:nvSpPr>
        <p:spPr>
          <a:xfrm>
            <a:off x="-1653702" y="0"/>
            <a:ext cx="1325563" cy="1325563"/>
          </a:xfrm>
          <a:prstGeom prst="ellipse">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2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387734A-14EF-48A5-9B84-26A21063FF23}"/>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1" name="图片 10">
            <a:extLst>
              <a:ext uri="{FF2B5EF4-FFF2-40B4-BE49-F238E27FC236}">
                <a16:creationId xmlns:a16="http://schemas.microsoft.com/office/drawing/2014/main" id="{FAC2EB2C-52DA-4F55-A9DD-2A52899C607B}"/>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5" name="Rectangle 4">
            <a:extLst>
              <a:ext uri="{FF2B5EF4-FFF2-40B4-BE49-F238E27FC236}">
                <a16:creationId xmlns:a16="http://schemas.microsoft.com/office/drawing/2014/main" id="{5713FA18-EDEA-455A-AEFD-979031CB3CDD}"/>
              </a:ext>
            </a:extLst>
          </p:cNvPr>
          <p:cNvSpPr/>
          <p:nvPr/>
        </p:nvSpPr>
        <p:spPr>
          <a:xfrm>
            <a:off x="2182557" y="2442803"/>
            <a:ext cx="7787974" cy="2994823"/>
          </a:xfrm>
          <a:prstGeom prst="rect">
            <a:avLst/>
          </a:prstGeom>
          <a:noFill/>
        </p:spPr>
        <p:txBody>
          <a:bodyPr wrap="none" lIns="91440" tIns="45720" rIns="91440" bIns="45720">
            <a:prstTxWarp prst="textPlain">
              <a:avLst/>
            </a:prstTxWarp>
            <a:spAutoFit/>
          </a:bodyPr>
          <a:lstStyle/>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ÔN TẬP GIỮA KÌ I</a:t>
            </a:r>
          </a:p>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TIẾT 2</a:t>
            </a:r>
            <a:endParaRPr lang="en-US" sz="6000" b="1" dirty="0">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3" name="Group 2">
            <a:extLst>
              <a:ext uri="{FF2B5EF4-FFF2-40B4-BE49-F238E27FC236}">
                <a16:creationId xmlns:a16="http://schemas.microsoft.com/office/drawing/2014/main" id="{14792FCC-E02A-4E27-8F81-A87D0ED40AA7}"/>
              </a:ext>
            </a:extLst>
          </p:cNvPr>
          <p:cNvGrpSpPr/>
          <p:nvPr/>
        </p:nvGrpSpPr>
        <p:grpSpPr>
          <a:xfrm>
            <a:off x="3920599" y="1019063"/>
            <a:ext cx="4273296" cy="1080919"/>
            <a:chOff x="3409595" y="1292166"/>
            <a:chExt cx="4273296" cy="1080919"/>
          </a:xfrm>
        </p:grpSpPr>
        <p:sp>
          <p:nvSpPr>
            <p:cNvPr id="2" name="Rectangle: Rounded Corners 1">
              <a:extLst>
                <a:ext uri="{FF2B5EF4-FFF2-40B4-BE49-F238E27FC236}">
                  <a16:creationId xmlns:a16="http://schemas.microsoft.com/office/drawing/2014/main" id="{3ECD5522-46E3-45FB-8E35-1ED41EF623EF}"/>
                </a:ext>
              </a:extLst>
            </p:cNvPr>
            <p:cNvSpPr/>
            <p:nvPr/>
          </p:nvSpPr>
          <p:spPr>
            <a:xfrm>
              <a:off x="3409595" y="1292166"/>
              <a:ext cx="4273296" cy="1080919"/>
            </a:xfrm>
            <a:prstGeom prst="roundRect">
              <a:avLst>
                <a:gd name="adj" fmla="val 50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DF66D4-6061-4221-95D8-AE7B03E0C317}"/>
                </a:ext>
              </a:extLst>
            </p:cNvPr>
            <p:cNvSpPr/>
            <p:nvPr/>
          </p:nvSpPr>
          <p:spPr>
            <a:xfrm>
              <a:off x="3939344" y="1446238"/>
              <a:ext cx="3213797" cy="772773"/>
            </a:xfrm>
            <a:prstGeom prst="rect">
              <a:avLst/>
            </a:prstGeom>
            <a:noFill/>
          </p:spPr>
          <p:txBody>
            <a:bodyPr wrap="none" lIns="91440" tIns="45720" rIns="91440" bIns="45720">
              <a:prstTxWarp prst="textPlain">
                <a:avLst/>
              </a:prstTxWarp>
              <a:spAutoFit/>
            </a:bodyPr>
            <a:lstStyle/>
            <a:p>
              <a:pPr algn="ctr"/>
              <a:r>
                <a:rPr lang="vi-VN" sz="6000" b="1">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rPr>
                <a:t>Tiếng Việt</a:t>
              </a:r>
              <a:endParaRPr lang="en-US" sz="6000" b="1" dirty="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endParaRPr>
            </a:p>
          </p:txBody>
        </p:sp>
      </p:grpSp>
      <p:sp>
        <p:nvSpPr>
          <p:cNvPr id="8" name="TextBox 7">
            <a:extLst>
              <a:ext uri="{FF2B5EF4-FFF2-40B4-BE49-F238E27FC236}">
                <a16:creationId xmlns:a16="http://schemas.microsoft.com/office/drawing/2014/main" id="{A554A02A-BA8E-497B-A1C3-9682DF105C26}"/>
              </a:ext>
            </a:extLst>
          </p:cNvPr>
          <p:cNvSpPr txBox="1">
            <a:spLocks noChangeArrowheads="1"/>
          </p:cNvSpPr>
          <p:nvPr/>
        </p:nvSpPr>
        <p:spPr bwMode="auto">
          <a:xfrm>
            <a:off x="3656670" y="6053098"/>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en-GB" altLang="en-US" sz="4000">
                <a:solidFill>
                  <a:schemeClr val="tx1"/>
                </a:solidFill>
                <a:latin typeface="UTM Flamenco" panose="02040603050506020204" pitchFamily="18" charset="0"/>
                <a:cs typeface="Times New Roman" panose="02020603050405020304" pitchFamily="18" charset="0"/>
              </a:rPr>
              <a:t> Thực hiện: EduFive</a:t>
            </a:r>
          </a:p>
        </p:txBody>
      </p:sp>
    </p:spTree>
    <p:extLst>
      <p:ext uri="{BB962C8B-B14F-4D97-AF65-F5344CB8AC3E}">
        <p14:creationId xmlns:p14="http://schemas.microsoft.com/office/powerpoint/2010/main" val="3573424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5"/>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1210193" y="916394"/>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356CE794-688B-434E-A9A6-17F54AB9A1F4}"/>
              </a:ext>
            </a:extLst>
          </p:cNvPr>
          <p:cNvGrpSpPr>
            <a:grpSpLocks/>
          </p:cNvGrpSpPr>
          <p:nvPr/>
        </p:nvGrpSpPr>
        <p:grpSpPr bwMode="auto">
          <a:xfrm>
            <a:off x="5602666" y="1706681"/>
            <a:ext cx="4768850" cy="2051050"/>
            <a:chOff x="6257664" y="4829850"/>
            <a:chExt cx="4690807" cy="1697193"/>
          </a:xfrm>
          <a:solidFill>
            <a:srgbClr val="CCFFFF"/>
          </a:solidFill>
          <a:effectLst>
            <a:outerShdw blurRad="50800" dist="38100" dir="2700000" algn="tl" rotWithShape="0">
              <a:prstClr val="black">
                <a:alpha val="40000"/>
              </a:prstClr>
            </a:outerShdw>
          </a:effectLst>
        </p:grpSpPr>
        <p:sp>
          <p:nvSpPr>
            <p:cNvPr id="30" name="云形 25">
              <a:extLst>
                <a:ext uri="{FF2B5EF4-FFF2-40B4-BE49-F238E27FC236}">
                  <a16:creationId xmlns:a16="http://schemas.microsoft.com/office/drawing/2014/main" id="{625D4E1F-B803-4087-9592-13E34A88BDC0}"/>
                </a:ext>
              </a:extLst>
            </p:cNvPr>
            <p:cNvSpPr/>
            <p:nvPr/>
          </p:nvSpPr>
          <p:spPr>
            <a:xfrm>
              <a:off x="6257664" y="4829850"/>
              <a:ext cx="4675192" cy="1697193"/>
            </a:xfrm>
            <a:prstGeom prst="cloud">
              <a:avLst/>
            </a:prstGeom>
            <a:grp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4" name="文本框 26">
              <a:extLst>
                <a:ext uri="{FF2B5EF4-FFF2-40B4-BE49-F238E27FC236}">
                  <a16:creationId xmlns:a16="http://schemas.microsoft.com/office/drawing/2014/main" id="{5B0BCFC0-A311-4C65-916D-B89DB464C36B}"/>
                </a:ext>
              </a:extLst>
            </p:cNvPr>
            <p:cNvSpPr txBox="1"/>
            <p:nvPr/>
          </p:nvSpPr>
          <p:spPr>
            <a:xfrm>
              <a:off x="6457539" y="5250207"/>
              <a:ext cx="4490932" cy="706726"/>
            </a:xfrm>
            <a:prstGeom prst="rect">
              <a:avLst/>
            </a:prstGeom>
            <a:noFill/>
            <a:ln>
              <a:noFill/>
            </a:ln>
          </p:spPr>
          <p:txBody>
            <a:bodyPr>
              <a:spAutoFit/>
            </a:bodyPr>
            <a:lstStyle/>
            <a:p>
              <a:pPr algn="ctr" defTabSz="668655" eaLnBrk="1" fontAlgn="auto" hangingPunct="1">
                <a:spcBef>
                  <a:spcPts val="0"/>
                </a:spcBef>
                <a:spcAft>
                  <a:spcPts val="0"/>
                </a:spcAft>
                <a:defRPr/>
              </a:pPr>
              <a:r>
                <a:rPr lang="en-US" altLang="zh-CN" sz="4950" b="1" dirty="0" err="1">
                  <a:solidFill>
                    <a:schemeClr val="tx1"/>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chemeClr val="tx1"/>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H</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ồng</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grpSp>
        <p:nvGrpSpPr>
          <p:cNvPr id="35" name="Group 34">
            <a:extLst>
              <a:ext uri="{FF2B5EF4-FFF2-40B4-BE49-F238E27FC236}">
                <a16:creationId xmlns:a16="http://schemas.microsoft.com/office/drawing/2014/main" id="{A8F65E92-66C0-41A9-9920-6016B65D3B96}"/>
              </a:ext>
            </a:extLst>
          </p:cNvPr>
          <p:cNvGrpSpPr>
            <a:grpSpLocks/>
          </p:cNvGrpSpPr>
          <p:nvPr/>
        </p:nvGrpSpPr>
        <p:grpSpPr bwMode="auto">
          <a:xfrm>
            <a:off x="5602665" y="4064430"/>
            <a:ext cx="4768851" cy="2051051"/>
            <a:chOff x="6189924" y="4605875"/>
            <a:chExt cx="4674587" cy="1697193"/>
          </a:xfrm>
        </p:grpSpPr>
        <p:sp>
          <p:nvSpPr>
            <p:cNvPr id="36" name="云形 25">
              <a:extLst>
                <a:ext uri="{FF2B5EF4-FFF2-40B4-BE49-F238E27FC236}">
                  <a16:creationId xmlns:a16="http://schemas.microsoft.com/office/drawing/2014/main" id="{47ED8CA5-EA94-44CC-B2DE-5B575C066AB3}"/>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7" name="文本框 26">
              <a:extLst>
                <a:ext uri="{FF2B5EF4-FFF2-40B4-BE49-F238E27FC236}">
                  <a16:creationId xmlns:a16="http://schemas.microsoft.com/office/drawing/2014/main" id="{9EB60045-73A4-4121-B26B-1E4BCA007000}"/>
                </a:ext>
              </a:extLst>
            </p:cNvPr>
            <p:cNvSpPr txBox="1"/>
            <p:nvPr/>
          </p:nvSpPr>
          <p:spPr>
            <a:xfrm>
              <a:off x="6280918" y="5113447"/>
              <a:ext cx="4418825" cy="706730"/>
            </a:xfrm>
            <a:prstGeom prst="rect">
              <a:avLst/>
            </a:prstGeom>
            <a:noFill/>
          </p:spPr>
          <p:txBody>
            <a:bodyPr wrap="square">
              <a:spAutoFit/>
            </a:bodyPr>
            <a:lstStyle/>
            <a:p>
              <a:pPr algn="ctr" defTabSz="668655" eaLnBrk="1" fontAlgn="auto" hangingPunct="1">
                <a:spcBef>
                  <a:spcPts val="0"/>
                </a:spcBef>
                <a:spcAft>
                  <a:spcPts val="0"/>
                </a:spcAft>
                <a:defRPr/>
              </a:pP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rgbClr val="000000"/>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Đ</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à</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pic>
        <p:nvPicPr>
          <p:cNvPr id="38" name="图片 6">
            <a:extLst>
              <a:ext uri="{FF2B5EF4-FFF2-40B4-BE49-F238E27FC236}">
                <a16:creationId xmlns:a16="http://schemas.microsoft.com/office/drawing/2014/main" id="{18608048-390E-4CF3-B5B1-572B4D26F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val="405074720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A523B-9D80-43E1-AC53-DF8D91EEE018}"/>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33891348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4"/>
        <p:cNvGrpSpPr/>
        <p:nvPr/>
      </p:nvGrpSpPr>
      <p:grpSpPr>
        <a:xfrm>
          <a:off x="0" y="0"/>
          <a:ext cx="0" cy="0"/>
          <a:chOff x="0" y="0"/>
          <a:chExt cx="0" cy="0"/>
        </a:xfrm>
      </p:grpSpPr>
      <p:pic>
        <p:nvPicPr>
          <p:cNvPr id="6" name="Picture 2" descr="Mẫu giấy 5 ô ly - Mẫu giấy luyện viết chữ - Download.vn">
            <a:extLst>
              <a:ext uri="{FF2B5EF4-FFF2-40B4-BE49-F238E27FC236}">
                <a16:creationId xmlns:a16="http://schemas.microsoft.com/office/drawing/2014/main" id="{BC3FA27C-2E3A-4926-A5C8-0D6C274C0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5"/>
          <a:stretch/>
        </p:blipFill>
        <p:spPr bwMode="auto">
          <a:xfrm>
            <a:off x="1034642" y="50799"/>
            <a:ext cx="11166709" cy="68071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7EA6BD8-81AB-464E-B743-D33E35FE690A}"/>
              </a:ext>
            </a:extLst>
          </p:cNvPr>
          <p:cNvSpPr/>
          <p:nvPr/>
        </p:nvSpPr>
        <p:spPr>
          <a:xfrm>
            <a:off x="1034642" y="0"/>
            <a:ext cx="11166705"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8" name="Straight Connector 7">
            <a:extLst>
              <a:ext uri="{FF2B5EF4-FFF2-40B4-BE49-F238E27FC236}">
                <a16:creationId xmlns:a16="http://schemas.microsoft.com/office/drawing/2014/main" id="{BB09D79C-1302-498A-968B-8E6222B79CD2}"/>
              </a:ext>
            </a:extLst>
          </p:cNvPr>
          <p:cNvCxnSpPr>
            <a:cxnSpLocks/>
          </p:cNvCxnSpPr>
          <p:nvPr/>
        </p:nvCxnSpPr>
        <p:spPr>
          <a:xfrm>
            <a:off x="1101484" y="1"/>
            <a:ext cx="0" cy="690879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15F75EA-9333-4718-B440-96D7B2B5A16C}"/>
              </a:ext>
            </a:extLst>
          </p:cNvPr>
          <p:cNvSpPr/>
          <p:nvPr/>
        </p:nvSpPr>
        <p:spPr>
          <a:xfrm>
            <a:off x="1614100" y="436462"/>
            <a:ext cx="8963800"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Thứ … ngày … tháng … năm 2021</a:t>
            </a:r>
          </a:p>
        </p:txBody>
      </p:sp>
      <p:sp>
        <p:nvSpPr>
          <p:cNvPr id="10" name="Rectangle 9">
            <a:extLst>
              <a:ext uri="{FF2B5EF4-FFF2-40B4-BE49-F238E27FC236}">
                <a16:creationId xmlns:a16="http://schemas.microsoft.com/office/drawing/2014/main" id="{5FB70231-777C-48CA-9FA6-71626FE371A1}"/>
              </a:ext>
            </a:extLst>
          </p:cNvPr>
          <p:cNvSpPr/>
          <p:nvPr/>
        </p:nvSpPr>
        <p:spPr>
          <a:xfrm>
            <a:off x="5188472" y="1263642"/>
            <a:ext cx="2609496"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Chính tả</a:t>
            </a:r>
          </a:p>
        </p:txBody>
      </p:sp>
      <p:cxnSp>
        <p:nvCxnSpPr>
          <p:cNvPr id="11" name="Straight Connector 10">
            <a:extLst>
              <a:ext uri="{FF2B5EF4-FFF2-40B4-BE49-F238E27FC236}">
                <a16:creationId xmlns:a16="http://schemas.microsoft.com/office/drawing/2014/main" id="{E27FE118-9706-41E2-A06A-3BC520C2A274}"/>
              </a:ext>
            </a:extLst>
          </p:cNvPr>
          <p:cNvCxnSpPr>
            <a:cxnSpLocks/>
          </p:cNvCxnSpPr>
          <p:nvPr/>
        </p:nvCxnSpPr>
        <p:spPr>
          <a:xfrm>
            <a:off x="5417615" y="1892435"/>
            <a:ext cx="2179927" cy="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C954509-A45F-4A61-B8A0-C6F560922C9B}"/>
              </a:ext>
            </a:extLst>
          </p:cNvPr>
          <p:cNvSpPr/>
          <p:nvPr/>
        </p:nvSpPr>
        <p:spPr>
          <a:xfrm>
            <a:off x="4268636" y="1791735"/>
            <a:ext cx="7058664" cy="1169679"/>
          </a:xfrm>
          <a:prstGeom prst="rect">
            <a:avLst/>
          </a:prstGeom>
          <a:noFill/>
        </p:spPr>
        <p:txBody>
          <a:bodyPr wrap="none" lIns="182880" tIns="91440" rIns="182880" bIns="91440">
            <a:spAutoFit/>
          </a:bodyPr>
          <a:lstStyle/>
          <a:p>
            <a:pPr algn="ctr">
              <a:lnSpc>
                <a:spcPct val="150000"/>
              </a:lnSpc>
            </a:pPr>
            <a:r>
              <a:rPr lang="vi-VN" sz="4267" b="1">
                <a:ln w="3175">
                  <a:solidFill>
                    <a:srgbClr val="9900FF"/>
                  </a:solidFill>
                </a:ln>
                <a:solidFill>
                  <a:srgbClr val="9900FF"/>
                </a:solidFill>
                <a:latin typeface="HP001 4 hàng" panose="020B0603050302020204" pitchFamily="34" charset="0"/>
              </a:rPr>
              <a:t>Nỗi niềm giữ nước giữ rừng</a:t>
            </a:r>
            <a:endParaRPr lang="en-US" sz="4267" b="1" dirty="0">
              <a:ln w="3175">
                <a:solidFill>
                  <a:srgbClr val="9900FF"/>
                </a:solidFill>
              </a:ln>
              <a:solidFill>
                <a:srgbClr val="9900FF"/>
              </a:solidFill>
              <a:latin typeface="HP001 4 hàng" panose="020B0603050302020204" pitchFamily="34" charset="0"/>
            </a:endParaRPr>
          </a:p>
        </p:txBody>
      </p:sp>
      <p:cxnSp>
        <p:nvCxnSpPr>
          <p:cNvPr id="13" name="Straight Connector 12">
            <a:extLst>
              <a:ext uri="{FF2B5EF4-FFF2-40B4-BE49-F238E27FC236}">
                <a16:creationId xmlns:a16="http://schemas.microsoft.com/office/drawing/2014/main" id="{FC019162-B6E3-48F0-B06B-9F3B99C19F55}"/>
              </a:ext>
            </a:extLst>
          </p:cNvPr>
          <p:cNvCxnSpPr>
            <a:cxnSpLocks/>
          </p:cNvCxnSpPr>
          <p:nvPr/>
        </p:nvCxnSpPr>
        <p:spPr>
          <a:xfrm>
            <a:off x="3683268" y="2590795"/>
            <a:ext cx="0" cy="431800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BC31BCC-69DA-4D9E-9294-3C282AFB57E1}"/>
              </a:ext>
            </a:extLst>
          </p:cNvPr>
          <p:cNvSpPr/>
          <p:nvPr/>
        </p:nvSpPr>
        <p:spPr>
          <a:xfrm>
            <a:off x="5068207" y="2975926"/>
            <a:ext cx="4356001" cy="841321"/>
          </a:xfrm>
          <a:prstGeom prst="rect">
            <a:avLst/>
          </a:prstGeom>
          <a:noFill/>
        </p:spPr>
        <p:txBody>
          <a:bodyPr wrap="none" lIns="182880" tIns="91440" rIns="182880" bIns="91440">
            <a:spAutoFit/>
          </a:bodyPr>
          <a:lstStyle/>
          <a:p>
            <a:pPr algn="ctr"/>
            <a:r>
              <a:rPr lang="vi-VN" sz="4267" b="1">
                <a:ln w="3175">
                  <a:solidFill>
                    <a:srgbClr val="9900FF"/>
                  </a:solidFill>
                </a:ln>
                <a:solidFill>
                  <a:srgbClr val="9900FF"/>
                </a:solidFill>
                <a:latin typeface="HP001 4 hàng" panose="020B0603050302020204" pitchFamily="34" charset="0"/>
              </a:rPr>
              <a:t>Tôi biết tờ giấy </a:t>
            </a:r>
            <a:r>
              <a:rPr lang="en-US" sz="4267" b="1">
                <a:ln w="3175">
                  <a:solidFill>
                    <a:srgbClr val="9900FF"/>
                  </a:solidFill>
                </a:ln>
                <a:solidFill>
                  <a:srgbClr val="9900FF"/>
                </a:solidFill>
                <a:latin typeface="HP001 4 hàng" panose="020B0603050302020204" pitchFamily="34" charset="0"/>
              </a:rPr>
              <a:t>...</a:t>
            </a:r>
            <a:endParaRPr lang="en-US" sz="4267" b="1" dirty="0">
              <a:ln w="3175">
                <a:solidFill>
                  <a:srgbClr val="9900FF"/>
                </a:solidFill>
              </a:ln>
              <a:solidFill>
                <a:srgbClr val="9900FF"/>
              </a:solidFill>
              <a:latin typeface="HP001 4 hàng" panose="020B0603050302020204" pitchFamily="34" charset="0"/>
            </a:endParaRPr>
          </a:p>
        </p:txBody>
      </p:sp>
      <p:sp>
        <p:nvSpPr>
          <p:cNvPr id="15" name="Rectangle 14">
            <a:extLst>
              <a:ext uri="{FF2B5EF4-FFF2-40B4-BE49-F238E27FC236}">
                <a16:creationId xmlns:a16="http://schemas.microsoft.com/office/drawing/2014/main" id="{5E6F34EB-CAF4-4F65-A6A2-FD0F6F8E8015}"/>
              </a:ext>
            </a:extLst>
          </p:cNvPr>
          <p:cNvSpPr/>
          <p:nvPr/>
        </p:nvSpPr>
        <p:spPr>
          <a:xfrm>
            <a:off x="6875722" y="5500379"/>
            <a:ext cx="3875613"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Nguyễn </a:t>
            </a:r>
            <a:r>
              <a:rPr lang="vi-VN" sz="4267" b="1">
                <a:ln w="3175">
                  <a:solidFill>
                    <a:srgbClr val="9900FF"/>
                  </a:solidFill>
                </a:ln>
                <a:solidFill>
                  <a:srgbClr val="9900FF"/>
                </a:solidFill>
                <a:latin typeface="HP001 4 hàng" panose="020B0603050302020204" pitchFamily="34" charset="0"/>
              </a:rPr>
              <a:t>Tuân</a:t>
            </a:r>
            <a:endParaRPr lang="en-US" sz="4267" b="1" dirty="0">
              <a:ln w="3175">
                <a:solidFill>
                  <a:srgbClr val="9900FF"/>
                </a:solidFill>
              </a:ln>
              <a:solidFill>
                <a:srgbClr val="9900FF"/>
              </a:solidFill>
              <a:latin typeface="HP001 4 hàng" panose="020B0603050302020204" pitchFamily="34" charset="0"/>
            </a:endParaRPr>
          </a:p>
        </p:txBody>
      </p:sp>
      <p:grpSp>
        <p:nvGrpSpPr>
          <p:cNvPr id="16" name="Group 15">
            <a:extLst>
              <a:ext uri="{FF2B5EF4-FFF2-40B4-BE49-F238E27FC236}">
                <a16:creationId xmlns:a16="http://schemas.microsoft.com/office/drawing/2014/main" id="{F9F566B8-6574-437B-9C47-1373E4E59EA9}"/>
              </a:ext>
            </a:extLst>
          </p:cNvPr>
          <p:cNvGrpSpPr/>
          <p:nvPr/>
        </p:nvGrpSpPr>
        <p:grpSpPr>
          <a:xfrm>
            <a:off x="1822747" y="2946154"/>
            <a:ext cx="1164422" cy="841321"/>
            <a:chOff x="1336228" y="2221045"/>
            <a:chExt cx="873316" cy="630991"/>
          </a:xfrm>
        </p:grpSpPr>
        <p:sp>
          <p:nvSpPr>
            <p:cNvPr id="17" name="Rectangle 16">
              <a:extLst>
                <a:ext uri="{FF2B5EF4-FFF2-40B4-BE49-F238E27FC236}">
                  <a16:creationId xmlns:a16="http://schemas.microsoft.com/office/drawing/2014/main" id="{37A4D0F2-15FE-41CF-B7D2-99F717A1A737}"/>
                </a:ext>
              </a:extLst>
            </p:cNvPr>
            <p:cNvSpPr/>
            <p:nvPr/>
          </p:nvSpPr>
          <p:spPr>
            <a:xfrm>
              <a:off x="1336228" y="2221045"/>
              <a:ext cx="873316" cy="63099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Lỗ</a:t>
              </a:r>
              <a:r>
                <a:rPr lang="en-US" sz="800" b="1">
                  <a:ln w="3175">
                    <a:solidFill>
                      <a:srgbClr val="9900FF"/>
                    </a:solidFill>
                  </a:ln>
                  <a:solidFill>
                    <a:srgbClr val="9900FF"/>
                  </a:solidFill>
                  <a:latin typeface="HP001 4 hàng" panose="020B0603050302020204" pitchFamily="34" charset="0"/>
                </a:rPr>
                <a:t> </a:t>
              </a:r>
              <a:r>
                <a:rPr lang="en-US" sz="4267" b="1">
                  <a:ln w="3175">
                    <a:solidFill>
                      <a:srgbClr val="9900FF"/>
                    </a:solidFill>
                  </a:ln>
                  <a:solidFill>
                    <a:srgbClr val="9900FF"/>
                  </a:solidFill>
                  <a:latin typeface="HP001 4 hàng" panose="020B0603050302020204" pitchFamily="34" charset="0"/>
                </a:rPr>
                <a:t>i</a:t>
              </a:r>
            </a:p>
          </p:txBody>
        </p:sp>
        <p:cxnSp>
          <p:nvCxnSpPr>
            <p:cNvPr id="18" name="Straight Connector 17">
              <a:extLst>
                <a:ext uri="{FF2B5EF4-FFF2-40B4-BE49-F238E27FC236}">
                  <a16:creationId xmlns:a16="http://schemas.microsoft.com/office/drawing/2014/main" id="{EE5C6C47-4AC3-452A-B916-10252EB6A224}"/>
                </a:ext>
              </a:extLst>
            </p:cNvPr>
            <p:cNvCxnSpPr>
              <a:cxnSpLocks/>
            </p:cNvCxnSpPr>
            <p:nvPr/>
          </p:nvCxnSpPr>
          <p:spPr>
            <a:xfrm>
              <a:off x="1471781" y="2671012"/>
              <a:ext cx="597651" cy="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F0536B1B-9C9A-414D-B654-6B085141D6FC}"/>
              </a:ext>
            </a:extLst>
          </p:cNvPr>
          <p:cNvPicPr>
            <a:picLocks noChangeAspect="1"/>
          </p:cNvPicPr>
          <p:nvPr/>
        </p:nvPicPr>
        <p:blipFill>
          <a:blip r:embed="rId4"/>
          <a:stretch>
            <a:fillRect/>
          </a:stretch>
        </p:blipFill>
        <p:spPr>
          <a:xfrm>
            <a:off x="14152272" y="-5"/>
            <a:ext cx="12169384" cy="690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val="102440026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id="{B9A36800-B7DE-429D-A552-163B0C3D7ACD}"/>
              </a:ext>
            </a:extLst>
          </p:cNvPr>
          <p:cNvSpPr/>
          <p:nvPr/>
        </p:nvSpPr>
        <p:spPr>
          <a:xfrm>
            <a:off x="4643081" y="2422386"/>
            <a:ext cx="6160745" cy="2013227"/>
          </a:xfrm>
          <a:prstGeom prst="rect">
            <a:avLst/>
          </a:prstGeom>
          <a:noFill/>
        </p:spPr>
        <p:txBody>
          <a:bodyPr wrap="none" lIns="91440" tIns="45720" rIns="91440" bIns="45720">
            <a:prstTxWarp prst="textPlain">
              <a:avLst/>
            </a:prstTxWarp>
            <a:spAutoFit/>
          </a:bodyPr>
          <a:lstStyle/>
          <a:p>
            <a:pPr algn="ctr"/>
            <a:r>
              <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LIÊN HỆ</a:t>
            </a:r>
          </a:p>
        </p:txBody>
      </p:sp>
    </p:spTree>
    <p:extLst>
      <p:ext uri="{BB962C8B-B14F-4D97-AF65-F5344CB8AC3E}">
        <p14:creationId xmlns:p14="http://schemas.microsoft.com/office/powerpoint/2010/main" val="3582794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8664B-168A-4F15-850C-DEB55B536CF8}"/>
              </a:ext>
            </a:extLst>
          </p:cNvPr>
          <p:cNvSpPr>
            <a:spLocks noChangeArrowheads="1"/>
          </p:cNvSpPr>
          <p:nvPr/>
        </p:nvSpPr>
        <p:spPr bwMode="auto">
          <a:xfrm>
            <a:off x="2221233" y="3044279"/>
            <a:ext cx="84013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Video </a:t>
            </a:r>
            <a:r>
              <a:rPr lang="vi-VN" altLang="en-US" sz="4400">
                <a:solidFill>
                  <a:srgbClr val="FF0000"/>
                </a:solidFill>
                <a:latin typeface="UTM Isadora" panose="02040603050506020204" pitchFamily="18" charset="0"/>
                <a:cs typeface="Times New Roman" panose="02020603050405020304" pitchFamily="18" charset="0"/>
              </a:rPr>
              <a:t>Tái chế lá cây thành giấy</a:t>
            </a:r>
            <a:endParaRPr lang="en-US" altLang="en-US" sz="4400">
              <a:solidFill>
                <a:srgbClr val="FF0000"/>
              </a:solidFill>
              <a:latin typeface="UTM Isadora"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75827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101D15E9-AB24-494B-8F42-A6FBCB11F5C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61192CD0-1913-4956-9305-5A2A2E582BAC}"/>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068466" y="147025"/>
            <a:ext cx="5897979" cy="23970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rot="11112132">
            <a:off x="3090367" y="2535841"/>
            <a:ext cx="6974119" cy="41737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800829" y="748152"/>
            <a:ext cx="629845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Chúng mình cần làm gì</a:t>
            </a:r>
          </a:p>
          <a:p>
            <a:pPr algn="ctr"/>
            <a:r>
              <a:rPr lang="vi-VN" altLang="en-US" sz="3800">
                <a:solidFill>
                  <a:srgbClr val="FF0000"/>
                </a:solidFill>
                <a:latin typeface="UTM Flamenco" panose="02040603050506020204" pitchFamily="18" charset="0"/>
              </a:rPr>
              <a:t>để bảo vệ nước và rừng ?</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3274259" y="3497303"/>
            <a:ext cx="630399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 Tuyên truyền mọi người </a:t>
            </a:r>
          </a:p>
          <a:p>
            <a:pPr algn="ctr"/>
            <a:r>
              <a:rPr lang="vi-VN" altLang="en-US" sz="3800">
                <a:latin typeface="UTM Flamenco" panose="02040603050506020204" pitchFamily="18" charset="0"/>
              </a:rPr>
              <a:t>bảo vệ môi trường.</a:t>
            </a:r>
          </a:p>
          <a:p>
            <a:pPr algn="ctr"/>
            <a:r>
              <a:rPr lang="vi-VN" altLang="en-US" sz="3800">
                <a:latin typeface="UTM Flamenco" panose="02040603050506020204" pitchFamily="18" charset="0"/>
              </a:rPr>
              <a:t>- Không xả rác bừa bãi</a:t>
            </a:r>
          </a:p>
          <a:p>
            <a:pPr algn="ctr"/>
            <a:r>
              <a:rPr lang="vi-VN" altLang="en-US" sz="3800">
                <a:latin typeface="UTM Flamenco" panose="02040603050506020204" pitchFamily="18" charset="0"/>
              </a:rPr>
              <a:t>- Sử dụng tiết kiệm nước, giấy</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124453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id="{B9A36800-B7DE-429D-A552-163B0C3D7ACD}"/>
              </a:ext>
            </a:extLst>
          </p:cNvPr>
          <p:cNvSpPr/>
          <p:nvPr/>
        </p:nvSpPr>
        <p:spPr>
          <a:xfrm>
            <a:off x="5528843" y="701376"/>
            <a:ext cx="4273296" cy="1264396"/>
          </a:xfrm>
          <a:prstGeom prst="rect">
            <a:avLst/>
          </a:prstGeom>
          <a:noFill/>
        </p:spPr>
        <p:txBody>
          <a:bodyPr wrap="none" lIns="91440" tIns="45720" rIns="91440" bIns="45720">
            <a:prstTxWarp prst="textPlain">
              <a:avLst/>
            </a:prstTxWarp>
            <a:spAutoFit/>
          </a:bodyPr>
          <a:lstStyle/>
          <a:p>
            <a:pPr algn="ctr"/>
            <a:r>
              <a:rPr lang="vi-VN"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DẶN DÒ</a:t>
            </a:r>
            <a:endPar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id="{9B0BAFD1-CD1B-4850-8DBD-3B61CADB699E}"/>
              </a:ext>
            </a:extLst>
          </p:cNvPr>
          <p:cNvSpPr txBox="1">
            <a:spLocks noChangeArrowheads="1"/>
          </p:cNvSpPr>
          <p:nvPr/>
        </p:nvSpPr>
        <p:spPr bwMode="auto">
          <a:xfrm>
            <a:off x="4228190" y="2151339"/>
            <a:ext cx="687460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Xem lại bài chính tả:</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Nỗi niềm giữ nước giữ rừng</a:t>
            </a:r>
          </a:p>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Chuẩn bị bài mới:</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Ôn tập Giữa kì I – Tiết 3</a:t>
            </a:r>
            <a:endParaRPr lang="en-GB" altLang="en-US" sz="4400">
              <a:solidFill>
                <a:srgbClr val="002060"/>
              </a:solidFill>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326833691"/>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EE48E8-602F-42E1-A1B3-303CAD2D0FB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id="{A5E0A082-F124-478F-9652-24A348B47305}"/>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id="{89EDC61B-904F-42D4-BDF0-328AE8FA48B9}"/>
              </a:ext>
            </a:extLst>
          </p:cNvPr>
          <p:cNvPicPr>
            <a:picLocks noChangeAspect="1"/>
          </p:cNvPicPr>
          <p:nvPr/>
        </p:nvPicPr>
        <p:blipFill>
          <a:blip r:embed="rId6"/>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id="{1EAE396E-F63B-40DD-8E26-B043F66E579A}"/>
              </a:ext>
            </a:extLst>
          </p:cNvPr>
          <p:cNvPicPr>
            <a:picLocks noChangeAspect="1"/>
          </p:cNvPicPr>
          <p:nvPr/>
        </p:nvPicPr>
        <p:blipFill>
          <a:blip r:embed="rId7"/>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CHÚC CÁC BẠN</a:t>
            </a:r>
          </a:p>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HỌC TẬP TỐT !</a:t>
            </a:r>
            <a:endPar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7154223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EE48E8-602F-42E1-A1B3-303CAD2D0FB1}"/>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id="{A5E0A082-F124-478F-9652-24A348B47305}"/>
              </a:ext>
            </a:extLst>
          </p:cNvPr>
          <p:cNvPicPr>
            <a:picLocks noChangeAspect="1"/>
          </p:cNvPicPr>
          <p:nvPr/>
        </p:nvPicPr>
        <p:blipFill>
          <a:blip r:embed="rId6"/>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id="{89EDC61B-904F-42D4-BDF0-328AE8FA48B9}"/>
              </a:ext>
            </a:extLst>
          </p:cNvPr>
          <p:cNvPicPr>
            <a:picLocks noChangeAspect="1"/>
          </p:cNvPicPr>
          <p:nvPr/>
        </p:nvPicPr>
        <p:blipFill>
          <a:blip r:embed="rId7"/>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id="{1EAE396E-F63B-40DD-8E26-B043F66E579A}"/>
              </a:ext>
            </a:extLst>
          </p:cNvPr>
          <p:cNvPicPr>
            <a:picLocks noChangeAspect="1"/>
          </p:cNvPicPr>
          <p:nvPr/>
        </p:nvPicPr>
        <p:blipFill>
          <a:blip r:embed="rId8"/>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Nỗi niềm </a:t>
            </a:r>
          </a:p>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giữ nước giữ rừng</a:t>
            </a:r>
          </a:p>
        </p:txBody>
      </p:sp>
      <p:sp>
        <p:nvSpPr>
          <p:cNvPr id="12" name="TextBox 11">
            <a:extLst>
              <a:ext uri="{FF2B5EF4-FFF2-40B4-BE49-F238E27FC236}">
                <a16:creationId xmlns:a16="http://schemas.microsoft.com/office/drawing/2014/main" id="{8E2E3FB1-948A-416A-BE5D-525A4332049C}"/>
              </a:ext>
            </a:extLst>
          </p:cNvPr>
          <p:cNvSpPr txBox="1">
            <a:spLocks noChangeArrowheads="1"/>
          </p:cNvSpPr>
          <p:nvPr/>
        </p:nvSpPr>
        <p:spPr bwMode="auto">
          <a:xfrm>
            <a:off x="2517080" y="677458"/>
            <a:ext cx="55681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2060"/>
                </a:solidFill>
                <a:latin typeface="UTM Colossalis" panose="02040603050506020204" pitchFamily="18" charset="0"/>
                <a:cs typeface="Times New Roman" panose="02020603050405020304" pitchFamily="18" charset="0"/>
              </a:rPr>
              <a:t>   </a:t>
            </a:r>
            <a:r>
              <a:rPr lang="en-GB" altLang="en-US" sz="4400" u="sng">
                <a:solidFill>
                  <a:srgbClr val="002060"/>
                </a:solidFill>
                <a:latin typeface="UTM Colossalis" panose="02040603050506020204" pitchFamily="18" charset="0"/>
                <a:cs typeface="Times New Roman" panose="02020603050405020304" pitchFamily="18" charset="0"/>
              </a:rPr>
              <a:t>Viết chính tả bài: </a:t>
            </a:r>
          </a:p>
        </p:txBody>
      </p:sp>
      <p:sp>
        <p:nvSpPr>
          <p:cNvPr id="13" name="TextBox 12">
            <a:extLst>
              <a:ext uri="{FF2B5EF4-FFF2-40B4-BE49-F238E27FC236}">
                <a16:creationId xmlns:a16="http://schemas.microsoft.com/office/drawing/2014/main" id="{EFC41EC9-74AE-4451-A834-74D3562D3016}"/>
              </a:ext>
            </a:extLst>
          </p:cNvPr>
          <p:cNvSpPr txBox="1">
            <a:spLocks noChangeArrowheads="1"/>
          </p:cNvSpPr>
          <p:nvPr/>
        </p:nvSpPr>
        <p:spPr bwMode="auto">
          <a:xfrm>
            <a:off x="3038184" y="5431619"/>
            <a:ext cx="4525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00FF"/>
                </a:solidFill>
                <a:latin typeface="UTM Flamenco" panose="02040603050506020204" pitchFamily="18" charset="0"/>
                <a:cs typeface="Times New Roman" panose="02020603050405020304" pitchFamily="18" charset="0"/>
              </a:rPr>
              <a:t>   </a:t>
            </a:r>
            <a:r>
              <a:rPr lang="en-GB" altLang="en-US" sz="4400">
                <a:solidFill>
                  <a:schemeClr val="tx1"/>
                </a:solidFill>
                <a:latin typeface="UTM Flamenco" panose="02040603050506020204" pitchFamily="18" charset="0"/>
                <a:cs typeface="Times New Roman" panose="02020603050405020304" pitchFamily="18" charset="0"/>
              </a:rPr>
              <a:t>(Trang 95, 96)</a:t>
            </a:r>
          </a:p>
        </p:txBody>
      </p:sp>
    </p:spTree>
    <p:extLst>
      <p:ext uri="{BB962C8B-B14F-4D97-AF65-F5344CB8AC3E}">
        <p14:creationId xmlns:p14="http://schemas.microsoft.com/office/powerpoint/2010/main" val="366859996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21"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sp>
        <p:nvSpPr>
          <p:cNvPr id="29" name="矩形: 圆角 28">
            <a:extLst>
              <a:ext uri="{FF2B5EF4-FFF2-40B4-BE49-F238E27FC236}">
                <a16:creationId xmlns:a16="http://schemas.microsoft.com/office/drawing/2014/main" id="{9EC1494F-24F5-461E-9A02-A2F72A1CDD5F}"/>
              </a:ext>
            </a:extLst>
          </p:cNvPr>
          <p:cNvSpPr/>
          <p:nvPr/>
        </p:nvSpPr>
        <p:spPr>
          <a:xfrm>
            <a:off x="3673380" y="2063688"/>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0" name="矩形: 圆角 29">
            <a:extLst>
              <a:ext uri="{FF2B5EF4-FFF2-40B4-BE49-F238E27FC236}">
                <a16:creationId xmlns:a16="http://schemas.microsoft.com/office/drawing/2014/main" id="{2C4D57BC-DF88-4578-AC62-4E39E383100A}"/>
              </a:ext>
            </a:extLst>
          </p:cNvPr>
          <p:cNvSpPr/>
          <p:nvPr/>
        </p:nvSpPr>
        <p:spPr>
          <a:xfrm>
            <a:off x="3673380" y="3380545"/>
            <a:ext cx="1069696" cy="106969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1" name="矩形: 圆角 30">
            <a:extLst>
              <a:ext uri="{FF2B5EF4-FFF2-40B4-BE49-F238E27FC236}">
                <a16:creationId xmlns:a16="http://schemas.microsoft.com/office/drawing/2014/main" id="{FE557F12-4F63-4744-88FD-857E1C5CB9D5}"/>
              </a:ext>
            </a:extLst>
          </p:cNvPr>
          <p:cNvSpPr/>
          <p:nvPr/>
        </p:nvSpPr>
        <p:spPr>
          <a:xfrm>
            <a:off x="3660633" y="4731153"/>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pic>
        <p:nvPicPr>
          <p:cNvPr id="3" name="Picture 2">
            <a:extLst>
              <a:ext uri="{FF2B5EF4-FFF2-40B4-BE49-F238E27FC236}">
                <a16:creationId xmlns:a16="http://schemas.microsoft.com/office/drawing/2014/main" id="{BAC6BB42-2FAA-4FD0-9EBA-3FF784E67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5468" y="985784"/>
            <a:ext cx="6714500" cy="887128"/>
          </a:xfrm>
          <a:prstGeom prst="rect">
            <a:avLst/>
          </a:prstGeom>
        </p:spPr>
      </p:pic>
      <p:sp>
        <p:nvSpPr>
          <p:cNvPr id="26" name="TextBox 25">
            <a:extLst>
              <a:ext uri="{FF2B5EF4-FFF2-40B4-BE49-F238E27FC236}">
                <a16:creationId xmlns:a16="http://schemas.microsoft.com/office/drawing/2014/main" id="{A7089BDA-71D5-4040-B009-6A46949FED36}"/>
              </a:ext>
            </a:extLst>
          </p:cNvPr>
          <p:cNvSpPr txBox="1"/>
          <p:nvPr/>
        </p:nvSpPr>
        <p:spPr>
          <a:xfrm>
            <a:off x="4154272" y="2051290"/>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Hiểu nội dung bài chính tả: </a:t>
            </a:r>
            <a:endParaRPr lang="vi-VN" sz="3000" b="1">
              <a:solidFill>
                <a:srgbClr val="3C8F9E"/>
              </a:solidFill>
              <a:effectLst>
                <a:outerShdw blurRad="38100" dist="38100" dir="2700000" algn="tl">
                  <a:srgbClr val="000000">
                    <a:alpha val="43137"/>
                  </a:srgbClr>
                </a:outerShdw>
              </a:effectLst>
            </a:endParaRPr>
          </a:p>
          <a:p>
            <a:pPr algn="ctr"/>
            <a:r>
              <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Nỗi niềm giữ nước giữ rừng</a:t>
            </a:r>
            <a:endPar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D14F1385-98BC-48DD-BC07-94D442B81EE2}"/>
              </a:ext>
            </a:extLst>
          </p:cNvPr>
          <p:cNvSpPr txBox="1"/>
          <p:nvPr/>
        </p:nvSpPr>
        <p:spPr>
          <a:xfrm>
            <a:off x="5251018" y="3422663"/>
            <a:ext cx="4970668" cy="1015663"/>
          </a:xfrm>
          <a:prstGeom prst="rect">
            <a:avLst/>
          </a:prstGeom>
          <a:noFill/>
        </p:spPr>
        <p:txBody>
          <a:bodyPr wrap="square">
            <a:spAutoFit/>
          </a:bodyPr>
          <a:lstStyle/>
          <a:p>
            <a:pPr algn="ct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t</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đúng chính tả, trình bày đúng hình thứ</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c</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văn xuôi</a:t>
            </a:r>
            <a:endParaRPr lang="en-US" sz="3000" b="1">
              <a:solidFill>
                <a:srgbClr val="FAC10E"/>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590E99D0-4D2A-46CD-988B-C4A75EBA4927}"/>
              </a:ext>
            </a:extLst>
          </p:cNvPr>
          <p:cNvSpPr txBox="1"/>
          <p:nvPr/>
        </p:nvSpPr>
        <p:spPr>
          <a:xfrm>
            <a:off x="4211639" y="4731153"/>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 ý thức viết đúng, </a:t>
            </a:r>
            <a:endPar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viết đẹp Tiếng Việt</a:t>
            </a:r>
            <a:endParaRPr lang="en-US" sz="3000" b="1">
              <a:solidFill>
                <a:srgbClr val="3C8F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8237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6" grpId="0"/>
      <p:bldP spid="27"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val="158561802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4"/>
          <a:stretch>
            <a:fillRect/>
          </a:stretch>
        </p:blipFill>
        <p:spPr>
          <a:xfrm>
            <a:off x="862691" y="744765"/>
            <a:ext cx="695004" cy="829128"/>
          </a:xfrm>
          <a:prstGeom prst="rect">
            <a:avLst/>
          </a:prstGeom>
        </p:spPr>
      </p:pic>
      <p:sp>
        <p:nvSpPr>
          <p:cNvPr id="6" name="Rectangle: Rounded Corners 5">
            <a:extLst>
              <a:ext uri="{FF2B5EF4-FFF2-40B4-BE49-F238E27FC236}">
                <a16:creationId xmlns:a16="http://schemas.microsoft.com/office/drawing/2014/main" id="{61E36F74-6E32-49B0-8609-42EA36EE29DB}"/>
              </a:ext>
            </a:extLst>
          </p:cNvPr>
          <p:cNvSpPr/>
          <p:nvPr/>
        </p:nvSpPr>
        <p:spPr>
          <a:xfrm>
            <a:off x="2232610"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047F354-87BA-4C9F-9577-22988E904306}"/>
              </a:ext>
            </a:extLst>
          </p:cNvPr>
          <p:cNvSpPr/>
          <p:nvPr/>
        </p:nvSpPr>
        <p:spPr>
          <a:xfrm>
            <a:off x="6478039"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C6BACF-0AE6-4423-9E1E-BEFB51CE90E5}"/>
              </a:ext>
            </a:extLst>
          </p:cNvPr>
          <p:cNvSpPr>
            <a:spLocks noChangeArrowheads="1"/>
          </p:cNvSpPr>
          <p:nvPr/>
        </p:nvSpPr>
        <p:spPr bwMode="auto">
          <a:xfrm>
            <a:off x="2311936" y="4129597"/>
            <a:ext cx="33890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cầm trịch: điều khiển cho mọi việc tiến hành bình thường và nhịp nhàng.</a:t>
            </a:r>
          </a:p>
        </p:txBody>
      </p:sp>
      <p:sp>
        <p:nvSpPr>
          <p:cNvPr id="23" name="Rectangle 22">
            <a:extLst>
              <a:ext uri="{FF2B5EF4-FFF2-40B4-BE49-F238E27FC236}">
                <a16:creationId xmlns:a16="http://schemas.microsoft.com/office/drawing/2014/main" id="{9B03D4C4-08AB-48C3-9CAB-07ECBE70E2AF}"/>
              </a:ext>
            </a:extLst>
          </p:cNvPr>
          <p:cNvSpPr>
            <a:spLocks noChangeArrowheads="1"/>
          </p:cNvSpPr>
          <p:nvPr/>
        </p:nvSpPr>
        <p:spPr bwMode="auto">
          <a:xfrm>
            <a:off x="6812382" y="4177719"/>
            <a:ext cx="3103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canh cánh: lúc nào cũng nghĩ đến, không yên tâm</a:t>
            </a:r>
          </a:p>
        </p:txBody>
      </p:sp>
      <p:pic>
        <p:nvPicPr>
          <p:cNvPr id="1026" name="Picture 2" descr="63,722 BEST River Cartoon IMAGES, STOCK PHOTOS &amp;amp; VECTORS | Adobe Stock">
            <a:extLst>
              <a:ext uri="{FF2B5EF4-FFF2-40B4-BE49-F238E27FC236}">
                <a16:creationId xmlns:a16="http://schemas.microsoft.com/office/drawing/2014/main" id="{380E3ACF-F4AE-4009-9B8F-12C0CC657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491" y="2274832"/>
            <a:ext cx="2549630" cy="1630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Worry Cartoon Images, Stock Photos &amp;amp; Vectors | Shutterstock">
            <a:extLst>
              <a:ext uri="{FF2B5EF4-FFF2-40B4-BE49-F238E27FC236}">
                <a16:creationId xmlns:a16="http://schemas.microsoft.com/office/drawing/2014/main" id="{412D652D-E9B1-4700-BA89-224851AF6842}"/>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8776"/>
          <a:stretch/>
        </p:blipFill>
        <p:spPr bwMode="auto">
          <a:xfrm>
            <a:off x="6900148" y="1898037"/>
            <a:ext cx="2271499" cy="22315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774929" y="907109"/>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Giải nghĩa từ</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90763107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randombar(horizont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9">
            <a:extLst>
              <a:ext uri="{FF2B5EF4-FFF2-40B4-BE49-F238E27FC236}">
                <a16:creationId xmlns:a16="http://schemas.microsoft.com/office/drawing/2014/main" id="{46246A17-1027-4178-9D3F-DC55EA0F4F24}"/>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7" name="图片 10">
            <a:extLst>
              <a:ext uri="{FF2B5EF4-FFF2-40B4-BE49-F238E27FC236}">
                <a16:creationId xmlns:a16="http://schemas.microsoft.com/office/drawing/2014/main" id="{72B0BCB1-7D9E-4D17-8EE1-DAA06774AD48}"/>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327067" y="214009"/>
            <a:ext cx="6602196" cy="321499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a:off x="4455269" y="3229584"/>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478936" y="965870"/>
            <a:ext cx="629845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a:solidFill>
                  <a:srgbClr val="FF0000"/>
                </a:solidFill>
                <a:latin typeface="UTM Flamenco" panose="02040603050506020204" pitchFamily="18" charset="0"/>
              </a:rPr>
              <a:t>Tại sao tác giả lại nói chính người đốt rừng đang đốt cơ man nào là sách?</a:t>
            </a:r>
            <a:endParaRPr lang="en-GB" altLang="en-US" sz="3800">
              <a:solidFill>
                <a:srgbClr val="FF0000"/>
              </a:solidFill>
              <a:latin typeface="UTM Flamenco" panose="02040603050506020204" pitchFamily="18" charset="0"/>
            </a:endParaRP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4527019" y="3896806"/>
            <a:ext cx="47192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dirty="0" err="1">
                <a:latin typeface="UTM Flamenco" panose="02040603050506020204" pitchFamily="18" charset="0"/>
              </a:rPr>
              <a:t>Vì</a:t>
            </a:r>
            <a:r>
              <a:rPr lang="en-US" altLang="en-US" sz="3800" dirty="0">
                <a:latin typeface="UTM Flamenco" panose="02040603050506020204" pitchFamily="18" charset="0"/>
              </a:rPr>
              <a:t> </a:t>
            </a:r>
            <a:r>
              <a:rPr lang="en-US" altLang="en-US" sz="3800" dirty="0" err="1">
                <a:latin typeface="UTM Flamenco" panose="02040603050506020204" pitchFamily="18" charset="0"/>
              </a:rPr>
              <a:t>sách</a:t>
            </a:r>
            <a:r>
              <a:rPr lang="en-US" altLang="en-US" sz="3800" dirty="0">
                <a:latin typeface="UTM Flamenco" panose="02040603050506020204" pitchFamily="18" charset="0"/>
              </a:rPr>
              <a:t> </a:t>
            </a:r>
            <a:r>
              <a:rPr lang="en-US" altLang="en-US" sz="3800" dirty="0" err="1">
                <a:latin typeface="UTM Flamenco" panose="02040603050506020204" pitchFamily="18" charset="0"/>
              </a:rPr>
              <a:t>làm</a:t>
            </a:r>
            <a:r>
              <a:rPr lang="en-US" altLang="en-US" sz="3800" dirty="0">
                <a:latin typeface="UTM Flamenco" panose="02040603050506020204" pitchFamily="18" charset="0"/>
              </a:rPr>
              <a:t> </a:t>
            </a:r>
            <a:r>
              <a:rPr lang="en-US" altLang="en-US" sz="3800" dirty="0" err="1">
                <a:latin typeface="UTM Flamenco" panose="02040603050506020204" pitchFamily="18" charset="0"/>
              </a:rPr>
              <a:t>bằng</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nứa</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gỗ</a:t>
            </a:r>
            <a:r>
              <a:rPr lang="en-US" altLang="en-US" sz="3800" dirty="0">
                <a:latin typeface="UTM Flamenco" panose="02040603050506020204" pitchFamily="18" charset="0"/>
              </a:rPr>
              <a:t> </a:t>
            </a:r>
            <a:r>
              <a:rPr lang="en-US" altLang="en-US" sz="3800" dirty="0" err="1">
                <a:latin typeface="UTM Flamenco" panose="02040603050506020204" pitchFamily="18" charset="0"/>
              </a:rPr>
              <a:t>của</a:t>
            </a:r>
            <a:r>
              <a:rPr lang="en-US" altLang="en-US" sz="3800" dirty="0">
                <a:latin typeface="UTM Flamenco" panose="02040603050506020204" pitchFamily="18" charset="0"/>
              </a:rPr>
              <a:t> </a:t>
            </a:r>
            <a:r>
              <a:rPr lang="en-US" altLang="en-US" sz="3800" dirty="0" err="1">
                <a:latin typeface="UTM Flamenco" panose="02040603050506020204" pitchFamily="18" charset="0"/>
              </a:rPr>
              <a:t>rừng</a:t>
            </a:r>
            <a:r>
              <a:rPr lang="en-US" altLang="en-US" sz="3800" dirty="0">
                <a:latin typeface="UTM Flamenco" panose="02040603050506020204" pitchFamily="18" charset="0"/>
              </a:rPr>
              <a:t>.</a:t>
            </a:r>
            <a:endParaRPr lang="en-GB" altLang="en-US" sz="3800" dirty="0">
              <a:latin typeface="UTM Flamenco" panose="02040603050506020204" pitchFamily="18" charset="0"/>
            </a:endParaRP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878543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90A650C7-62D1-4265-8EA4-A24472DD477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85734E59-E234-4F54-BBAC-AECA0C49169E}"/>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327067" y="214009"/>
            <a:ext cx="6829770" cy="345833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a:off x="4547082" y="3401112"/>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306040" y="884231"/>
            <a:ext cx="629845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Vì sao những người chủ chân chính lại càng thêm canh cánh nỗi niềm giữ nước, giữ rừng?</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4838747" y="3908763"/>
            <a:ext cx="47192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Vì rừng cầm trịch cho mực nước sông Hồng, sông Đà.</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50350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101D15E9-AB24-494B-8F42-A6FBCB11F5C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61192CD0-1913-4956-9305-5A2A2E582BAC}"/>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594704" y="638417"/>
            <a:ext cx="5482295" cy="231795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rot="11112132">
            <a:off x="3351699" y="3042686"/>
            <a:ext cx="6386309" cy="345688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186624" y="1375463"/>
            <a:ext cx="62984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Bài văn cho biết điều gì?</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3705501" y="3822486"/>
            <a:ext cx="5806626"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Nỗi niềm trăn trở, băn khoăn về trách nhiệm của con người đối với việc bảo vệ rừng và giữ gìn nguồn nước</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745881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5"/>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1210193" y="925998"/>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388429B2-D9EF-421A-BCB9-96802AC6559C}"/>
              </a:ext>
            </a:extLst>
          </p:cNvPr>
          <p:cNvGrpSpPr>
            <a:grpSpLocks/>
          </p:cNvGrpSpPr>
          <p:nvPr/>
        </p:nvGrpSpPr>
        <p:grpSpPr bwMode="auto">
          <a:xfrm>
            <a:off x="4608053" y="1820442"/>
            <a:ext cx="3048321" cy="1056929"/>
            <a:chOff x="6122" y="3564"/>
            <a:chExt cx="4971" cy="1946"/>
          </a:xfrm>
        </p:grpSpPr>
        <p:sp>
          <p:nvSpPr>
            <p:cNvPr id="12" name="云形 8">
              <a:extLst>
                <a:ext uri="{FF2B5EF4-FFF2-40B4-BE49-F238E27FC236}">
                  <a16:creationId xmlns:a16="http://schemas.microsoft.com/office/drawing/2014/main" id="{4E6CAA1A-38EE-4C54-B65C-CD2E52DAACCA}"/>
                </a:ext>
              </a:extLst>
            </p:cNvPr>
            <p:cNvSpPr/>
            <p:nvPr/>
          </p:nvSpPr>
          <p:spPr>
            <a:xfrm>
              <a:off x="6122" y="3564"/>
              <a:ext cx="4971"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dirty="0">
                <a:solidFill>
                  <a:prstClr val="white"/>
                </a:solidFill>
                <a:latin typeface="UTM Flamenco" panose="02040603050506020204" pitchFamily="18" charset="0"/>
                <a:cs typeface="Times New Roman" panose="02020603050405020304" pitchFamily="18" charset="0"/>
              </a:endParaRPr>
            </a:p>
          </p:txBody>
        </p:sp>
        <p:sp>
          <p:nvSpPr>
            <p:cNvPr id="13" name="文本框 9">
              <a:extLst>
                <a:ext uri="{FF2B5EF4-FFF2-40B4-BE49-F238E27FC236}">
                  <a16:creationId xmlns:a16="http://schemas.microsoft.com/office/drawing/2014/main" id="{E9D24092-66F6-4144-8E02-6636112240AF}"/>
                </a:ext>
              </a:extLst>
            </p:cNvPr>
            <p:cNvSpPr txBox="1"/>
            <p:nvPr/>
          </p:nvSpPr>
          <p:spPr>
            <a:xfrm>
              <a:off x="6821" y="3883"/>
              <a:ext cx="3250"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bột</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nứa</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4" name="组合 14">
            <a:extLst>
              <a:ext uri="{FF2B5EF4-FFF2-40B4-BE49-F238E27FC236}">
                <a16:creationId xmlns:a16="http://schemas.microsoft.com/office/drawing/2014/main" id="{F11E3F69-D02A-4D33-90EE-CCF72D34A046}"/>
              </a:ext>
            </a:extLst>
          </p:cNvPr>
          <p:cNvGrpSpPr>
            <a:grpSpLocks/>
          </p:cNvGrpSpPr>
          <p:nvPr/>
        </p:nvGrpSpPr>
        <p:grpSpPr bwMode="auto">
          <a:xfrm>
            <a:off x="8181698" y="1820442"/>
            <a:ext cx="2939167" cy="1051604"/>
            <a:chOff x="11707" y="1788"/>
            <a:chExt cx="4793" cy="1938"/>
          </a:xfrm>
        </p:grpSpPr>
        <p:sp>
          <p:nvSpPr>
            <p:cNvPr id="15" name="云形 15">
              <a:extLst>
                <a:ext uri="{FF2B5EF4-FFF2-40B4-BE49-F238E27FC236}">
                  <a16:creationId xmlns:a16="http://schemas.microsoft.com/office/drawing/2014/main" id="{5BBCEB2F-E672-4268-86E0-3D71C321B679}"/>
                </a:ext>
              </a:extLst>
            </p:cNvPr>
            <p:cNvSpPr/>
            <p:nvPr/>
          </p:nvSpPr>
          <p:spPr>
            <a:xfrm>
              <a:off x="11707" y="1788"/>
              <a:ext cx="4793" cy="1938"/>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6" name="文本框 16">
              <a:extLst>
                <a:ext uri="{FF2B5EF4-FFF2-40B4-BE49-F238E27FC236}">
                  <a16:creationId xmlns:a16="http://schemas.microsoft.com/office/drawing/2014/main" id="{3ED969FE-D97C-4C5F-A719-11C9C8FF8C3B}"/>
                </a:ext>
              </a:extLst>
            </p:cNvPr>
            <p:cNvSpPr txBox="1"/>
            <p:nvPr/>
          </p:nvSpPr>
          <p:spPr>
            <a:xfrm>
              <a:off x="12291" y="2188"/>
              <a:ext cx="3625" cy="999"/>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ngược</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7" name="组合 19">
            <a:extLst>
              <a:ext uri="{FF2B5EF4-FFF2-40B4-BE49-F238E27FC236}">
                <a16:creationId xmlns:a16="http://schemas.microsoft.com/office/drawing/2014/main" id="{73137C6D-77B0-4A8A-BDD6-9A23D0D34E20}"/>
              </a:ext>
            </a:extLst>
          </p:cNvPr>
          <p:cNvGrpSpPr>
            <a:grpSpLocks/>
          </p:cNvGrpSpPr>
          <p:nvPr/>
        </p:nvGrpSpPr>
        <p:grpSpPr bwMode="auto">
          <a:xfrm>
            <a:off x="4494905" y="3313333"/>
            <a:ext cx="3161469" cy="1056929"/>
            <a:chOff x="5856" y="2085"/>
            <a:chExt cx="5156" cy="1946"/>
          </a:xfrm>
        </p:grpSpPr>
        <p:sp>
          <p:nvSpPr>
            <p:cNvPr id="18" name="云形 20">
              <a:extLst>
                <a:ext uri="{FF2B5EF4-FFF2-40B4-BE49-F238E27FC236}">
                  <a16:creationId xmlns:a16="http://schemas.microsoft.com/office/drawing/2014/main" id="{3382A556-DD2D-4D92-A150-02CD831B0224}"/>
                </a:ext>
              </a:extLst>
            </p:cNvPr>
            <p:cNvSpPr/>
            <p:nvPr/>
          </p:nvSpPr>
          <p:spPr>
            <a:xfrm>
              <a:off x="5856" y="2085"/>
              <a:ext cx="5156"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9" name="文本框 21">
              <a:extLst>
                <a:ext uri="{FF2B5EF4-FFF2-40B4-BE49-F238E27FC236}">
                  <a16:creationId xmlns:a16="http://schemas.microsoft.com/office/drawing/2014/main" id="{93B749AF-5D72-43C8-BB42-37CF0B709BEE}"/>
                </a:ext>
              </a:extLst>
            </p:cNvPr>
            <p:cNvSpPr txBox="1"/>
            <p:nvPr/>
          </p:nvSpPr>
          <p:spPr>
            <a:xfrm>
              <a:off x="6501" y="2482"/>
              <a:ext cx="3691"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nỗi</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niềm</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0" name="组合 24">
            <a:extLst>
              <a:ext uri="{FF2B5EF4-FFF2-40B4-BE49-F238E27FC236}">
                <a16:creationId xmlns:a16="http://schemas.microsoft.com/office/drawing/2014/main" id="{A2098138-9F7F-4139-9F4F-707947AC1FAD}"/>
              </a:ext>
            </a:extLst>
          </p:cNvPr>
          <p:cNvGrpSpPr>
            <a:grpSpLocks/>
          </p:cNvGrpSpPr>
          <p:nvPr/>
        </p:nvGrpSpPr>
        <p:grpSpPr bwMode="auto">
          <a:xfrm>
            <a:off x="8023595" y="3399148"/>
            <a:ext cx="2940498" cy="1056929"/>
            <a:chOff x="11663" y="394"/>
            <a:chExt cx="4793" cy="1946"/>
          </a:xfrm>
        </p:grpSpPr>
        <p:sp>
          <p:nvSpPr>
            <p:cNvPr id="25" name="云形 25">
              <a:extLst>
                <a:ext uri="{FF2B5EF4-FFF2-40B4-BE49-F238E27FC236}">
                  <a16:creationId xmlns:a16="http://schemas.microsoft.com/office/drawing/2014/main" id="{69843C74-AC4E-43FA-BE19-D2C084631CB6}"/>
                </a:ext>
              </a:extLst>
            </p:cNvPr>
            <p:cNvSpPr/>
            <p:nvPr/>
          </p:nvSpPr>
          <p:spPr>
            <a:xfrm>
              <a:off x="11663" y="394"/>
              <a:ext cx="4793"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6" name="文本框 26">
              <a:extLst>
                <a:ext uri="{FF2B5EF4-FFF2-40B4-BE49-F238E27FC236}">
                  <a16:creationId xmlns:a16="http://schemas.microsoft.com/office/drawing/2014/main" id="{D7C71C4F-47CE-4A46-86E4-4BA0468B6866}"/>
                </a:ext>
              </a:extLst>
            </p:cNvPr>
            <p:cNvSpPr txBox="1"/>
            <p:nvPr/>
          </p:nvSpPr>
          <p:spPr>
            <a:xfrm>
              <a:off x="12336" y="710"/>
              <a:ext cx="3938"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cầm</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trịch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id="{771CF3B3-18FB-461B-B786-C2681805A86D}"/>
              </a:ext>
            </a:extLst>
          </p:cNvPr>
          <p:cNvGrpSpPr>
            <a:grpSpLocks/>
          </p:cNvGrpSpPr>
          <p:nvPr/>
        </p:nvGrpSpPr>
        <p:grpSpPr bwMode="auto">
          <a:xfrm>
            <a:off x="4520290" y="4906669"/>
            <a:ext cx="2940499" cy="1067578"/>
            <a:chOff x="6189924" y="4605875"/>
            <a:chExt cx="4674587" cy="1697193"/>
          </a:xfrm>
        </p:grpSpPr>
        <p:sp>
          <p:nvSpPr>
            <p:cNvPr id="28" name="云形 25">
              <a:extLst>
                <a:ext uri="{FF2B5EF4-FFF2-40B4-BE49-F238E27FC236}">
                  <a16:creationId xmlns:a16="http://schemas.microsoft.com/office/drawing/2014/main" id="{22F46855-E330-4191-95F7-198E8F9F2A6C}"/>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9" name="文本框 26">
              <a:extLst>
                <a:ext uri="{FF2B5EF4-FFF2-40B4-BE49-F238E27FC236}">
                  <a16:creationId xmlns:a16="http://schemas.microsoft.com/office/drawing/2014/main" id="{BD508F74-97B2-4C7E-A19A-AB56FAFC8234}"/>
                </a:ext>
              </a:extLst>
            </p:cNvPr>
            <p:cNvSpPr txBox="1"/>
            <p:nvPr/>
          </p:nvSpPr>
          <p:spPr>
            <a:xfrm>
              <a:off x="6217435" y="4946584"/>
              <a:ext cx="4492596"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đỏ</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lừ</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31" name="Group 30">
            <a:extLst>
              <a:ext uri="{FF2B5EF4-FFF2-40B4-BE49-F238E27FC236}">
                <a16:creationId xmlns:a16="http://schemas.microsoft.com/office/drawing/2014/main" id="{3F320408-D662-4ACC-86BD-0F2464234B6E}"/>
              </a:ext>
            </a:extLst>
          </p:cNvPr>
          <p:cNvGrpSpPr>
            <a:grpSpLocks/>
          </p:cNvGrpSpPr>
          <p:nvPr/>
        </p:nvGrpSpPr>
        <p:grpSpPr bwMode="auto">
          <a:xfrm>
            <a:off x="8080834" y="4948470"/>
            <a:ext cx="2940498" cy="1067578"/>
            <a:chOff x="6189924" y="4605875"/>
            <a:chExt cx="4674587" cy="1697193"/>
          </a:xfrm>
        </p:grpSpPr>
        <p:sp>
          <p:nvSpPr>
            <p:cNvPr id="32" name="云形 25">
              <a:extLst>
                <a:ext uri="{FF2B5EF4-FFF2-40B4-BE49-F238E27FC236}">
                  <a16:creationId xmlns:a16="http://schemas.microsoft.com/office/drawing/2014/main" id="{0FBF3331-30CC-4C3F-A169-A35528636500}"/>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33" name="文本框 26">
              <a:extLst>
                <a:ext uri="{FF2B5EF4-FFF2-40B4-BE49-F238E27FC236}">
                  <a16:creationId xmlns:a16="http://schemas.microsoft.com/office/drawing/2014/main" id="{73CDC268-252C-426C-A7EC-DA9ACE0F3D62}"/>
                </a:ext>
              </a:extLst>
            </p:cNvPr>
            <p:cNvSpPr txBox="1"/>
            <p:nvPr/>
          </p:nvSpPr>
          <p:spPr>
            <a:xfrm>
              <a:off x="6280918" y="4851354"/>
              <a:ext cx="4492599"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chân</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chính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pic>
        <p:nvPicPr>
          <p:cNvPr id="34" name="图片 6">
            <a:extLst>
              <a:ext uri="{FF2B5EF4-FFF2-40B4-BE49-F238E27FC236}">
                <a16:creationId xmlns:a16="http://schemas.microsoft.com/office/drawing/2014/main" id="{FDE3A39B-88EB-427D-923A-2730ABEDB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val="236677922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754</TotalTime>
  <Words>551</Words>
  <Application>Microsoft Office PowerPoint</Application>
  <PresentationFormat>Widescreen</PresentationFormat>
  <Paragraphs>66</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等线</vt:lpstr>
      <vt:lpstr>等线 Light</vt:lpstr>
      <vt:lpstr>Arial</vt:lpstr>
      <vt:lpstr>HP001 4 hàng</vt:lpstr>
      <vt:lpstr>Times New Roman</vt:lpstr>
      <vt:lpstr>UTM Aristote</vt:lpstr>
      <vt:lpstr>UTM Colossalis</vt:lpstr>
      <vt:lpstr>UTM Cookies</vt:lpstr>
      <vt:lpstr>UTM Flamenco</vt:lpstr>
      <vt:lpstr>UTM Isadora</vt:lpstr>
      <vt:lpstr>字魂80号-萌趣小鱼体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Admin</cp:lastModifiedBy>
  <cp:revision>87</cp:revision>
  <dcterms:created xsi:type="dcterms:W3CDTF">2020-06-02T06:37:26Z</dcterms:created>
  <dcterms:modified xsi:type="dcterms:W3CDTF">2021-11-07T18:48:44Z</dcterms:modified>
</cp:coreProperties>
</file>