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60" r:id="rId4"/>
    <p:sldId id="282" r:id="rId5"/>
    <p:sldId id="283" r:id="rId6"/>
    <p:sldId id="268" r:id="rId7"/>
    <p:sldId id="284" r:id="rId8"/>
    <p:sldId id="285" r:id="rId9"/>
    <p:sldId id="286" r:id="rId10"/>
    <p:sldId id="287" r:id="rId11"/>
    <p:sldId id="288" r:id="rId12"/>
    <p:sldId id="289" r:id="rId13"/>
    <p:sldId id="270" r:id="rId14"/>
    <p:sldId id="281" r:id="rId15"/>
    <p:sldId id="290" r:id="rId16"/>
    <p:sldId id="291"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41A"/>
    <a:srgbClr val="F4A71E"/>
    <a:srgbClr val="FFFFFF"/>
    <a:srgbClr val="60C2DC"/>
    <a:srgbClr val="EEF3FA"/>
    <a:srgbClr val="FEE6EB"/>
    <a:srgbClr val="FDD8E0"/>
    <a:srgbClr val="FCBFCC"/>
    <a:srgbClr val="F4C8CD"/>
    <a:srgbClr val="EB96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3" autoAdjust="0"/>
    <p:restoredTop sz="94660"/>
  </p:normalViewPr>
  <p:slideViewPr>
    <p:cSldViewPr snapToGrid="0">
      <p:cViewPr varScale="1">
        <p:scale>
          <a:sx n="68" d="100"/>
          <a:sy n="68" d="100"/>
        </p:scale>
        <p:origin x="2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9B176-FD08-4157-9818-269AEE7284B8}" type="datetimeFigureOut">
              <a:rPr lang="zh-CN" altLang="en-US" smtClean="0"/>
              <a:t>2021/11/8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6319A-4C02-4F1B-813A-4D384844E972}" type="slidenum">
              <a:rPr lang="zh-CN" altLang="en-US" smtClean="0"/>
              <a:t>‹#›</a:t>
            </a:fld>
            <a:endParaRPr lang="zh-CN" altLang="en-US"/>
          </a:p>
        </p:txBody>
      </p:sp>
    </p:spTree>
    <p:extLst>
      <p:ext uri="{BB962C8B-B14F-4D97-AF65-F5344CB8AC3E}">
        <p14:creationId xmlns:p14="http://schemas.microsoft.com/office/powerpoint/2010/main" val="210288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a:t>
            </a:fld>
            <a:endParaRPr lang="zh-CN" altLang="en-US"/>
          </a:p>
        </p:txBody>
      </p:sp>
    </p:spTree>
    <p:extLst>
      <p:ext uri="{BB962C8B-B14F-4D97-AF65-F5344CB8AC3E}">
        <p14:creationId xmlns:p14="http://schemas.microsoft.com/office/powerpoint/2010/main" val="937672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2</a:t>
            </a:fld>
            <a:endParaRPr lang="zh-CN" altLang="en-US"/>
          </a:p>
        </p:txBody>
      </p:sp>
    </p:spTree>
    <p:extLst>
      <p:ext uri="{BB962C8B-B14F-4D97-AF65-F5344CB8AC3E}">
        <p14:creationId xmlns:p14="http://schemas.microsoft.com/office/powerpoint/2010/main" val="123884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3</a:t>
            </a:fld>
            <a:endParaRPr lang="zh-CN" altLang="en-US"/>
          </a:p>
        </p:txBody>
      </p:sp>
    </p:spTree>
    <p:extLst>
      <p:ext uri="{BB962C8B-B14F-4D97-AF65-F5344CB8AC3E}">
        <p14:creationId xmlns:p14="http://schemas.microsoft.com/office/powerpoint/2010/main" val="250659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5</a:t>
            </a:fld>
            <a:endParaRPr lang="zh-CN" altLang="en-US"/>
          </a:p>
        </p:txBody>
      </p:sp>
    </p:spTree>
    <p:extLst>
      <p:ext uri="{BB962C8B-B14F-4D97-AF65-F5344CB8AC3E}">
        <p14:creationId xmlns:p14="http://schemas.microsoft.com/office/powerpoint/2010/main" val="87421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6</a:t>
            </a:fld>
            <a:endParaRPr lang="zh-CN" altLang="en-US"/>
          </a:p>
        </p:txBody>
      </p:sp>
    </p:spTree>
    <p:extLst>
      <p:ext uri="{BB962C8B-B14F-4D97-AF65-F5344CB8AC3E}">
        <p14:creationId xmlns:p14="http://schemas.microsoft.com/office/powerpoint/2010/main" val="3592491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13</a:t>
            </a:fld>
            <a:endParaRPr lang="zh-CN" altLang="en-US"/>
          </a:p>
        </p:txBody>
      </p:sp>
    </p:spTree>
    <p:extLst>
      <p:ext uri="{BB962C8B-B14F-4D97-AF65-F5344CB8AC3E}">
        <p14:creationId xmlns:p14="http://schemas.microsoft.com/office/powerpoint/2010/main" val="312095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14</a:t>
            </a:fld>
            <a:endParaRPr lang="zh-CN" altLang="en-US"/>
          </a:p>
        </p:txBody>
      </p:sp>
    </p:spTree>
    <p:extLst>
      <p:ext uri="{BB962C8B-B14F-4D97-AF65-F5344CB8AC3E}">
        <p14:creationId xmlns:p14="http://schemas.microsoft.com/office/powerpoint/2010/main" val="1484997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7F6319A-4C02-4F1B-813A-4D384844E972}" type="slidenum">
              <a:rPr lang="zh-CN" altLang="en-US" smtClean="0"/>
              <a:t>16</a:t>
            </a:fld>
            <a:endParaRPr lang="zh-CN" altLang="en-US"/>
          </a:p>
        </p:txBody>
      </p:sp>
    </p:spTree>
    <p:extLst>
      <p:ext uri="{BB962C8B-B14F-4D97-AF65-F5344CB8AC3E}">
        <p14:creationId xmlns:p14="http://schemas.microsoft.com/office/powerpoint/2010/main" val="350124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2EC23D-4DE0-4692-9927-E82AA999BE4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3C83EE5-A00A-40D1-A7F8-9AB762A1D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CC4CF0C-7EF6-42E1-B4F5-62652755A004}"/>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id="{43437ED5-D2E0-43DC-A8CE-09663E1095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0F4599-FFD5-43D0-8E17-7EFBE323C56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5454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9035AF-5DE1-4E65-983C-12293F3F314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014F80-69A8-489F-94FB-FA1073C198E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F78CC64-BBDC-4855-962B-06DC35C5DAFC}"/>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id="{24F15738-DA15-44AB-94EE-EABC2DB577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140833-4539-4309-99CE-A503BA4DB86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38299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462FF5-CBE6-4355-ADC9-932DA8D0E5C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69F0B7B-777E-4733-B1A4-4BAABEB3901C}"/>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4" name="页脚占位符 3">
            <a:extLst>
              <a:ext uri="{FF2B5EF4-FFF2-40B4-BE49-F238E27FC236}">
                <a16:creationId xmlns:a16="http://schemas.microsoft.com/office/drawing/2014/main" id="{49004E1A-CEBC-4292-AC26-4CDF7AECCE3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2E61D19-DEA2-440F-8384-84EF71735969}"/>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
        <p:nvSpPr>
          <p:cNvPr id="6" name="副标题 2">
            <a:extLst>
              <a:ext uri="{FF2B5EF4-FFF2-40B4-BE49-F238E27FC236}">
                <a16:creationId xmlns:a16="http://schemas.microsoft.com/office/drawing/2014/main" id="{8451C2EC-5ACC-48AD-8B76-F479579DAA9F}"/>
              </a:ext>
            </a:extLst>
          </p:cNvPr>
          <p:cNvSpPr>
            <a:spLocks noGrp="1"/>
          </p:cNvSpPr>
          <p:nvPr userDrawn="1"/>
        </p:nvSpPr>
        <p:spPr>
          <a:xfrm>
            <a:off x="2056972" y="2601119"/>
            <a:ext cx="807805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感谢您下载包图网平台上提供的</a:t>
            </a:r>
            <a:r>
              <a:rPr lang="en-US" altLang="zh-CN"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PPT</a:t>
            </a:r>
            <a:r>
              <a:rPr lang="zh-CN" altLang="en-US" sz="120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kumimoji="0" lang="zh-CN" altLang="en-US" sz="1200" b="0" i="0" u="none" strike="noStrike" kern="1200" cap="none" spc="0" normalizeH="0" baseline="0" noProof="0" dirty="0">
              <a:ln>
                <a:noFill/>
              </a:ln>
              <a:solidFill>
                <a:srgbClr val="FF0000">
                  <a:alpha val="0"/>
                </a:srgbClr>
              </a:solidFill>
              <a:effectLst/>
              <a:uLnTx/>
              <a:uFillTx/>
              <a:latin typeface="微软雅黑" panose="020B0503020204020204" pitchFamily="34" charset="-122"/>
              <a:ea typeface="微软雅黑" panose="020B0503020204020204" pitchFamily="34" charset="-122"/>
              <a:cs typeface="+mn-cs"/>
              <a:sym typeface="+mn-ea"/>
            </a:endParaRPr>
          </a:p>
          <a:p>
            <a:endPar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endParaRPr>
          </a:p>
        </p:txBody>
      </p:sp>
    </p:spTree>
    <p:extLst>
      <p:ext uri="{BB962C8B-B14F-4D97-AF65-F5344CB8AC3E}">
        <p14:creationId xmlns:p14="http://schemas.microsoft.com/office/powerpoint/2010/main" val="4237592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43B0850-CCE9-480A-A27C-AD29BE68948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340D747-34DD-4F4F-8818-AC30CE8304B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1274DE8-9ED4-4A51-9340-649777B1723A}"/>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id="{5CBEED25-188B-4375-A71E-E955500F55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4FA10ED-9733-4E81-8C24-8D4831295F06}"/>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52722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62900F-DA8A-49E3-A6D4-DE581A5E871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AD2F1A-81FE-4089-84EB-885E68AF2BDF}"/>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D4858F9-01DA-4718-867A-D4D360183E84}"/>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id="{D3032982-C79D-477B-8484-8AE3CA037A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4F5BA74-9D89-4EF5-AA7D-0748852E405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65390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F1D28A-A480-4D98-BD94-29FD542ED66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A9ABA5A-BC9F-41A9-B83F-DCC519D59D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D1B000E-28C4-4712-B977-12506C7835DA}"/>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id="{9AFE9B32-A7F3-4CEA-8651-429BD1DB3B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D567E53-EB99-4FF1-9602-D9F1F0979B74}"/>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0340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130725-B7ED-491E-9651-6B90551352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79449CB-8DC5-4E24-A4CD-0ADA745B0F89}"/>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B6399AB-48E5-43B4-8726-6E08A804424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CF758DB-3BFC-46A6-A00B-477A13F072FB}"/>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6" name="页脚占位符 5">
            <a:extLst>
              <a:ext uri="{FF2B5EF4-FFF2-40B4-BE49-F238E27FC236}">
                <a16:creationId xmlns:a16="http://schemas.microsoft.com/office/drawing/2014/main" id="{77C64E43-DAC0-4F74-B43E-4DF3E779C10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F02487-2C70-4639-B9FB-EF127A7868FD}"/>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65566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B0E310-ABD1-40C9-841D-3ECE6E59E15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87B62-C4CF-433D-AF49-11BD2D6B5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AF15107-AE66-4BAD-A54A-3379B6B5296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A3B7902-C271-41FE-8F9A-1CB179C170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AB8A178-FC73-49A8-99C4-0DB81E9451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4274C5A-E6F1-4CFB-99DF-6E238A9E846E}"/>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8" name="页脚占位符 7">
            <a:extLst>
              <a:ext uri="{FF2B5EF4-FFF2-40B4-BE49-F238E27FC236}">
                <a16:creationId xmlns:a16="http://schemas.microsoft.com/office/drawing/2014/main" id="{4F8F438C-640C-41FD-982F-F84B4058937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1A303F8-949C-4967-8B0A-2EE56A81854A}"/>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1820157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3F9B2F-3191-4C84-8B8C-81C1828A90C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BAB5F9B-8923-4DBD-B695-186ECAC5C971}"/>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4" name="页脚占位符 3">
            <a:extLst>
              <a:ext uri="{FF2B5EF4-FFF2-40B4-BE49-F238E27FC236}">
                <a16:creationId xmlns:a16="http://schemas.microsoft.com/office/drawing/2014/main" id="{1F8A9986-C185-4A12-9B24-A5DCBCAA35D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9EFD46F-3BE0-465C-BF29-06F0D4DCFC56}"/>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200066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27FBEE5-6409-48D2-8E06-759983A7E5D5}"/>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3" name="页脚占位符 2">
            <a:extLst>
              <a:ext uri="{FF2B5EF4-FFF2-40B4-BE49-F238E27FC236}">
                <a16:creationId xmlns:a16="http://schemas.microsoft.com/office/drawing/2014/main" id="{8C436DF2-ADB3-43C7-83B4-3E2815C76A3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20849C-2B6E-429F-BDC6-3AB855FDBD24}"/>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281010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61FDE7-467B-4EAE-B534-E4443303848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8F70D80-441B-4262-B781-317ECE9B4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24461D1-C4BF-4297-8282-209B602F2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C5321DC-0159-4ED6-A802-7A788B8876E1}"/>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6" name="页脚占位符 5">
            <a:extLst>
              <a:ext uri="{FF2B5EF4-FFF2-40B4-BE49-F238E27FC236}">
                <a16:creationId xmlns:a16="http://schemas.microsoft.com/office/drawing/2014/main" id="{60B05F2A-BFE8-4C38-A6D0-455E965CD3A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DB2E50-1F54-4BD4-A9EA-2A44616CC6F7}"/>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79936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809476-058F-483D-90DC-80254B6B372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EA1605C-F553-424E-B57B-E54C7A959F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B21965D-7FF3-48B4-9A11-A60103CF6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748E340-DC57-4314-9612-CF3E7E8A2174}"/>
              </a:ext>
            </a:extLst>
          </p:cNvPr>
          <p:cNvSpPr>
            <a:spLocks noGrp="1"/>
          </p:cNvSpPr>
          <p:nvPr>
            <p:ph type="dt" sz="half" idx="10"/>
          </p:nvPr>
        </p:nvSpPr>
        <p:spPr/>
        <p:txBody>
          <a:bodyPr/>
          <a:lstStyle/>
          <a:p>
            <a:fld id="{FAC2E8E4-E48A-4505-81F4-0079BB111320}" type="datetimeFigureOut">
              <a:rPr lang="zh-CN" altLang="en-US" smtClean="0"/>
              <a:t>2021/11/8</a:t>
            </a:fld>
            <a:endParaRPr lang="zh-CN" altLang="en-US"/>
          </a:p>
        </p:txBody>
      </p:sp>
      <p:sp>
        <p:nvSpPr>
          <p:cNvPr id="6" name="页脚占位符 5">
            <a:extLst>
              <a:ext uri="{FF2B5EF4-FFF2-40B4-BE49-F238E27FC236}">
                <a16:creationId xmlns:a16="http://schemas.microsoft.com/office/drawing/2014/main" id="{511C6DB4-9498-4814-BAD4-1784F4EDD24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6F28772-FE99-4FA4-8E10-99E353885D00}"/>
              </a:ext>
            </a:extLst>
          </p:cNvPr>
          <p:cNvSpPr>
            <a:spLocks noGrp="1"/>
          </p:cNvSpPr>
          <p:nvPr>
            <p:ph type="sldNum" sz="quarter" idx="12"/>
          </p:nvPr>
        </p:nvSpPr>
        <p:spPr/>
        <p:txBody>
          <a:body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09431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DE72C6E-70C6-4CCF-9507-77F7CFE105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B60C487-C060-4723-9087-D85740F44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906EAD-2461-4B99-A538-6D20493E0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2E8E4-E48A-4505-81F4-0079BB111320}" type="datetimeFigureOut">
              <a:rPr lang="zh-CN" altLang="en-US" smtClean="0"/>
              <a:t>2021/11/8</a:t>
            </a:fld>
            <a:endParaRPr lang="zh-CN" altLang="en-US"/>
          </a:p>
        </p:txBody>
      </p:sp>
      <p:sp>
        <p:nvSpPr>
          <p:cNvPr id="5" name="页脚占位符 4">
            <a:extLst>
              <a:ext uri="{FF2B5EF4-FFF2-40B4-BE49-F238E27FC236}">
                <a16:creationId xmlns:a16="http://schemas.microsoft.com/office/drawing/2014/main" id="{A124004A-9EBD-4147-90D2-E795E30F8C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AD96D49-9DB6-47E8-BC5A-37E85C541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1A6A1-992E-4CAA-86FA-E61734BE4BBB}" type="slidenum">
              <a:rPr lang="zh-CN" altLang="en-US" smtClean="0"/>
              <a:t>‹#›</a:t>
            </a:fld>
            <a:endParaRPr lang="zh-CN" altLang="en-US"/>
          </a:p>
        </p:txBody>
      </p:sp>
    </p:spTree>
    <p:extLst>
      <p:ext uri="{BB962C8B-B14F-4D97-AF65-F5344CB8AC3E}">
        <p14:creationId xmlns:p14="http://schemas.microsoft.com/office/powerpoint/2010/main" val="3997814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5907DFE-93F5-4A37-A622-CC79D547B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19"/>
          </a:xfrm>
          <a:prstGeom prst="rect">
            <a:avLst/>
          </a:prstGeom>
        </p:spPr>
      </p:pic>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24490"/>
            <a:ext cx="12192000" cy="1833510"/>
          </a:xfrm>
          <a:prstGeom prst="rect">
            <a:avLst/>
          </a:prstGeom>
        </p:spPr>
      </p:pic>
      <p:pic>
        <p:nvPicPr>
          <p:cNvPr id="13" name="图片 12">
            <a:extLst>
              <a:ext uri="{FF2B5EF4-FFF2-40B4-BE49-F238E27FC236}">
                <a16:creationId xmlns:a16="http://schemas.microsoft.com/office/drawing/2014/main" id="{6ACC96DA-24A8-4674-B264-C507B173454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69917" y="163196"/>
            <a:ext cx="2126894" cy="3140819"/>
          </a:xfrm>
          <a:prstGeom prst="rect">
            <a:avLst/>
          </a:prstGeom>
        </p:spPr>
      </p:pic>
      <p:pic>
        <p:nvPicPr>
          <p:cNvPr id="15" name="图片 14">
            <a:extLst>
              <a:ext uri="{FF2B5EF4-FFF2-40B4-BE49-F238E27FC236}">
                <a16:creationId xmlns:a16="http://schemas.microsoft.com/office/drawing/2014/main" id="{7F3EB684-E767-449C-9C46-8DC07FF7B1E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614946" y="419873"/>
            <a:ext cx="964941" cy="648075"/>
          </a:xfrm>
          <a:prstGeom prst="rect">
            <a:avLst/>
          </a:prstGeom>
        </p:spPr>
      </p:pic>
      <p:pic>
        <p:nvPicPr>
          <p:cNvPr id="17" name="图片 16">
            <a:extLst>
              <a:ext uri="{FF2B5EF4-FFF2-40B4-BE49-F238E27FC236}">
                <a16:creationId xmlns:a16="http://schemas.microsoft.com/office/drawing/2014/main" id="{148436DC-BC4F-4FA0-830A-07A2DDE45F0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727960" y="826158"/>
            <a:ext cx="1723430" cy="938463"/>
          </a:xfrm>
          <a:prstGeom prst="rect">
            <a:avLst/>
          </a:prstGeom>
        </p:spPr>
      </p:pic>
      <p:pic>
        <p:nvPicPr>
          <p:cNvPr id="23" name="图片 22">
            <a:extLst>
              <a:ext uri="{FF2B5EF4-FFF2-40B4-BE49-F238E27FC236}">
                <a16:creationId xmlns:a16="http://schemas.microsoft.com/office/drawing/2014/main" id="{C16C9919-636D-4BE3-9D63-DE65E812943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084717" y="156251"/>
            <a:ext cx="2107283" cy="2962983"/>
          </a:xfrm>
          <a:prstGeom prst="rect">
            <a:avLst/>
          </a:prstGeom>
        </p:spPr>
      </p:pic>
      <p:sp>
        <p:nvSpPr>
          <p:cNvPr id="24" name="文本框 23">
            <a:extLst>
              <a:ext uri="{FF2B5EF4-FFF2-40B4-BE49-F238E27FC236}">
                <a16:creationId xmlns:a16="http://schemas.microsoft.com/office/drawing/2014/main" id="{B73A7436-6A7D-4191-AFA3-4E6035FEDC1E}"/>
              </a:ext>
            </a:extLst>
          </p:cNvPr>
          <p:cNvSpPr txBox="1"/>
          <p:nvPr/>
        </p:nvSpPr>
        <p:spPr>
          <a:xfrm>
            <a:off x="1546833" y="1646960"/>
            <a:ext cx="9098334" cy="707886"/>
          </a:xfrm>
          <a:prstGeom prst="rect">
            <a:avLst/>
          </a:prstGeom>
          <a:noFill/>
        </p:spPr>
        <p:txBody>
          <a:bodyPr wrap="square" rtlCol="0">
            <a:spAutoFit/>
          </a:bodyPr>
          <a:lstStyle/>
          <a:p>
            <a:pPr algn="ctr"/>
            <a:r>
              <a:rPr lang="en-US" altLang="zh-CN" sz="4000" b="1" smtClean="0">
                <a:ln w="44450">
                  <a:noFill/>
                </a:ln>
                <a:solidFill>
                  <a:srgbClr val="F4A41A"/>
                </a:solidFill>
                <a:effectLst>
                  <a:outerShdw sx="96000" sy="96000" algn="ctr" rotWithShape="0">
                    <a:schemeClr val="bg1"/>
                  </a:outerShdw>
                </a:effectLst>
                <a:latin typeface="UTM Alexander" panose="02040603050506020204" pitchFamily="18" charset="0"/>
                <a:cs typeface="+mn-ea"/>
                <a:sym typeface="+mn-lt"/>
              </a:rPr>
              <a:t>TIẾNG VIỆT</a:t>
            </a:r>
            <a:endParaRPr lang="en-US" altLang="zh-CN" sz="4000" b="1" dirty="0">
              <a:ln w="44450">
                <a:noFill/>
              </a:ln>
              <a:solidFill>
                <a:srgbClr val="F4A41A"/>
              </a:solidFill>
              <a:effectLst>
                <a:outerShdw sx="96000" sy="96000" algn="ctr" rotWithShape="0">
                  <a:schemeClr val="bg1"/>
                </a:outerShdw>
              </a:effectLst>
              <a:latin typeface="UTM Alexander" panose="02040603050506020204" pitchFamily="18" charset="0"/>
              <a:cs typeface="+mn-ea"/>
              <a:sym typeface="+mn-lt"/>
            </a:endParaRPr>
          </a:p>
        </p:txBody>
      </p:sp>
      <p:sp>
        <p:nvSpPr>
          <p:cNvPr id="25" name="文本框 24">
            <a:extLst>
              <a:ext uri="{FF2B5EF4-FFF2-40B4-BE49-F238E27FC236}">
                <a16:creationId xmlns:a16="http://schemas.microsoft.com/office/drawing/2014/main" id="{2A51D92F-0260-4EE5-BE4C-6DA11C0AAA98}"/>
              </a:ext>
            </a:extLst>
          </p:cNvPr>
          <p:cNvSpPr txBox="1"/>
          <p:nvPr/>
        </p:nvSpPr>
        <p:spPr>
          <a:xfrm>
            <a:off x="1956726" y="2237185"/>
            <a:ext cx="8429553" cy="1446550"/>
          </a:xfrm>
          <a:prstGeom prst="rect">
            <a:avLst/>
          </a:prstGeom>
          <a:noFill/>
        </p:spPr>
        <p:txBody>
          <a:bodyPr wrap="square" rtlCol="0">
            <a:spAutoFit/>
          </a:bodyPr>
          <a:lstStyle/>
          <a:p>
            <a:pPr algn="ctr"/>
            <a:r>
              <a:rPr lang="en-US" altLang="zh-CN" sz="8800" b="1" smtClean="0">
                <a:solidFill>
                  <a:srgbClr val="92D050"/>
                </a:solidFill>
                <a:latin typeface="UTM Azuki" panose="02040603050506020204" pitchFamily="18" charset="0"/>
                <a:cs typeface="+mn-ea"/>
                <a:sym typeface="+mn-lt"/>
              </a:rPr>
              <a:t>ÔN TẬP GIỮA KÌ I</a:t>
            </a:r>
            <a:endParaRPr lang="zh-CN" altLang="en-US" sz="8800" b="1" dirty="0">
              <a:solidFill>
                <a:srgbClr val="92D050"/>
              </a:solidFill>
              <a:latin typeface="UTM Azuki" panose="02040603050506020204" pitchFamily="18" charset="0"/>
              <a:cs typeface="+mn-ea"/>
              <a:sym typeface="+mn-lt"/>
            </a:endParaRPr>
          </a:p>
        </p:txBody>
      </p:sp>
      <p:grpSp>
        <p:nvGrpSpPr>
          <p:cNvPr id="4" name="组合 3">
            <a:extLst>
              <a:ext uri="{FF2B5EF4-FFF2-40B4-BE49-F238E27FC236}">
                <a16:creationId xmlns:a16="http://schemas.microsoft.com/office/drawing/2014/main" id="{8A8A8CEF-A28F-4524-9AAD-B3BCFD1C306F}"/>
              </a:ext>
            </a:extLst>
          </p:cNvPr>
          <p:cNvGrpSpPr/>
          <p:nvPr/>
        </p:nvGrpSpPr>
        <p:grpSpPr>
          <a:xfrm>
            <a:off x="1872816" y="4421273"/>
            <a:ext cx="1723430" cy="1509782"/>
            <a:chOff x="1872816" y="4421273"/>
            <a:chExt cx="1723430" cy="1509782"/>
          </a:xfrm>
        </p:grpSpPr>
        <p:pic>
          <p:nvPicPr>
            <p:cNvPr id="7" name="图片 6">
              <a:extLst>
                <a:ext uri="{FF2B5EF4-FFF2-40B4-BE49-F238E27FC236}">
                  <a16:creationId xmlns:a16="http://schemas.microsoft.com/office/drawing/2014/main" id="{7FFA1322-2E8A-4197-AE2D-69A934FE1CC8}"/>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872816" y="4421273"/>
              <a:ext cx="1723430" cy="1509782"/>
            </a:xfrm>
            <a:prstGeom prst="rect">
              <a:avLst/>
            </a:prstGeom>
          </p:spPr>
        </p:pic>
        <p:sp>
          <p:nvSpPr>
            <p:cNvPr id="3" name="矩形 2">
              <a:extLst>
                <a:ext uri="{FF2B5EF4-FFF2-40B4-BE49-F238E27FC236}">
                  <a16:creationId xmlns:a16="http://schemas.microsoft.com/office/drawing/2014/main" id="{20236BED-9575-4DE8-92F0-F6FC42E1FA4B}"/>
                </a:ext>
              </a:extLst>
            </p:cNvPr>
            <p:cNvSpPr/>
            <p:nvPr/>
          </p:nvSpPr>
          <p:spPr>
            <a:xfrm>
              <a:off x="2061210" y="4724400"/>
              <a:ext cx="1333500" cy="3000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5"/>
          <p:cNvSpPr txBox="1"/>
          <p:nvPr/>
        </p:nvSpPr>
        <p:spPr>
          <a:xfrm>
            <a:off x="4451390" y="3669877"/>
            <a:ext cx="5068974" cy="1323439"/>
          </a:xfrm>
          <a:prstGeom prst="rect">
            <a:avLst/>
          </a:prstGeom>
          <a:noFill/>
        </p:spPr>
        <p:txBody>
          <a:bodyPr wrap="square" rtlCol="0">
            <a:spAutoFit/>
          </a:bodyPr>
          <a:lstStyle/>
          <a:p>
            <a:r>
              <a:rPr lang="en-US" sz="8000" b="1" smtClean="0">
                <a:solidFill>
                  <a:srgbClr val="F4A71E"/>
                </a:solidFill>
                <a:latin typeface="UTM Americana EB" panose="02040603050506020204" pitchFamily="18" charset="0"/>
              </a:rPr>
              <a:t>TIẾT 8</a:t>
            </a:r>
            <a:endParaRPr lang="en-US" sz="8000" b="1">
              <a:solidFill>
                <a:srgbClr val="F4A71E"/>
              </a:solidFill>
              <a:latin typeface="UTM Americana EB" panose="02040603050506020204" pitchFamily="18" charset="0"/>
            </a:endParaRPr>
          </a:p>
        </p:txBody>
      </p:sp>
      <p:sp>
        <p:nvSpPr>
          <p:cNvPr id="8" name="TextBox 7"/>
          <p:cNvSpPr txBox="1"/>
          <p:nvPr/>
        </p:nvSpPr>
        <p:spPr>
          <a:xfrm>
            <a:off x="9321420" y="5078737"/>
            <a:ext cx="3113564" cy="461665"/>
          </a:xfrm>
          <a:prstGeom prst="rect">
            <a:avLst/>
          </a:prstGeom>
          <a:noFill/>
        </p:spPr>
        <p:txBody>
          <a:bodyPr wrap="square" rtlCol="0">
            <a:spAutoFit/>
          </a:bodyPr>
          <a:lstStyle/>
          <a:p>
            <a:r>
              <a:rPr lang="en-US" sz="2400" smtClean="0">
                <a:latin typeface="UTM A&amp;S Graceland" panose="02040603050506020204" pitchFamily="18" charset="0"/>
              </a:rPr>
              <a:t>Thực hiện: EduFive</a:t>
            </a:r>
            <a:endParaRPr lang="en-US" sz="2400">
              <a:latin typeface="UTM A&amp;S Graceland" panose="02040603050506020204" pitchFamily="18" charset="0"/>
            </a:endParaRPr>
          </a:p>
        </p:txBody>
      </p:sp>
    </p:spTree>
    <p:extLst>
      <p:ext uri="{BB962C8B-B14F-4D97-AF65-F5344CB8AC3E}">
        <p14:creationId xmlns:p14="http://schemas.microsoft.com/office/powerpoint/2010/main" val="2453546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900" decel="100000" fill="hold"/>
                                        <p:tgtEl>
                                          <p:spTgt spid="2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9" presetClass="entr" presetSubtype="0" decel="10000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 calcmode="lin" valueType="num">
                                      <p:cBhvr>
                                        <p:cTn id="26" dur="500" fill="hold"/>
                                        <p:tgtEl>
                                          <p:spTgt spid="24"/>
                                        </p:tgtEl>
                                        <p:attrNameLst>
                                          <p:attrName>style.rotation</p:attrName>
                                        </p:attrNameLst>
                                      </p:cBhvr>
                                      <p:tavLst>
                                        <p:tav tm="0">
                                          <p:val>
                                            <p:fltVal val="360"/>
                                          </p:val>
                                        </p:tav>
                                        <p:tav tm="100000">
                                          <p:val>
                                            <p:fltVal val="0"/>
                                          </p:val>
                                        </p:tav>
                                      </p:tavLst>
                                    </p:anim>
                                    <p:animEffect transition="in" filter="fade">
                                      <p:cBhvr>
                                        <p:cTn id="27" dur="500"/>
                                        <p:tgtEl>
                                          <p:spTgt spid="24"/>
                                        </p:tgtEl>
                                      </p:cBhvr>
                                    </p:animEffect>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par>
                          <p:cTn id="37" fill="hold">
                            <p:stCondLst>
                              <p:cond delay="3500"/>
                            </p:stCondLst>
                            <p:childTnLst>
                              <p:par>
                                <p:cTn id="38" presetID="1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4500"/>
                            </p:stCondLst>
                            <p:childTnLst>
                              <p:par>
                                <p:cTn id="45" presetID="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2" presetClass="entr" presetSubtype="2"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righ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0">
            <a:extLst>
              <a:ext uri="{FF2B5EF4-FFF2-40B4-BE49-F238E27FC236}">
                <a16:creationId xmlns:a16="http://schemas.microsoft.com/office/drawing/2014/main" id="{FFB13FFE-AF5B-4CBA-9F44-2656E7AF0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82766"/>
            <a:ext cx="12192000" cy="2075234"/>
          </a:xfrm>
          <a:prstGeom prst="rect">
            <a:avLst/>
          </a:prstGeom>
        </p:spPr>
      </p:pic>
      <p:sp>
        <p:nvSpPr>
          <p:cNvPr id="5" name="Subtitle 4"/>
          <p:cNvSpPr>
            <a:spLocks noGrp="1"/>
          </p:cNvSpPr>
          <p:nvPr>
            <p:ph type="subTitle" idx="1"/>
          </p:nvPr>
        </p:nvSpPr>
        <p:spPr>
          <a:xfrm>
            <a:off x="345601" y="895789"/>
            <a:ext cx="6373504" cy="5554639"/>
          </a:xfrm>
        </p:spPr>
        <p:txBody>
          <a:bodyPr>
            <a:noAutofit/>
          </a:bodyPr>
          <a:lstStyle/>
          <a:p>
            <a:pPr algn="just"/>
            <a:r>
              <a:rPr lang="vi-VN" sz="2800" b="1">
                <a:latin typeface="Times New Roman" panose="02020603050405020304" pitchFamily="18" charset="0"/>
                <a:cs typeface="Times New Roman" panose="02020603050405020304" pitchFamily="18" charset="0"/>
              </a:rPr>
              <a:t>I. Mở bài</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Giới thiệu chung về ngôi trường: tên trường, địa chỉ...</a:t>
            </a:r>
          </a:p>
          <a:p>
            <a:pPr algn="just"/>
            <a:r>
              <a:rPr lang="vi-VN" sz="2800" b="1">
                <a:latin typeface="Times New Roman" panose="02020603050405020304" pitchFamily="18" charset="0"/>
                <a:cs typeface="Times New Roman" panose="02020603050405020304" pitchFamily="18" charset="0"/>
              </a:rPr>
              <a:t>II. Thân bài</a:t>
            </a:r>
            <a:endParaRPr lang="vi-VN" sz="2800">
              <a:latin typeface="Times New Roman" panose="02020603050405020304" pitchFamily="18" charset="0"/>
              <a:cs typeface="Times New Roman" panose="02020603050405020304" pitchFamily="18" charset="0"/>
            </a:endParaRPr>
          </a:p>
          <a:p>
            <a:pPr algn="just"/>
            <a:r>
              <a:rPr lang="vi-VN" sz="2800" b="1">
                <a:latin typeface="Times New Roman" panose="02020603050405020304" pitchFamily="18" charset="0"/>
                <a:cs typeface="Times New Roman" panose="02020603050405020304" pitchFamily="18" charset="0"/>
              </a:rPr>
              <a:t>1. Tả bao quát ngôi trường</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Địa điểm của ngôi trường: cao ráo, khang trang hay ẩm thấp, cũ kĩ...</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Diện tích: rộng rãi hay nhỏ hẹp…</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Trường được xây dựng theo hình chữ U, gồm ba tòa nhà.</a:t>
            </a:r>
            <a:endParaRPr lang="vi-VN" sz="2800">
              <a:latin typeface="Times New Roman" panose="02020603050405020304" pitchFamily="18" charset="0"/>
              <a:cs typeface="Times New Roman" panose="02020603050405020304" pitchFamily="18" charset="0"/>
            </a:endParaRPr>
          </a:p>
        </p:txBody>
      </p:sp>
      <p:sp>
        <p:nvSpPr>
          <p:cNvPr id="6" name="TextBox 5"/>
          <p:cNvSpPr txBox="1"/>
          <p:nvPr/>
        </p:nvSpPr>
        <p:spPr>
          <a:xfrm>
            <a:off x="1305875" y="249458"/>
            <a:ext cx="10426579"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rgbClr val="7030A0"/>
                </a:solidFill>
                <a:latin typeface="Times New Roman" panose="02020603050405020304" pitchFamily="18" charset="0"/>
                <a:cs typeface="Times New Roman" panose="02020603050405020304" pitchFamily="18" charset="0"/>
              </a:rPr>
              <a:t>     </a:t>
            </a:r>
            <a:r>
              <a:rPr lang="en-US" sz="3600" b="1" smtClean="0">
                <a:solidFill>
                  <a:srgbClr val="7030A0"/>
                </a:solidFill>
                <a:latin typeface="Times New Roman" panose="02020603050405020304" pitchFamily="18" charset="0"/>
                <a:cs typeface="Times New Roman" panose="02020603050405020304" pitchFamily="18" charset="0"/>
              </a:rPr>
              <a:t>2. Dàn </a:t>
            </a:r>
            <a:r>
              <a:rPr lang="en-US" sz="3600" b="1" smtClean="0">
                <a:solidFill>
                  <a:srgbClr val="7030A0"/>
                </a:solidFill>
                <a:latin typeface="Times New Roman" panose="02020603050405020304" pitchFamily="18" charset="0"/>
                <a:cs typeface="Times New Roman" panose="02020603050405020304" pitchFamily="18" charset="0"/>
              </a:rPr>
              <a:t>ý bài văn miêu tả ngôi trường</a:t>
            </a:r>
            <a:endParaRPr lang="en-US" sz="3600" b="1">
              <a:solidFill>
                <a:srgbClr val="7030A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370" y="1610424"/>
            <a:ext cx="4999630" cy="3105150"/>
          </a:xfrm>
          <a:prstGeom prst="rect">
            <a:avLst/>
          </a:prstGeom>
        </p:spPr>
      </p:pic>
    </p:spTree>
    <p:extLst>
      <p:ext uri="{BB962C8B-B14F-4D97-AF65-F5344CB8AC3E}">
        <p14:creationId xmlns:p14="http://schemas.microsoft.com/office/powerpoint/2010/main" val="107110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arn(inVertical)">
                                      <p:cBhvr>
                                        <p:cTn id="42" dur="500"/>
                                        <p:tgtEl>
                                          <p:spTgt spid="5">
                                            <p:txEl>
                                              <p:pRg st="6" end="6"/>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13816" y="793307"/>
            <a:ext cx="11764370" cy="4913194"/>
          </a:xfrm>
        </p:spPr>
        <p:txBody>
          <a:bodyPr>
            <a:noAutofit/>
          </a:bodyPr>
          <a:lstStyle/>
          <a:p>
            <a:pPr algn="just"/>
            <a:r>
              <a:rPr lang="en-US" sz="2800" b="1" smtClean="0">
                <a:latin typeface="Times New Roman" panose="02020603050405020304" pitchFamily="18" charset="0"/>
                <a:cs typeface="Times New Roman" panose="02020603050405020304" pitchFamily="18" charset="0"/>
              </a:rPr>
              <a:t>2. </a:t>
            </a:r>
            <a:r>
              <a:rPr lang="vi-VN" sz="2800" b="1" smtClean="0">
                <a:latin typeface="Times New Roman" panose="02020603050405020304" pitchFamily="18" charset="0"/>
                <a:cs typeface="Times New Roman" panose="02020603050405020304" pitchFamily="18" charset="0"/>
              </a:rPr>
              <a:t>Tả </a:t>
            </a:r>
            <a:r>
              <a:rPr lang="vi-VN" sz="2800" b="1">
                <a:latin typeface="Times New Roman" panose="02020603050405020304" pitchFamily="18" charset="0"/>
                <a:cs typeface="Times New Roman" panose="02020603050405020304" pitchFamily="18" charset="0"/>
              </a:rPr>
              <a:t>chi tiết ngôi trường</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Các dãy nhà: gồm ba tầng, được sơn màu vàng, mái lợp ngói đỏ tươi…</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Bên trong các lớp học: bảng đen, bàn ghế, các thiết bị khác phục vụ học tập.</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Dãy </a:t>
            </a:r>
            <a:r>
              <a:rPr lang="vi-VN" sz="2800">
                <a:latin typeface="Times New Roman" panose="02020603050405020304" pitchFamily="18" charset="0"/>
                <a:cs typeface="Times New Roman" panose="02020603050405020304" pitchFamily="18" charset="0"/>
              </a:rPr>
              <a:t>nhà </a:t>
            </a:r>
            <a:r>
              <a:rPr lang="en-US" sz="2800" smtClean="0">
                <a:latin typeface="Times New Roman" panose="02020603050405020304" pitchFamily="18" charset="0"/>
                <a:cs typeface="Times New Roman" panose="02020603050405020304" pitchFamily="18" charset="0"/>
              </a:rPr>
              <a:t>hành chính</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hiện đại với phòng nghỉ của giáo viên, phòng họp, phía trước có khu vực sân khấu...</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Sân trường rộng rãi, được đổ bê tông, các bồn cây thẳng hàng, cây cối xanh tốt.</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Đằng sau dãy </a:t>
            </a:r>
            <a:r>
              <a:rPr lang="vi-VN" sz="2800">
                <a:latin typeface="Times New Roman" panose="02020603050405020304" pitchFamily="18" charset="0"/>
                <a:cs typeface="Times New Roman" panose="02020603050405020304" pitchFamily="18" charset="0"/>
              </a:rPr>
              <a:t>nhà </a:t>
            </a:r>
            <a:r>
              <a:rPr lang="en-US" sz="2800" smtClean="0">
                <a:latin typeface="Times New Roman" panose="02020603050405020304" pitchFamily="18" charset="0"/>
                <a:cs typeface="Times New Roman" panose="02020603050405020304" pitchFamily="18" charset="0"/>
              </a:rPr>
              <a:t>hành chính </a:t>
            </a:r>
            <a:r>
              <a:rPr lang="vi-VN" sz="2800" smtClean="0">
                <a:latin typeface="Times New Roman" panose="02020603050405020304" pitchFamily="18" charset="0"/>
                <a:cs typeface="Times New Roman" panose="02020603050405020304" pitchFamily="18" charset="0"/>
              </a:rPr>
              <a:t>còn </a:t>
            </a:r>
            <a:r>
              <a:rPr lang="vi-VN" sz="2800">
                <a:latin typeface="Times New Roman" panose="02020603050405020304" pitchFamily="18" charset="0"/>
                <a:cs typeface="Times New Roman" panose="02020603050405020304" pitchFamily="18" charset="0"/>
              </a:rPr>
              <a:t>có </a:t>
            </a:r>
            <a:r>
              <a:rPr lang="en-US" sz="2800" smtClean="0">
                <a:latin typeface="Times New Roman" panose="02020603050405020304" pitchFamily="18" charset="0"/>
                <a:cs typeface="Times New Roman" panose="02020603050405020304" pitchFamily="18" charset="0"/>
              </a:rPr>
              <a:t>sân bóng </a:t>
            </a:r>
            <a:r>
              <a:rPr lang="vi-VN" sz="2800" smtClean="0">
                <a:latin typeface="Times New Roman" panose="02020603050405020304" pitchFamily="18" charset="0"/>
                <a:cs typeface="Times New Roman" panose="02020603050405020304" pitchFamily="18" charset="0"/>
              </a:rPr>
              <a:t>khá </a:t>
            </a:r>
            <a:r>
              <a:rPr lang="vi-VN" sz="2800">
                <a:latin typeface="Times New Roman" panose="02020603050405020304" pitchFamily="18" charset="0"/>
                <a:cs typeface="Times New Roman" panose="02020603050405020304" pitchFamily="18" charset="0"/>
              </a:rPr>
              <a:t>rộng rãi…</a:t>
            </a:r>
          </a:p>
          <a:p>
            <a:pPr algn="just"/>
            <a:endParaRPr lang="vi-VN" sz="2800">
              <a:latin typeface="Times New Roman" panose="02020603050405020304" pitchFamily="18" charset="0"/>
              <a:cs typeface="Times New Roman" panose="02020603050405020304" pitchFamily="18" charset="0"/>
            </a:endParaRPr>
          </a:p>
        </p:txBody>
      </p:sp>
      <p:sp>
        <p:nvSpPr>
          <p:cNvPr id="7" name="TextBox 6"/>
          <p:cNvSpPr txBox="1"/>
          <p:nvPr/>
        </p:nvSpPr>
        <p:spPr>
          <a:xfrm>
            <a:off x="2190587" y="0"/>
            <a:ext cx="7810828"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rgbClr val="7030A0"/>
                </a:solidFill>
                <a:latin typeface="Times New Roman" panose="02020603050405020304" pitchFamily="18" charset="0"/>
                <a:cs typeface="Times New Roman" panose="02020603050405020304" pitchFamily="18" charset="0"/>
              </a:rPr>
              <a:t>     Dàn ý bài văn miêu tả ngôi trường</a:t>
            </a:r>
            <a:endParaRPr lang="en-US" sz="3600" b="1">
              <a:solidFill>
                <a:srgbClr val="7030A0"/>
              </a:solidFill>
              <a:latin typeface="Times New Roman" panose="02020603050405020304" pitchFamily="18" charset="0"/>
              <a:cs typeface="Times New Roman" panose="02020603050405020304" pitchFamily="18" charset="0"/>
            </a:endParaRPr>
          </a:p>
        </p:txBody>
      </p:sp>
      <p:pic>
        <p:nvPicPr>
          <p:cNvPr id="10" name="图片 10">
            <a:extLst>
              <a:ext uri="{FF2B5EF4-FFF2-40B4-BE49-F238E27FC236}">
                <a16:creationId xmlns:a16="http://schemas.microsoft.com/office/drawing/2014/main" id="{FFB13FFE-AF5B-4CBA-9F44-2656E7AF0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6171"/>
            <a:ext cx="12192000" cy="2075234"/>
          </a:xfrm>
          <a:prstGeom prst="rect">
            <a:avLst/>
          </a:prstGeom>
        </p:spPr>
      </p:pic>
    </p:spTree>
    <p:extLst>
      <p:ext uri="{BB962C8B-B14F-4D97-AF65-F5344CB8AC3E}">
        <p14:creationId xmlns:p14="http://schemas.microsoft.com/office/powerpoint/2010/main" val="188849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95701" y="604165"/>
            <a:ext cx="11600597" cy="5678440"/>
          </a:xfrm>
        </p:spPr>
        <p:txBody>
          <a:bodyPr>
            <a:noAutofit/>
          </a:bodyPr>
          <a:lstStyle/>
          <a:p>
            <a:pPr algn="just"/>
            <a:r>
              <a:rPr lang="vi-VN" sz="2800" b="1">
                <a:latin typeface="Times New Roman" panose="02020603050405020304" pitchFamily="18" charset="0"/>
                <a:cs typeface="Times New Roman" panose="02020603050405020304" pitchFamily="18" charset="0"/>
              </a:rPr>
              <a:t>3. Cảnh sinh hoạt của học sinh trong trường</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Sân trường vắng lặng vào mỗi giờ học.</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Bên trong các lớp học, học sinh chăm chú nghe giảng, thỉnh thoảng vang lên tiếng đọc bài đồng thanh.</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Vào những giờ ra chơi, học sinh chơi </a:t>
            </a:r>
            <a:r>
              <a:rPr lang="vi-VN" sz="2800">
                <a:latin typeface="Times New Roman" panose="02020603050405020304" pitchFamily="18" charset="0"/>
                <a:cs typeface="Times New Roman" panose="02020603050405020304" pitchFamily="18" charset="0"/>
              </a:rPr>
              <a:t>đùa </a:t>
            </a:r>
            <a:r>
              <a:rPr lang="vi-VN" sz="2800" smtClean="0">
                <a:latin typeface="Times New Roman" panose="02020603050405020304" pitchFamily="18" charset="0"/>
                <a:cs typeface="Times New Roman" panose="02020603050405020304" pitchFamily="18" charset="0"/>
              </a:rPr>
              <a:t>nh</a:t>
            </a:r>
            <a:r>
              <a:rPr lang="en-US" sz="2800" smtClean="0">
                <a:latin typeface="Times New Roman" panose="02020603050405020304" pitchFamily="18" charset="0"/>
                <a:cs typeface="Times New Roman" panose="02020603050405020304" pitchFamily="18" charset="0"/>
              </a:rPr>
              <a:t>ộ</a:t>
            </a:r>
            <a:r>
              <a:rPr lang="vi-VN" sz="2800" smtClean="0">
                <a:latin typeface="Times New Roman" panose="02020603050405020304" pitchFamily="18" charset="0"/>
                <a:cs typeface="Times New Roman" panose="02020603050405020304" pitchFamily="18" charset="0"/>
              </a:rPr>
              <a:t>n </a:t>
            </a:r>
            <a:r>
              <a:rPr lang="vi-VN" sz="2800">
                <a:latin typeface="Times New Roman" panose="02020603050405020304" pitchFamily="18" charset="0"/>
                <a:cs typeface="Times New Roman" panose="02020603050405020304" pitchFamily="18" charset="0"/>
              </a:rPr>
              <a:t>nhịp dưới sân trường..</a:t>
            </a:r>
          </a:p>
          <a:p>
            <a:pPr algn="just"/>
            <a:r>
              <a:rPr lang="vi-VN" sz="2800" b="1">
                <a:latin typeface="Times New Roman" panose="02020603050405020304" pitchFamily="18" charset="0"/>
                <a:cs typeface="Times New Roman" panose="02020603050405020304" pitchFamily="18" charset="0"/>
              </a:rPr>
              <a:t>III. Kết bài</a:t>
            </a:r>
            <a:endParaRPr lang="vi-VN" sz="280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Cảm nhận của em về ngôi trường.</a:t>
            </a:r>
          </a:p>
          <a:p>
            <a:pPr algn="just">
              <a:buFont typeface="Arial" panose="020B0604020202020204" pitchFamily="34" charset="0"/>
              <a:buChar char="•"/>
            </a:pPr>
            <a:r>
              <a:rPr lang="vi-VN" sz="2800">
                <a:latin typeface="Times New Roman" panose="02020603050405020304" pitchFamily="18" charset="0"/>
                <a:cs typeface="Times New Roman" panose="02020603050405020304" pitchFamily="18" charset="0"/>
              </a:rPr>
              <a:t>Em mong muốn điều gì về ngôi trường trong tương lai khi quay trở về thăm?</a:t>
            </a:r>
          </a:p>
          <a:p>
            <a:pPr algn="r"/>
            <a:r>
              <a:rPr lang="en-US" sz="2800" i="1" smtClean="0">
                <a:latin typeface="Times New Roman" panose="02020603050405020304" pitchFamily="18" charset="0"/>
                <a:cs typeface="Times New Roman" panose="02020603050405020304" pitchFamily="18" charset="0"/>
              </a:rPr>
              <a:t>Sưu </a:t>
            </a:r>
            <a:r>
              <a:rPr lang="en-US" sz="2800" i="1" smtClean="0">
                <a:latin typeface="Times New Roman" panose="02020603050405020304" pitchFamily="18" charset="0"/>
                <a:cs typeface="Times New Roman" panose="02020603050405020304" pitchFamily="18" charset="0"/>
              </a:rPr>
              <a:t>tầm</a:t>
            </a:r>
            <a:endParaRPr lang="vi-VN" sz="2800" i="1">
              <a:latin typeface="Times New Roman" panose="02020603050405020304" pitchFamily="18" charset="0"/>
              <a:cs typeface="Times New Roman" panose="02020603050405020304" pitchFamily="18" charset="0"/>
            </a:endParaRPr>
          </a:p>
        </p:txBody>
      </p:sp>
      <p:sp>
        <p:nvSpPr>
          <p:cNvPr id="7" name="TextBox 6"/>
          <p:cNvSpPr txBox="1"/>
          <p:nvPr/>
        </p:nvSpPr>
        <p:spPr>
          <a:xfrm>
            <a:off x="1882652" y="0"/>
            <a:ext cx="7810828"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smtClean="0">
                <a:solidFill>
                  <a:srgbClr val="7030A0"/>
                </a:solidFill>
                <a:latin typeface="Times New Roman" panose="02020603050405020304" pitchFamily="18" charset="0"/>
                <a:cs typeface="Times New Roman" panose="02020603050405020304" pitchFamily="18" charset="0"/>
              </a:rPr>
              <a:t>     Dàn ý bài văn miêu tả ngôi trường</a:t>
            </a:r>
            <a:endParaRPr lang="en-US" sz="3600" b="1">
              <a:solidFill>
                <a:srgbClr val="7030A0"/>
              </a:solidFill>
              <a:latin typeface="Times New Roman" panose="02020603050405020304" pitchFamily="18" charset="0"/>
              <a:cs typeface="Times New Roman" panose="02020603050405020304" pitchFamily="18" charset="0"/>
            </a:endParaRPr>
          </a:p>
        </p:txBody>
      </p:sp>
      <p:pic>
        <p:nvPicPr>
          <p:cNvPr id="10" name="图片 10">
            <a:extLst>
              <a:ext uri="{FF2B5EF4-FFF2-40B4-BE49-F238E27FC236}">
                <a16:creationId xmlns:a16="http://schemas.microsoft.com/office/drawing/2014/main" id="{FFB13FFE-AF5B-4CBA-9F44-2656E7AF0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6171"/>
            <a:ext cx="12192000" cy="2075234"/>
          </a:xfrm>
          <a:prstGeom prst="rect">
            <a:avLst/>
          </a:prstGeom>
        </p:spPr>
      </p:pic>
    </p:spTree>
    <p:extLst>
      <p:ext uri="{BB962C8B-B14F-4D97-AF65-F5344CB8AC3E}">
        <p14:creationId xmlns:p14="http://schemas.microsoft.com/office/powerpoint/2010/main" val="67479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06171"/>
            <a:ext cx="12192000" cy="2075234"/>
          </a:xfrm>
          <a:prstGeom prst="rect">
            <a:avLst/>
          </a:prstGeom>
        </p:spPr>
      </p:pic>
      <p:pic>
        <p:nvPicPr>
          <p:cNvPr id="3" name="图片 2">
            <a:extLst>
              <a:ext uri="{FF2B5EF4-FFF2-40B4-BE49-F238E27FC236}">
                <a16:creationId xmlns:a16="http://schemas.microsoft.com/office/drawing/2014/main" id="{206BF53D-8C1E-465C-A8D8-6A72F066A9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321" y="1012589"/>
            <a:ext cx="4700588" cy="2914295"/>
          </a:xfrm>
          <a:prstGeom prst="rect">
            <a:avLst/>
          </a:prstGeom>
        </p:spPr>
      </p:pic>
      <p:sp>
        <p:nvSpPr>
          <p:cNvPr id="16" name="文本框 39">
            <a:extLst>
              <a:ext uri="{FF2B5EF4-FFF2-40B4-BE49-F238E27FC236}">
                <a16:creationId xmlns:a16="http://schemas.microsoft.com/office/drawing/2014/main" id="{CA5ACC2A-6F95-43A7-A190-DDD7BD9F4718}"/>
              </a:ext>
            </a:extLst>
          </p:cNvPr>
          <p:cNvSpPr txBox="1"/>
          <p:nvPr/>
        </p:nvSpPr>
        <p:spPr>
          <a:xfrm>
            <a:off x="393895" y="2146570"/>
            <a:ext cx="6782112"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smtClean="0">
                <a:ln>
                  <a:noFill/>
                </a:ln>
                <a:solidFill>
                  <a:srgbClr val="60C2DC"/>
                </a:solidFill>
                <a:effectLst/>
                <a:uLnTx/>
                <a:uFillTx/>
                <a:latin typeface="UTM Colossalis" panose="02040603050506020204" pitchFamily="18" charset="0"/>
                <a:cs typeface="+mn-ea"/>
                <a:sym typeface="+mn-lt"/>
              </a:rPr>
              <a:t>Viết</a:t>
            </a:r>
            <a:r>
              <a:rPr kumimoji="0" lang="en-US" altLang="zh-CN" sz="6000" b="1" i="0" u="none" strike="noStrike" kern="1200" cap="none" spc="0" normalizeH="0" noProof="0" smtClean="0">
                <a:ln>
                  <a:noFill/>
                </a:ln>
                <a:solidFill>
                  <a:srgbClr val="60C2DC"/>
                </a:solidFill>
                <a:effectLst/>
                <a:uLnTx/>
                <a:uFillTx/>
                <a:latin typeface="UTM Colossalis" panose="02040603050506020204" pitchFamily="18" charset="0"/>
                <a:cs typeface="+mn-ea"/>
                <a:sym typeface="+mn-lt"/>
              </a:rPr>
              <a:t> bài </a:t>
            </a:r>
            <a:endParaRPr kumimoji="0" lang="zh-CN" altLang="en-US" sz="6000" b="1" i="0" u="none" strike="noStrike" kern="1200" cap="none" spc="0" normalizeH="0" baseline="0" noProof="0" dirty="0">
              <a:ln>
                <a:noFill/>
              </a:ln>
              <a:solidFill>
                <a:srgbClr val="60C2DC"/>
              </a:solidFill>
              <a:effectLst/>
              <a:uLnTx/>
              <a:uFillTx/>
              <a:latin typeface="UTM Colossalis" panose="02040603050506020204" pitchFamily="18" charset="0"/>
              <a:cs typeface="+mn-ea"/>
              <a:sym typeface="+mn-lt"/>
            </a:endParaRPr>
          </a:p>
        </p:txBody>
      </p:sp>
      <p:pic>
        <p:nvPicPr>
          <p:cNvPr id="8" name="图片 6">
            <a:extLst>
              <a:ext uri="{FF2B5EF4-FFF2-40B4-BE49-F238E27FC236}">
                <a16:creationId xmlns:a16="http://schemas.microsoft.com/office/drawing/2014/main" id="{BFDFF82F-837E-468B-9C68-70E79B4497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6007" y="565821"/>
            <a:ext cx="4320659" cy="4240350"/>
          </a:xfrm>
          <a:prstGeom prst="rect">
            <a:avLst/>
          </a:prstGeom>
        </p:spPr>
      </p:pic>
    </p:spTree>
    <p:extLst>
      <p:ext uri="{BB962C8B-B14F-4D97-AF65-F5344CB8AC3E}">
        <p14:creationId xmlns:p14="http://schemas.microsoft.com/office/powerpoint/2010/main" val="39556618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16" name="文本框 39">
            <a:extLst>
              <a:ext uri="{FF2B5EF4-FFF2-40B4-BE49-F238E27FC236}">
                <a16:creationId xmlns:a16="http://schemas.microsoft.com/office/drawing/2014/main" id="{CA5ACC2A-6F95-43A7-A190-DDD7BD9F4718}"/>
              </a:ext>
            </a:extLst>
          </p:cNvPr>
          <p:cNvSpPr txBox="1"/>
          <p:nvPr/>
        </p:nvSpPr>
        <p:spPr>
          <a:xfrm>
            <a:off x="295422" y="160803"/>
            <a:ext cx="11896578"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en-US" altLang="zh-CN" sz="3600" b="1" i="0" u="none" strike="noStrike" kern="1200" cap="none" spc="0" normalizeH="0" baseline="0" noProof="0" smtClean="0">
                <a:ln>
                  <a:noFill/>
                </a:ln>
                <a:solidFill>
                  <a:srgbClr val="7030A0"/>
                </a:solidFill>
                <a:effectLst/>
                <a:uLnTx/>
                <a:uFillTx/>
                <a:latin typeface="Times New Roman" panose="02020603050405020304" pitchFamily="18" charset="0"/>
                <a:cs typeface="Times New Roman" panose="02020603050405020304" pitchFamily="18" charset="0"/>
                <a:sym typeface="+mn-lt"/>
              </a:rPr>
              <a:t>Bài</a:t>
            </a:r>
            <a:r>
              <a:rPr kumimoji="0" lang="en-US" altLang="zh-CN" sz="3600" b="1" i="0" u="none" strike="noStrike" kern="1200" cap="none" spc="0" normalizeH="0" noProof="0" smtClean="0">
                <a:ln>
                  <a:noFill/>
                </a:ln>
                <a:solidFill>
                  <a:srgbClr val="7030A0"/>
                </a:solidFill>
                <a:effectLst/>
                <a:uLnTx/>
                <a:uFillTx/>
                <a:latin typeface="Times New Roman" panose="02020603050405020304" pitchFamily="18" charset="0"/>
                <a:cs typeface="Times New Roman" panose="02020603050405020304" pitchFamily="18" charset="0"/>
                <a:sym typeface="+mn-lt"/>
              </a:rPr>
              <a:t> văn tả </a:t>
            </a:r>
            <a:r>
              <a:rPr lang="en-US" altLang="zh-CN" sz="3600" b="1">
                <a:solidFill>
                  <a:srgbClr val="7030A0"/>
                </a:solidFill>
                <a:latin typeface="Times New Roman" panose="02020603050405020304" pitchFamily="18" charset="0"/>
                <a:cs typeface="Times New Roman" panose="02020603050405020304" pitchFamily="18" charset="0"/>
                <a:sym typeface="+mn-lt"/>
              </a:rPr>
              <a:t>ngôi trường thân yêu đã gắn bó với em trong nhiều năm qua</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sym typeface="+mn-lt"/>
            </a:endParaRPr>
          </a:p>
        </p:txBody>
      </p:sp>
      <p:sp>
        <p:nvSpPr>
          <p:cNvPr id="3" name="TextBox 2"/>
          <p:cNvSpPr txBox="1"/>
          <p:nvPr/>
        </p:nvSpPr>
        <p:spPr>
          <a:xfrm>
            <a:off x="436098" y="1361132"/>
            <a:ext cx="11240087" cy="3539430"/>
          </a:xfrm>
          <a:prstGeom prst="rect">
            <a:avLst/>
          </a:prstGeom>
          <a:noFill/>
        </p:spPr>
        <p:txBody>
          <a:bodyPr wrap="square" rtlCol="0">
            <a:spAutoFit/>
          </a:bodyPr>
          <a:lstStyle/>
          <a:p>
            <a:pPr algn="just"/>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Trong </a:t>
            </a:r>
            <a:r>
              <a:rPr lang="vi-VN" sz="2800">
                <a:latin typeface="Times New Roman" panose="02020603050405020304" pitchFamily="18" charset="0"/>
                <a:cs typeface="Times New Roman" panose="02020603050405020304" pitchFamily="18" charset="0"/>
              </a:rPr>
              <a:t>suốt những năm học vừa qua, em đã gắn bó với ngôi trường tiểu </a:t>
            </a:r>
            <a:r>
              <a:rPr lang="vi-VN" sz="2800">
                <a:latin typeface="Times New Roman" panose="02020603050405020304" pitchFamily="18" charset="0"/>
                <a:cs typeface="Times New Roman" panose="02020603050405020304" pitchFamily="18" charset="0"/>
              </a:rPr>
              <a:t>học </a:t>
            </a:r>
            <a:r>
              <a:rPr lang="en-US" sz="2800" smtClean="0">
                <a:latin typeface="Times New Roman" panose="02020603050405020304" pitchFamily="18" charset="0"/>
                <a:cs typeface="Times New Roman" panose="02020603050405020304" pitchFamily="18" charset="0"/>
              </a:rPr>
              <a:t>An Phú </a:t>
            </a:r>
            <a:r>
              <a:rPr lang="vi-VN" sz="2800" smtClean="0">
                <a:latin typeface="Times New Roman" panose="02020603050405020304" pitchFamily="18" charset="0"/>
                <a:cs typeface="Times New Roman" panose="02020603050405020304" pitchFamily="18" charset="0"/>
              </a:rPr>
              <a:t>và </a:t>
            </a:r>
            <a:r>
              <a:rPr lang="vi-VN" sz="2800">
                <a:latin typeface="Times New Roman" panose="02020603050405020304" pitchFamily="18" charset="0"/>
                <a:cs typeface="Times New Roman" panose="02020603050405020304" pitchFamily="18" charset="0"/>
              </a:rPr>
              <a:t>có thật nhiều kỉ niệm tuyệt bên thầy cô và bạn bè.</a:t>
            </a:r>
          </a:p>
          <a:p>
            <a:pPr algn="just"/>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Ngôi </a:t>
            </a:r>
            <a:r>
              <a:rPr lang="vi-VN" sz="2800">
                <a:latin typeface="Times New Roman" panose="02020603050405020304" pitchFamily="18" charset="0"/>
                <a:cs typeface="Times New Roman" panose="02020603050405020304" pitchFamily="18" charset="0"/>
              </a:rPr>
              <a:t>trường của em rất rộng và đẹp. Từ phía ngoài đường nhìn vào đã thấy chiếc cổng trường rất to, phía trên cổng có một tấm biển ghi tên trường. Đi sâu vào bên trong sẽ nhìn thấy sân trường rất rộng rãi, được đổ bê tông phẳng lì. Các bồn cây được sắp xếp thẳng hàng. Những tán cây xà cừ, cây bàng, cây hoa phượng… thật to lớn đã tỏa bóng mát cho chúng em suốt những năm học qua</a:t>
            </a:r>
            <a:r>
              <a:rPr lang="vi-VN"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49242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FFB13FFE-AF5B-4CBA-9F44-2656E7AF0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3" name="Content Placeholder 2"/>
          <p:cNvSpPr>
            <a:spLocks noGrp="1"/>
          </p:cNvSpPr>
          <p:nvPr>
            <p:ph idx="1"/>
          </p:nvPr>
        </p:nvSpPr>
        <p:spPr>
          <a:xfrm>
            <a:off x="838200" y="-1"/>
            <a:ext cx="10515600" cy="5275385"/>
          </a:xfrm>
        </p:spPr>
        <p:txBody>
          <a:bodyPr>
            <a:noAutofit/>
          </a:bodyPr>
          <a:lstStyle/>
          <a:p>
            <a:pPr marL="0" indent="0" algn="just">
              <a:buNone/>
            </a:pPr>
            <a:r>
              <a:rPr lang="en-US"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Trường </a:t>
            </a:r>
            <a:r>
              <a:rPr lang="vi-VN">
                <a:latin typeface="Times New Roman" panose="02020603050405020304" pitchFamily="18" charset="0"/>
                <a:cs typeface="Times New Roman" panose="02020603050405020304" pitchFamily="18" charset="0"/>
              </a:rPr>
              <a:t>gồm ba dãy được xây dựng theo kiểu hình chữ U quen thuộc. Mỗi dãy nhà đều có ba tầng. Từ cổng trường đi thẳng vào là dãy </a:t>
            </a:r>
            <a:r>
              <a:rPr lang="vi-VN">
                <a:latin typeface="Times New Roman" panose="02020603050405020304" pitchFamily="18" charset="0"/>
                <a:cs typeface="Times New Roman" panose="02020603050405020304" pitchFamily="18" charset="0"/>
              </a:rPr>
              <a:t>nhà </a:t>
            </a:r>
            <a:r>
              <a:rPr lang="en-US" smtClean="0">
                <a:latin typeface="Times New Roman" panose="02020603050405020304" pitchFamily="18" charset="0"/>
                <a:cs typeface="Times New Roman" panose="02020603050405020304" pitchFamily="18" charset="0"/>
              </a:rPr>
              <a:t>hành chính</a:t>
            </a:r>
            <a:r>
              <a:rPr lang="vi-VN" smtClean="0">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phía hai bên là các phòng học của chúng em. Các dãy nhà đều được sơn màu vàng và có </a:t>
            </a:r>
            <a:r>
              <a:rPr lang="vi-VN">
                <a:latin typeface="Times New Roman" panose="02020603050405020304" pitchFamily="18" charset="0"/>
                <a:cs typeface="Times New Roman" panose="02020603050405020304" pitchFamily="18" charset="0"/>
              </a:rPr>
              <a:t>mái </a:t>
            </a:r>
            <a:r>
              <a:rPr lang="en-US" smtClean="0">
                <a:latin typeface="Times New Roman" panose="02020603050405020304" pitchFamily="18" charset="0"/>
                <a:cs typeface="Times New Roman" panose="02020603050405020304" pitchFamily="18" charset="0"/>
              </a:rPr>
              <a:t>ngói</a:t>
            </a:r>
            <a:r>
              <a:rPr lang="vi-VN" smtClean="0">
                <a:latin typeface="Times New Roman" panose="02020603050405020304" pitchFamily="18" charset="0"/>
                <a:cs typeface="Times New Roman" panose="02020603050405020304" pitchFamily="18" charset="0"/>
              </a:rPr>
              <a:t> đỏ</a:t>
            </a:r>
            <a:r>
              <a:rPr lang="en-US" smtClean="0">
                <a:latin typeface="Times New Roman" panose="02020603050405020304" pitchFamily="18" charset="0"/>
                <a:cs typeface="Times New Roman" panose="02020603050405020304" pitchFamily="18" charset="0"/>
              </a:rPr>
              <a:t> tươi</a:t>
            </a:r>
            <a:r>
              <a:rPr lang="vi-VN" smtClean="0">
                <a:latin typeface="Times New Roman" panose="02020603050405020304" pitchFamily="18" charset="0"/>
                <a:cs typeface="Times New Roman" panose="02020603050405020304" pitchFamily="18" charset="0"/>
              </a:rPr>
              <a:t>.</a:t>
            </a:r>
            <a:endParaRPr lang="en-US" smtClean="0">
              <a:latin typeface="Times New Roman" panose="02020603050405020304" pitchFamily="18" charset="0"/>
              <a:cs typeface="Times New Roman" panose="02020603050405020304" pitchFamily="18" charset="0"/>
            </a:endParaRPr>
          </a:p>
          <a:p>
            <a:pPr marL="0" indent="0" algn="just">
              <a:buNone/>
            </a:pPr>
            <a:r>
              <a:rPr lang="en-US"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Bên </a:t>
            </a:r>
            <a:r>
              <a:rPr lang="vi-VN">
                <a:latin typeface="Times New Roman" panose="02020603050405020304" pitchFamily="18" charset="0"/>
                <a:cs typeface="Times New Roman" panose="02020603050405020304" pitchFamily="18" charset="0"/>
              </a:rPr>
              <a:t>trong phòng học cũng được sơn màu vàng trông rất ấm áp. Các phòng đều được trang bị đầy đủ bàn ghế của thầy cô và học sinh, bảng đen, quạt trần… Một số phòng còn có cả máy chiếu rất hiện đại để phục vụ việc học tập của chúng em. Phía đằng sau dãy </a:t>
            </a:r>
            <a:r>
              <a:rPr lang="vi-VN">
                <a:latin typeface="Times New Roman" panose="02020603050405020304" pitchFamily="18" charset="0"/>
                <a:cs typeface="Times New Roman" panose="02020603050405020304" pitchFamily="18" charset="0"/>
              </a:rPr>
              <a:t>nhà </a:t>
            </a:r>
            <a:r>
              <a:rPr lang="en-US" smtClean="0">
                <a:latin typeface="Times New Roman" panose="02020603050405020304" pitchFamily="18" charset="0"/>
                <a:cs typeface="Times New Roman" panose="02020603050405020304" pitchFamily="18" charset="0"/>
              </a:rPr>
              <a:t>hành chính </a:t>
            </a:r>
            <a:r>
              <a:rPr lang="vi-VN" smtClean="0">
                <a:latin typeface="Times New Roman" panose="02020603050405020304" pitchFamily="18" charset="0"/>
                <a:cs typeface="Times New Roman" panose="02020603050405020304" pitchFamily="18" charset="0"/>
              </a:rPr>
              <a:t>là </a:t>
            </a:r>
            <a:r>
              <a:rPr lang="vi-VN">
                <a:latin typeface="Times New Roman" panose="02020603050405020304" pitchFamily="18" charset="0"/>
                <a:cs typeface="Times New Roman" panose="02020603050405020304" pitchFamily="18" charset="0"/>
              </a:rPr>
              <a:t>một khu đất rất rộng rãi đang được xây dựng để làm nhà thể chất phục vụ các hoạt động thể thao trong trường.</a:t>
            </a:r>
          </a:p>
          <a:p>
            <a:pPr marL="0" indent="0" algn="just">
              <a:buNone/>
            </a:pPr>
            <a:r>
              <a:rPr lang="en-US"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Dưới </a:t>
            </a:r>
            <a:r>
              <a:rPr lang="vi-VN">
                <a:latin typeface="Times New Roman" panose="02020603050405020304" pitchFamily="18" charset="0"/>
                <a:cs typeface="Times New Roman" panose="02020603050405020304" pitchFamily="18" charset="0"/>
              </a:rPr>
              <a:t>mái trường này, em đã trải qua những giờ học tập thật bổ ích, những giờ ra chơi thật vui vẻ… Đối với em, nơi đây giống như ngôi nhà thứ hai vậy.</a:t>
            </a:r>
          </a:p>
          <a:p>
            <a:pPr marL="0" indent="0">
              <a:buNone/>
            </a:pP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10030265" y="5275385"/>
            <a:ext cx="1195753"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Sưu tầm</a:t>
            </a:r>
            <a:endParaRPr lang="en-US" sz="20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5907DFE-93F5-4A37-A622-CC79D547B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24490"/>
            <a:ext cx="12192000" cy="1833510"/>
          </a:xfrm>
          <a:prstGeom prst="rect">
            <a:avLst/>
          </a:prstGeom>
        </p:spPr>
      </p:pic>
      <p:pic>
        <p:nvPicPr>
          <p:cNvPr id="13" name="图片 12">
            <a:extLst>
              <a:ext uri="{FF2B5EF4-FFF2-40B4-BE49-F238E27FC236}">
                <a16:creationId xmlns:a16="http://schemas.microsoft.com/office/drawing/2014/main" id="{6ACC96DA-24A8-4674-B264-C507B173454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69917" y="163196"/>
            <a:ext cx="2126894" cy="3140819"/>
          </a:xfrm>
          <a:prstGeom prst="rect">
            <a:avLst/>
          </a:prstGeom>
        </p:spPr>
      </p:pic>
      <p:pic>
        <p:nvPicPr>
          <p:cNvPr id="15" name="图片 14">
            <a:extLst>
              <a:ext uri="{FF2B5EF4-FFF2-40B4-BE49-F238E27FC236}">
                <a16:creationId xmlns:a16="http://schemas.microsoft.com/office/drawing/2014/main" id="{7F3EB684-E767-449C-9C46-8DC07FF7B1E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614946" y="419873"/>
            <a:ext cx="964941" cy="648075"/>
          </a:xfrm>
          <a:prstGeom prst="rect">
            <a:avLst/>
          </a:prstGeom>
        </p:spPr>
      </p:pic>
      <p:pic>
        <p:nvPicPr>
          <p:cNvPr id="17" name="图片 16">
            <a:extLst>
              <a:ext uri="{FF2B5EF4-FFF2-40B4-BE49-F238E27FC236}">
                <a16:creationId xmlns:a16="http://schemas.microsoft.com/office/drawing/2014/main" id="{148436DC-BC4F-4FA0-830A-07A2DDE45F0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27960" y="826158"/>
            <a:ext cx="1723430" cy="938463"/>
          </a:xfrm>
          <a:prstGeom prst="rect">
            <a:avLst/>
          </a:prstGeom>
        </p:spPr>
      </p:pic>
      <p:pic>
        <p:nvPicPr>
          <p:cNvPr id="23" name="图片 22">
            <a:extLst>
              <a:ext uri="{FF2B5EF4-FFF2-40B4-BE49-F238E27FC236}">
                <a16:creationId xmlns:a16="http://schemas.microsoft.com/office/drawing/2014/main" id="{C16C9919-636D-4BE3-9D63-DE65E812943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084717" y="156251"/>
            <a:ext cx="2107283" cy="2962983"/>
          </a:xfrm>
          <a:prstGeom prst="rect">
            <a:avLst/>
          </a:prstGeom>
        </p:spPr>
      </p:pic>
      <p:sp>
        <p:nvSpPr>
          <p:cNvPr id="25" name="文本框 24">
            <a:extLst>
              <a:ext uri="{FF2B5EF4-FFF2-40B4-BE49-F238E27FC236}">
                <a16:creationId xmlns:a16="http://schemas.microsoft.com/office/drawing/2014/main" id="{2A51D92F-0260-4EE5-BE4C-6DA11C0AAA98}"/>
              </a:ext>
            </a:extLst>
          </p:cNvPr>
          <p:cNvSpPr txBox="1"/>
          <p:nvPr/>
        </p:nvSpPr>
        <p:spPr>
          <a:xfrm>
            <a:off x="1872816" y="1585353"/>
            <a:ext cx="8429553" cy="3046988"/>
          </a:xfrm>
          <a:prstGeom prst="rect">
            <a:avLst/>
          </a:prstGeom>
          <a:noFill/>
        </p:spPr>
        <p:txBody>
          <a:bodyPr wrap="square" rtlCol="0">
            <a:spAutoFit/>
          </a:bodyPr>
          <a:lstStyle/>
          <a:p>
            <a:pPr algn="ctr"/>
            <a:r>
              <a:rPr lang="en-US" altLang="zh-CN" sz="9600" b="1" smtClean="0">
                <a:solidFill>
                  <a:srgbClr val="92D050"/>
                </a:solidFill>
                <a:latin typeface="UTM Azuki" panose="02040603050506020204" pitchFamily="18" charset="0"/>
                <a:cs typeface="+mn-ea"/>
                <a:sym typeface="+mn-lt"/>
              </a:rPr>
              <a:t>Chào tạm biệt các em</a:t>
            </a:r>
            <a:endParaRPr lang="zh-CN" altLang="en-US" sz="9600" b="1" dirty="0">
              <a:solidFill>
                <a:srgbClr val="92D050"/>
              </a:solidFill>
              <a:latin typeface="UTM Azuki" panose="02040603050506020204" pitchFamily="18" charset="0"/>
              <a:cs typeface="+mn-ea"/>
              <a:sym typeface="+mn-lt"/>
            </a:endParaRPr>
          </a:p>
        </p:txBody>
      </p:sp>
      <p:grpSp>
        <p:nvGrpSpPr>
          <p:cNvPr id="4" name="组合 3">
            <a:extLst>
              <a:ext uri="{FF2B5EF4-FFF2-40B4-BE49-F238E27FC236}">
                <a16:creationId xmlns:a16="http://schemas.microsoft.com/office/drawing/2014/main" id="{8A8A8CEF-A28F-4524-9AAD-B3BCFD1C306F}"/>
              </a:ext>
            </a:extLst>
          </p:cNvPr>
          <p:cNvGrpSpPr/>
          <p:nvPr/>
        </p:nvGrpSpPr>
        <p:grpSpPr>
          <a:xfrm>
            <a:off x="1872816" y="4421273"/>
            <a:ext cx="1723430" cy="1509782"/>
            <a:chOff x="1872816" y="4421273"/>
            <a:chExt cx="1723430" cy="1509782"/>
          </a:xfrm>
        </p:grpSpPr>
        <p:pic>
          <p:nvPicPr>
            <p:cNvPr id="7" name="图片 6">
              <a:extLst>
                <a:ext uri="{FF2B5EF4-FFF2-40B4-BE49-F238E27FC236}">
                  <a16:creationId xmlns:a16="http://schemas.microsoft.com/office/drawing/2014/main" id="{7FFA1322-2E8A-4197-AE2D-69A934FE1CC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872816" y="4421273"/>
              <a:ext cx="1723430" cy="1509782"/>
            </a:xfrm>
            <a:prstGeom prst="rect">
              <a:avLst/>
            </a:prstGeom>
          </p:spPr>
        </p:pic>
        <p:sp>
          <p:nvSpPr>
            <p:cNvPr id="3" name="矩形 2">
              <a:extLst>
                <a:ext uri="{FF2B5EF4-FFF2-40B4-BE49-F238E27FC236}">
                  <a16:creationId xmlns:a16="http://schemas.microsoft.com/office/drawing/2014/main" id="{20236BED-9575-4DE8-92F0-F6FC42E1FA4B}"/>
                </a:ext>
              </a:extLst>
            </p:cNvPr>
            <p:cNvSpPr/>
            <p:nvPr/>
          </p:nvSpPr>
          <p:spPr>
            <a:xfrm>
              <a:off x="2061210" y="4724400"/>
              <a:ext cx="1333500" cy="3000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9321420" y="5078737"/>
            <a:ext cx="3113564" cy="461665"/>
          </a:xfrm>
          <a:prstGeom prst="rect">
            <a:avLst/>
          </a:prstGeom>
          <a:noFill/>
        </p:spPr>
        <p:txBody>
          <a:bodyPr wrap="square" rtlCol="0">
            <a:spAutoFit/>
          </a:bodyPr>
          <a:lstStyle/>
          <a:p>
            <a:r>
              <a:rPr lang="en-US" sz="2400" smtClean="0">
                <a:latin typeface="UTM A&amp;S Graceland" panose="02040603050506020204" pitchFamily="18" charset="0"/>
              </a:rPr>
              <a:t>Thực hiện: EduFive</a:t>
            </a:r>
            <a:endParaRPr lang="en-US" sz="2400">
              <a:latin typeface="UTM A&amp;S Graceland" panose="02040603050506020204" pitchFamily="18" charset="0"/>
            </a:endParaRPr>
          </a:p>
        </p:txBody>
      </p:sp>
    </p:spTree>
    <p:extLst>
      <p:ext uri="{BB962C8B-B14F-4D97-AF65-F5344CB8AC3E}">
        <p14:creationId xmlns:p14="http://schemas.microsoft.com/office/powerpoint/2010/main" val="652963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900" decel="100000" fill="hold"/>
                                        <p:tgtEl>
                                          <p:spTgt spid="2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5"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 calcmode="lin" valueType="num">
                                      <p:cBhvr>
                                        <p:cTn id="31"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3500"/>
                            </p:stCondLst>
                            <p:childTnLst>
                              <p:par>
                                <p:cTn id="34" presetID="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par>
                                <p:cTn id="38" presetID="22" presetClass="entr" presetSubtype="2"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right)">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F3FA"/>
        </a:solid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pic>
        <p:nvPicPr>
          <p:cNvPr id="4" name="图片 3">
            <a:extLst>
              <a:ext uri="{FF2B5EF4-FFF2-40B4-BE49-F238E27FC236}">
                <a16:creationId xmlns:a16="http://schemas.microsoft.com/office/drawing/2014/main" id="{1D7E1FE3-56D7-4C2A-A59C-C640D1667E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7662" y="1181100"/>
            <a:ext cx="7336488" cy="3492626"/>
          </a:xfrm>
          <a:prstGeom prst="rect">
            <a:avLst/>
          </a:prstGeom>
        </p:spPr>
      </p:pic>
      <p:sp>
        <p:nvSpPr>
          <p:cNvPr id="16" name="文本框 39">
            <a:extLst>
              <a:ext uri="{FF2B5EF4-FFF2-40B4-BE49-F238E27FC236}">
                <a16:creationId xmlns:a16="http://schemas.microsoft.com/office/drawing/2014/main" id="{CA5ACC2A-6F95-43A7-A190-DDD7BD9F4718}"/>
              </a:ext>
            </a:extLst>
          </p:cNvPr>
          <p:cNvSpPr txBox="1"/>
          <p:nvPr/>
        </p:nvSpPr>
        <p:spPr>
          <a:xfrm>
            <a:off x="3379528" y="2465748"/>
            <a:ext cx="5107204"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1" u="none" strike="noStrike" kern="1200" cap="none" spc="0" normalizeH="0" baseline="0" noProof="0" smtClean="0">
                <a:ln>
                  <a:noFill/>
                </a:ln>
                <a:solidFill>
                  <a:srgbClr val="60C2DC"/>
                </a:solidFill>
                <a:effectLst/>
                <a:uLnTx/>
                <a:uFillTx/>
                <a:latin typeface="UTM Americana EB" panose="02040603050506020204" pitchFamily="18" charset="0"/>
                <a:cs typeface="+mn-ea"/>
                <a:sym typeface="+mn-lt"/>
              </a:rPr>
              <a:t>Khởi</a:t>
            </a:r>
            <a:r>
              <a:rPr kumimoji="0" lang="en-US" altLang="zh-CN" sz="6000" b="1" i="1" u="none" strike="noStrike" kern="1200" cap="none" spc="0" normalizeH="0" noProof="0" smtClean="0">
                <a:ln>
                  <a:noFill/>
                </a:ln>
                <a:solidFill>
                  <a:srgbClr val="60C2DC"/>
                </a:solidFill>
                <a:effectLst/>
                <a:uLnTx/>
                <a:uFillTx/>
                <a:latin typeface="UTM Americana EB" panose="02040603050506020204" pitchFamily="18" charset="0"/>
                <a:cs typeface="+mn-ea"/>
                <a:sym typeface="+mn-lt"/>
              </a:rPr>
              <a:t> động</a:t>
            </a:r>
            <a:endParaRPr kumimoji="0" lang="zh-CN" altLang="en-US" sz="6000" b="1" i="0" u="none" strike="noStrike" kern="1200" cap="none" spc="0" normalizeH="0" baseline="0" noProof="0" dirty="0">
              <a:ln>
                <a:noFill/>
              </a:ln>
              <a:solidFill>
                <a:srgbClr val="60C2DC"/>
              </a:solidFill>
              <a:effectLst/>
              <a:uLnTx/>
              <a:uFillTx/>
              <a:latin typeface="UTM Americana EB" panose="02040603050506020204" pitchFamily="18" charset="0"/>
              <a:cs typeface="+mn-ea"/>
              <a:sym typeface="+mn-lt"/>
            </a:endParaRPr>
          </a:p>
        </p:txBody>
      </p:sp>
    </p:spTree>
    <p:extLst>
      <p:ext uri="{BB962C8B-B14F-4D97-AF65-F5344CB8AC3E}">
        <p14:creationId xmlns:p14="http://schemas.microsoft.com/office/powerpoint/2010/main" val="4073085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16" name="文本框 39">
            <a:extLst>
              <a:ext uri="{FF2B5EF4-FFF2-40B4-BE49-F238E27FC236}">
                <a16:creationId xmlns:a16="http://schemas.microsoft.com/office/drawing/2014/main" id="{CA5ACC2A-6F95-43A7-A190-DDD7BD9F4718}"/>
              </a:ext>
            </a:extLst>
          </p:cNvPr>
          <p:cNvSpPr txBox="1"/>
          <p:nvPr/>
        </p:nvSpPr>
        <p:spPr>
          <a:xfrm>
            <a:off x="2028967" y="447370"/>
            <a:ext cx="8134066"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smtClean="0">
                <a:ln>
                  <a:noFill/>
                </a:ln>
                <a:solidFill>
                  <a:srgbClr val="60C2DC"/>
                </a:solidFill>
                <a:effectLst/>
                <a:uLnTx/>
                <a:uFillTx/>
                <a:latin typeface="UTM Americana EB" panose="02040603050506020204" pitchFamily="18" charset="0"/>
                <a:cs typeface="+mn-ea"/>
                <a:sym typeface="+mn-lt"/>
              </a:rPr>
              <a:t>Một</a:t>
            </a:r>
            <a:r>
              <a:rPr lang="en-US" altLang="zh-CN" sz="3600" b="1">
                <a:solidFill>
                  <a:srgbClr val="60C2DC"/>
                </a:solidFill>
                <a:latin typeface="UTM Americana EB" panose="02040603050506020204" pitchFamily="18" charset="0"/>
                <a:cs typeface="+mn-ea"/>
                <a:sym typeface="+mn-lt"/>
              </a:rPr>
              <a:t> </a:t>
            </a:r>
            <a:r>
              <a:rPr lang="en-US" altLang="zh-CN" sz="3600" b="1" smtClean="0">
                <a:solidFill>
                  <a:srgbClr val="60C2DC"/>
                </a:solidFill>
                <a:latin typeface="UTM Americana EB" panose="02040603050506020204" pitchFamily="18" charset="0"/>
                <a:cs typeface="+mn-ea"/>
                <a:sym typeface="+mn-lt"/>
              </a:rPr>
              <a:t>bài văn tả cảnh gồm mấy phần? Đó là những phần nào?</a:t>
            </a:r>
            <a:endParaRPr kumimoji="0" lang="zh-CN" altLang="en-US" sz="3600" b="1" i="0" u="none" strike="noStrike" kern="1200" cap="none" spc="0" normalizeH="0" baseline="0" noProof="0" dirty="0">
              <a:ln>
                <a:noFill/>
              </a:ln>
              <a:solidFill>
                <a:srgbClr val="60C2DC"/>
              </a:solidFill>
              <a:effectLst/>
              <a:uLnTx/>
              <a:uFillTx/>
              <a:latin typeface="UTM Americana EB" panose="02040603050506020204" pitchFamily="18" charset="0"/>
              <a:cs typeface="+mn-ea"/>
              <a:sym typeface="+mn-lt"/>
            </a:endParaRPr>
          </a:p>
        </p:txBody>
      </p:sp>
      <p:pic>
        <p:nvPicPr>
          <p:cNvPr id="8" name="图片 7">
            <a:extLst>
              <a:ext uri="{FF2B5EF4-FFF2-40B4-BE49-F238E27FC236}">
                <a16:creationId xmlns:a16="http://schemas.microsoft.com/office/drawing/2014/main" id="{0658E485-13FD-450D-ACB6-AD82AD851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5255" y="1955986"/>
            <a:ext cx="8929010" cy="3751358"/>
          </a:xfrm>
          <a:prstGeom prst="rect">
            <a:avLst/>
          </a:prstGeom>
        </p:spPr>
      </p:pic>
      <p:sp>
        <p:nvSpPr>
          <p:cNvPr id="12" name="íşļïḋê">
            <a:extLst>
              <a:ext uri="{FF2B5EF4-FFF2-40B4-BE49-F238E27FC236}">
                <a16:creationId xmlns:a16="http://schemas.microsoft.com/office/drawing/2014/main" id="{C47D877F-BD37-4CC2-A5BE-46FA58BAE33B}"/>
              </a:ext>
            </a:extLst>
          </p:cNvPr>
          <p:cNvSpPr txBox="1"/>
          <p:nvPr/>
        </p:nvSpPr>
        <p:spPr>
          <a:xfrm>
            <a:off x="2380023" y="2079518"/>
            <a:ext cx="1673362" cy="778640"/>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smtClean="0">
                <a:solidFill>
                  <a:srgbClr val="C00000"/>
                </a:solidFill>
                <a:latin typeface="Times New Roman" panose="02020603050405020304" pitchFamily="18" charset="0"/>
                <a:cs typeface="Times New Roman" panose="02020603050405020304" pitchFamily="18" charset="0"/>
                <a:sym typeface="+mn-lt"/>
              </a:rPr>
              <a:t>3 phần</a:t>
            </a:r>
            <a:endParaRPr lang="zh-CN" altLang="en-US" sz="4400" b="1" dirty="0">
              <a:solidFill>
                <a:srgbClr val="C00000"/>
              </a:solidFill>
              <a:latin typeface="Times New Roman" panose="02020603050405020304" pitchFamily="18" charset="0"/>
              <a:cs typeface="Times New Roman" panose="02020603050405020304" pitchFamily="18" charset="0"/>
              <a:sym typeface="+mn-lt"/>
            </a:endParaRPr>
          </a:p>
        </p:txBody>
      </p:sp>
      <p:sp>
        <p:nvSpPr>
          <p:cNvPr id="13" name="iṣ1ïďè">
            <a:extLst>
              <a:ext uri="{FF2B5EF4-FFF2-40B4-BE49-F238E27FC236}">
                <a16:creationId xmlns:a16="http://schemas.microsoft.com/office/drawing/2014/main" id="{1E7AD8A4-2491-4C07-A1DC-0CC44B915D10}"/>
              </a:ext>
            </a:extLst>
          </p:cNvPr>
          <p:cNvSpPr/>
          <p:nvPr/>
        </p:nvSpPr>
        <p:spPr>
          <a:xfrm>
            <a:off x="4408066" y="2429269"/>
            <a:ext cx="2181148" cy="533747"/>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4000" smtClean="0">
                <a:solidFill>
                  <a:sysClr val="windowText" lastClr="000000"/>
                </a:solidFill>
                <a:latin typeface="Times New Roman" panose="02020603050405020304" pitchFamily="18" charset="0"/>
                <a:cs typeface="Times New Roman" panose="02020603050405020304" pitchFamily="18" charset="0"/>
                <a:sym typeface="+mn-lt"/>
              </a:rPr>
              <a:t>1. Mở bài</a:t>
            </a:r>
            <a:endParaRPr lang="zh-CN" altLang="en-US" sz="4000" dirty="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9" name="iṣ1ïďè">
            <a:extLst>
              <a:ext uri="{FF2B5EF4-FFF2-40B4-BE49-F238E27FC236}">
                <a16:creationId xmlns:a16="http://schemas.microsoft.com/office/drawing/2014/main" id="{1E7AD8A4-2491-4C07-A1DC-0CC44B915D10}"/>
              </a:ext>
            </a:extLst>
          </p:cNvPr>
          <p:cNvSpPr/>
          <p:nvPr/>
        </p:nvSpPr>
        <p:spPr>
          <a:xfrm>
            <a:off x="4429081" y="3155446"/>
            <a:ext cx="3437710" cy="533747"/>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4000" smtClean="0">
                <a:solidFill>
                  <a:sysClr val="windowText" lastClr="000000"/>
                </a:solidFill>
                <a:latin typeface="Times New Roman" panose="02020603050405020304" pitchFamily="18" charset="0"/>
                <a:cs typeface="Times New Roman" panose="02020603050405020304" pitchFamily="18" charset="0"/>
                <a:sym typeface="+mn-lt"/>
              </a:rPr>
              <a:t>2. Thân bài</a:t>
            </a:r>
            <a:endParaRPr lang="zh-CN" altLang="en-US" sz="4000" dirty="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10" name="iṣ1ïďè">
            <a:extLst>
              <a:ext uri="{FF2B5EF4-FFF2-40B4-BE49-F238E27FC236}">
                <a16:creationId xmlns:a16="http://schemas.microsoft.com/office/drawing/2014/main" id="{1E7AD8A4-2491-4C07-A1DC-0CC44B915D10}"/>
              </a:ext>
            </a:extLst>
          </p:cNvPr>
          <p:cNvSpPr/>
          <p:nvPr/>
        </p:nvSpPr>
        <p:spPr>
          <a:xfrm>
            <a:off x="4429081" y="3842563"/>
            <a:ext cx="2181148" cy="533747"/>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4000" smtClean="0">
                <a:solidFill>
                  <a:sysClr val="windowText" lastClr="000000"/>
                </a:solidFill>
                <a:latin typeface="Times New Roman" panose="02020603050405020304" pitchFamily="18" charset="0"/>
                <a:cs typeface="Times New Roman" panose="02020603050405020304" pitchFamily="18" charset="0"/>
                <a:sym typeface="+mn-lt"/>
              </a:rPr>
              <a:t>3. Kết bài</a:t>
            </a:r>
            <a:endParaRPr lang="zh-CN" altLang="en-US" sz="4000" dirty="0">
              <a:solidFill>
                <a:sysClr val="windowText" lastClr="000000"/>
              </a:solidFill>
              <a:latin typeface="Times New Roman" panose="02020603050405020304" pitchFamily="18" charset="0"/>
              <a:cs typeface="Times New Roman" panose="02020603050405020304" pitchFamily="18" charset="0"/>
              <a:sym typeface="+mn-lt"/>
            </a:endParaRPr>
          </a:p>
        </p:txBody>
      </p:sp>
      <p:pic>
        <p:nvPicPr>
          <p:cNvPr id="15" name="图片 12">
            <a:extLst>
              <a:ext uri="{FF2B5EF4-FFF2-40B4-BE49-F238E27FC236}">
                <a16:creationId xmlns:a16="http://schemas.microsoft.com/office/drawing/2014/main" id="{6ACC96DA-24A8-4674-B264-C507B1734545}"/>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40613"/>
          <a:stretch/>
        </p:blipFill>
        <p:spPr>
          <a:xfrm>
            <a:off x="169917" y="163196"/>
            <a:ext cx="1263098" cy="3140819"/>
          </a:xfrm>
          <a:prstGeom prst="rect">
            <a:avLst/>
          </a:prstGeom>
        </p:spPr>
      </p:pic>
      <p:pic>
        <p:nvPicPr>
          <p:cNvPr id="17" name="图片 22">
            <a:extLst>
              <a:ext uri="{FF2B5EF4-FFF2-40B4-BE49-F238E27FC236}">
                <a16:creationId xmlns:a16="http://schemas.microsoft.com/office/drawing/2014/main" id="{C16C9919-636D-4BE3-9D63-DE65E812943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084717" y="156251"/>
            <a:ext cx="2107283" cy="2962983"/>
          </a:xfrm>
          <a:prstGeom prst="rect">
            <a:avLst/>
          </a:prstGeom>
        </p:spPr>
      </p:pic>
    </p:spTree>
    <p:extLst>
      <p:ext uri="{BB962C8B-B14F-4D97-AF65-F5344CB8AC3E}">
        <p14:creationId xmlns:p14="http://schemas.microsoft.com/office/powerpoint/2010/main" val="2038913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900" decel="100000" fill="hold"/>
                                        <p:tgtEl>
                                          <p:spTgt spid="1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3"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FFB13FFE-AF5B-4CBA-9F44-2656E7AF0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5" name="文本框 39">
            <a:extLst>
              <a:ext uri="{FF2B5EF4-FFF2-40B4-BE49-F238E27FC236}">
                <a16:creationId xmlns:a16="http://schemas.microsoft.com/office/drawing/2014/main" id="{CA5ACC2A-6F95-43A7-A190-DDD7BD9F4718}"/>
              </a:ext>
            </a:extLst>
          </p:cNvPr>
          <p:cNvSpPr txBox="1"/>
          <p:nvPr/>
        </p:nvSpPr>
        <p:spPr>
          <a:xfrm>
            <a:off x="2028967" y="447370"/>
            <a:ext cx="8134066"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smtClean="0">
                <a:ln>
                  <a:noFill/>
                </a:ln>
                <a:solidFill>
                  <a:srgbClr val="60C2DC"/>
                </a:solidFill>
                <a:effectLst/>
                <a:uLnTx/>
                <a:uFillTx/>
                <a:latin typeface="UTM Americana EB" panose="02040603050506020204" pitchFamily="18" charset="0"/>
                <a:cs typeface="+mn-ea"/>
                <a:sym typeface="+mn-lt"/>
              </a:rPr>
              <a:t>Nội</a:t>
            </a:r>
            <a:r>
              <a:rPr kumimoji="0" lang="en-US" altLang="zh-CN" sz="4400" b="1" i="0" u="none" strike="noStrike" kern="1200" cap="none" spc="0" normalizeH="0" noProof="0" smtClean="0">
                <a:ln>
                  <a:noFill/>
                </a:ln>
                <a:solidFill>
                  <a:srgbClr val="60C2DC"/>
                </a:solidFill>
                <a:effectLst/>
                <a:uLnTx/>
                <a:uFillTx/>
                <a:latin typeface="UTM Americana EB" panose="02040603050506020204" pitchFamily="18" charset="0"/>
                <a:cs typeface="+mn-ea"/>
                <a:sym typeface="+mn-lt"/>
              </a:rPr>
              <a:t> dung của 3 phần là gì</a:t>
            </a:r>
            <a:r>
              <a:rPr lang="en-US" altLang="zh-CN" sz="4400" b="1" smtClean="0">
                <a:solidFill>
                  <a:srgbClr val="60C2DC"/>
                </a:solidFill>
                <a:latin typeface="UTM Americana EB" panose="02040603050506020204" pitchFamily="18" charset="0"/>
                <a:cs typeface="+mn-ea"/>
                <a:sym typeface="+mn-lt"/>
              </a:rPr>
              <a:t>?</a:t>
            </a:r>
            <a:endParaRPr kumimoji="0" lang="zh-CN" altLang="en-US" sz="4400" b="1" i="0" u="none" strike="noStrike" kern="1200" cap="none" spc="0" normalizeH="0" baseline="0" noProof="0" dirty="0">
              <a:ln>
                <a:noFill/>
              </a:ln>
              <a:solidFill>
                <a:srgbClr val="60C2DC"/>
              </a:solidFill>
              <a:effectLst/>
              <a:uLnTx/>
              <a:uFillTx/>
              <a:latin typeface="UTM Americana EB" panose="02040603050506020204" pitchFamily="18" charset="0"/>
              <a:cs typeface="+mn-ea"/>
              <a:sym typeface="+mn-lt"/>
            </a:endParaRPr>
          </a:p>
        </p:txBody>
      </p:sp>
      <p:pic>
        <p:nvPicPr>
          <p:cNvPr id="6" name="图片 12">
            <a:extLst>
              <a:ext uri="{FF2B5EF4-FFF2-40B4-BE49-F238E27FC236}">
                <a16:creationId xmlns:a16="http://schemas.microsoft.com/office/drawing/2014/main" id="{6ACC96DA-24A8-4674-B264-C507B173454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40613"/>
          <a:stretch/>
        </p:blipFill>
        <p:spPr>
          <a:xfrm>
            <a:off x="169917" y="163196"/>
            <a:ext cx="1263098" cy="3140819"/>
          </a:xfrm>
          <a:prstGeom prst="rect">
            <a:avLst/>
          </a:prstGeom>
        </p:spPr>
      </p:pic>
      <p:sp>
        <p:nvSpPr>
          <p:cNvPr id="16" name="iṣ1ïďè">
            <a:extLst>
              <a:ext uri="{FF2B5EF4-FFF2-40B4-BE49-F238E27FC236}">
                <a16:creationId xmlns:a16="http://schemas.microsoft.com/office/drawing/2014/main" id="{0538D205-1BA6-42AA-91F7-B00E21225BC0}"/>
              </a:ext>
            </a:extLst>
          </p:cNvPr>
          <p:cNvSpPr/>
          <p:nvPr/>
        </p:nvSpPr>
        <p:spPr>
          <a:xfrm>
            <a:off x="1433015" y="1466731"/>
            <a:ext cx="9349108" cy="533747"/>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3600" b="1" i="1" smtClean="0">
                <a:solidFill>
                  <a:srgbClr val="7030A0"/>
                </a:solidFill>
                <a:latin typeface="Times New Roman" panose="02020603050405020304" pitchFamily="18" charset="0"/>
                <a:cs typeface="Times New Roman" panose="02020603050405020304" pitchFamily="18" charset="0"/>
                <a:sym typeface="+mn-lt"/>
              </a:rPr>
              <a:t>1. Mở bài: </a:t>
            </a:r>
            <a:r>
              <a:rPr lang="en-US" altLang="zh-CN" sz="3600" smtClean="0">
                <a:solidFill>
                  <a:sysClr val="windowText" lastClr="000000"/>
                </a:solidFill>
                <a:latin typeface="Times New Roman" panose="02020603050405020304" pitchFamily="18" charset="0"/>
                <a:cs typeface="Times New Roman" panose="02020603050405020304" pitchFamily="18" charset="0"/>
                <a:sym typeface="+mn-lt"/>
              </a:rPr>
              <a:t>Giới thiệu bao quát về cảnh sẽ tả.</a:t>
            </a:r>
            <a:endParaRPr lang="zh-CN" altLang="en-US" sz="3600" dirty="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17" name="iṣ1ïďè">
            <a:extLst>
              <a:ext uri="{FF2B5EF4-FFF2-40B4-BE49-F238E27FC236}">
                <a16:creationId xmlns:a16="http://schemas.microsoft.com/office/drawing/2014/main" id="{0538D205-1BA6-42AA-91F7-B00E21225BC0}"/>
              </a:ext>
            </a:extLst>
          </p:cNvPr>
          <p:cNvSpPr/>
          <p:nvPr/>
        </p:nvSpPr>
        <p:spPr>
          <a:xfrm>
            <a:off x="1421446" y="2330802"/>
            <a:ext cx="10770554" cy="973211"/>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3600" b="1" i="1">
                <a:solidFill>
                  <a:srgbClr val="7030A0"/>
                </a:solidFill>
                <a:latin typeface="Times New Roman" panose="02020603050405020304" pitchFamily="18" charset="0"/>
                <a:cs typeface="Times New Roman" panose="02020603050405020304" pitchFamily="18" charset="0"/>
                <a:sym typeface="+mn-lt"/>
              </a:rPr>
              <a:t>2</a:t>
            </a:r>
            <a:r>
              <a:rPr lang="en-US" altLang="zh-CN" sz="3600" b="1" i="1" smtClean="0">
                <a:solidFill>
                  <a:srgbClr val="7030A0"/>
                </a:solidFill>
                <a:latin typeface="Times New Roman" panose="02020603050405020304" pitchFamily="18" charset="0"/>
                <a:cs typeface="Times New Roman" panose="02020603050405020304" pitchFamily="18" charset="0"/>
                <a:sym typeface="+mn-lt"/>
              </a:rPr>
              <a:t>. Thân bài: </a:t>
            </a:r>
            <a:r>
              <a:rPr lang="en-US" altLang="zh-CN" sz="3600" smtClean="0">
                <a:solidFill>
                  <a:sysClr val="windowText" lastClr="000000"/>
                </a:solidFill>
                <a:latin typeface="Times New Roman" panose="02020603050405020304" pitchFamily="18" charset="0"/>
                <a:cs typeface="Times New Roman" panose="02020603050405020304" pitchFamily="18" charset="0"/>
                <a:sym typeface="+mn-lt"/>
              </a:rPr>
              <a:t>Tả từng phần của cảnh hoặc sự thay đổi của cảnh theo thời gian.</a:t>
            </a:r>
            <a:endParaRPr lang="zh-CN" altLang="en-US" sz="3600" dirty="0">
              <a:solidFill>
                <a:sysClr val="windowText" lastClr="000000"/>
              </a:solidFill>
              <a:latin typeface="Times New Roman" panose="02020603050405020304" pitchFamily="18" charset="0"/>
              <a:cs typeface="Times New Roman" panose="02020603050405020304" pitchFamily="18" charset="0"/>
              <a:sym typeface="+mn-lt"/>
            </a:endParaRPr>
          </a:p>
        </p:txBody>
      </p:sp>
      <p:sp>
        <p:nvSpPr>
          <p:cNvPr id="18" name="iṣ1ïďè">
            <a:extLst>
              <a:ext uri="{FF2B5EF4-FFF2-40B4-BE49-F238E27FC236}">
                <a16:creationId xmlns:a16="http://schemas.microsoft.com/office/drawing/2014/main" id="{0538D205-1BA6-42AA-91F7-B00E21225BC0}"/>
              </a:ext>
            </a:extLst>
          </p:cNvPr>
          <p:cNvSpPr/>
          <p:nvPr/>
        </p:nvSpPr>
        <p:spPr>
          <a:xfrm>
            <a:off x="1421446" y="3553935"/>
            <a:ext cx="10770554" cy="973211"/>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3600" b="1" i="1">
                <a:solidFill>
                  <a:srgbClr val="7030A0"/>
                </a:solidFill>
                <a:latin typeface="Times New Roman" panose="02020603050405020304" pitchFamily="18" charset="0"/>
                <a:cs typeface="Times New Roman" panose="02020603050405020304" pitchFamily="18" charset="0"/>
                <a:sym typeface="+mn-lt"/>
              </a:rPr>
              <a:t>3</a:t>
            </a:r>
            <a:r>
              <a:rPr lang="en-US" altLang="zh-CN" sz="3600" b="1" i="1" smtClean="0">
                <a:solidFill>
                  <a:srgbClr val="7030A0"/>
                </a:solidFill>
                <a:latin typeface="Times New Roman" panose="02020603050405020304" pitchFamily="18" charset="0"/>
                <a:cs typeface="Times New Roman" panose="02020603050405020304" pitchFamily="18" charset="0"/>
                <a:sym typeface="+mn-lt"/>
              </a:rPr>
              <a:t>. Kết bài: </a:t>
            </a:r>
            <a:r>
              <a:rPr lang="en-US" altLang="zh-CN" sz="3600" smtClean="0">
                <a:solidFill>
                  <a:sysClr val="windowText" lastClr="000000"/>
                </a:solidFill>
                <a:latin typeface="Times New Roman" panose="02020603050405020304" pitchFamily="18" charset="0"/>
                <a:cs typeface="Times New Roman" panose="02020603050405020304" pitchFamily="18" charset="0"/>
                <a:sym typeface="+mn-lt"/>
              </a:rPr>
              <a:t>Nêu nhận xét hoặc cảm nghĩ của người viết.</a:t>
            </a:r>
            <a:endParaRPr lang="zh-CN" altLang="en-US" sz="3600" dirty="0">
              <a:solidFill>
                <a:sysClr val="windowText" lastClr="00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2374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5907DFE-93F5-4A37-A622-CC79D547B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24490"/>
            <a:ext cx="12192000" cy="1833510"/>
          </a:xfrm>
          <a:prstGeom prst="rect">
            <a:avLst/>
          </a:prstGeom>
        </p:spPr>
      </p:pic>
      <p:pic>
        <p:nvPicPr>
          <p:cNvPr id="13" name="图片 12">
            <a:extLst>
              <a:ext uri="{FF2B5EF4-FFF2-40B4-BE49-F238E27FC236}">
                <a16:creationId xmlns:a16="http://schemas.microsoft.com/office/drawing/2014/main" id="{6ACC96DA-24A8-4674-B264-C507B173454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69917" y="163196"/>
            <a:ext cx="2126894" cy="3140819"/>
          </a:xfrm>
          <a:prstGeom prst="rect">
            <a:avLst/>
          </a:prstGeom>
        </p:spPr>
      </p:pic>
      <p:pic>
        <p:nvPicPr>
          <p:cNvPr id="15" name="图片 14">
            <a:extLst>
              <a:ext uri="{FF2B5EF4-FFF2-40B4-BE49-F238E27FC236}">
                <a16:creationId xmlns:a16="http://schemas.microsoft.com/office/drawing/2014/main" id="{7F3EB684-E767-449C-9C46-8DC07FF7B1E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614946" y="419873"/>
            <a:ext cx="964941" cy="648075"/>
          </a:xfrm>
          <a:prstGeom prst="rect">
            <a:avLst/>
          </a:prstGeom>
        </p:spPr>
      </p:pic>
      <p:pic>
        <p:nvPicPr>
          <p:cNvPr id="17" name="图片 16">
            <a:extLst>
              <a:ext uri="{FF2B5EF4-FFF2-40B4-BE49-F238E27FC236}">
                <a16:creationId xmlns:a16="http://schemas.microsoft.com/office/drawing/2014/main" id="{148436DC-BC4F-4FA0-830A-07A2DDE45F0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27960" y="826158"/>
            <a:ext cx="1723430" cy="938463"/>
          </a:xfrm>
          <a:prstGeom prst="rect">
            <a:avLst/>
          </a:prstGeom>
        </p:spPr>
      </p:pic>
      <p:pic>
        <p:nvPicPr>
          <p:cNvPr id="23" name="图片 22">
            <a:extLst>
              <a:ext uri="{FF2B5EF4-FFF2-40B4-BE49-F238E27FC236}">
                <a16:creationId xmlns:a16="http://schemas.microsoft.com/office/drawing/2014/main" id="{C16C9919-636D-4BE3-9D63-DE65E812943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084717" y="156251"/>
            <a:ext cx="2107283" cy="2962983"/>
          </a:xfrm>
          <a:prstGeom prst="rect">
            <a:avLst/>
          </a:prstGeom>
        </p:spPr>
      </p:pic>
      <p:sp>
        <p:nvSpPr>
          <p:cNvPr id="24" name="文本框 23">
            <a:extLst>
              <a:ext uri="{FF2B5EF4-FFF2-40B4-BE49-F238E27FC236}">
                <a16:creationId xmlns:a16="http://schemas.microsoft.com/office/drawing/2014/main" id="{B73A7436-6A7D-4191-AFA3-4E6035FEDC1E}"/>
              </a:ext>
            </a:extLst>
          </p:cNvPr>
          <p:cNvSpPr txBox="1"/>
          <p:nvPr/>
        </p:nvSpPr>
        <p:spPr>
          <a:xfrm>
            <a:off x="1546833" y="1452667"/>
            <a:ext cx="9098334" cy="1015663"/>
          </a:xfrm>
          <a:prstGeom prst="rect">
            <a:avLst/>
          </a:prstGeom>
          <a:noFill/>
        </p:spPr>
        <p:txBody>
          <a:bodyPr wrap="square" rtlCol="0">
            <a:spAutoFit/>
          </a:bodyPr>
          <a:lstStyle/>
          <a:p>
            <a:pPr algn="ctr"/>
            <a:r>
              <a:rPr lang="en-US" altLang="zh-CN" sz="6000" b="1" smtClean="0">
                <a:ln w="44450">
                  <a:noFill/>
                </a:ln>
                <a:solidFill>
                  <a:srgbClr val="F4A41A"/>
                </a:solidFill>
                <a:effectLst>
                  <a:outerShdw sx="96000" sy="96000" algn="ctr" rotWithShape="0">
                    <a:schemeClr val="bg1"/>
                  </a:outerShdw>
                </a:effectLst>
                <a:latin typeface="UTM Alexander" panose="02040603050506020204" pitchFamily="18" charset="0"/>
                <a:cs typeface="+mn-ea"/>
                <a:sym typeface="+mn-lt"/>
              </a:rPr>
              <a:t>TIẾT 8</a:t>
            </a:r>
            <a:endParaRPr lang="en-US" altLang="zh-CN" sz="6000" b="1" dirty="0">
              <a:ln w="44450">
                <a:noFill/>
              </a:ln>
              <a:solidFill>
                <a:srgbClr val="F4A41A"/>
              </a:solidFill>
              <a:effectLst>
                <a:outerShdw sx="96000" sy="96000" algn="ctr" rotWithShape="0">
                  <a:schemeClr val="bg1"/>
                </a:outerShdw>
              </a:effectLst>
              <a:latin typeface="UTM Alexander" panose="02040603050506020204" pitchFamily="18" charset="0"/>
              <a:cs typeface="+mn-ea"/>
              <a:sym typeface="+mn-lt"/>
            </a:endParaRPr>
          </a:p>
        </p:txBody>
      </p:sp>
      <p:sp>
        <p:nvSpPr>
          <p:cNvPr id="25" name="文本框 24">
            <a:extLst>
              <a:ext uri="{FF2B5EF4-FFF2-40B4-BE49-F238E27FC236}">
                <a16:creationId xmlns:a16="http://schemas.microsoft.com/office/drawing/2014/main" id="{2A51D92F-0260-4EE5-BE4C-6DA11C0AAA98}"/>
              </a:ext>
            </a:extLst>
          </p:cNvPr>
          <p:cNvSpPr txBox="1"/>
          <p:nvPr/>
        </p:nvSpPr>
        <p:spPr>
          <a:xfrm>
            <a:off x="1956726" y="2237185"/>
            <a:ext cx="8429553" cy="1569660"/>
          </a:xfrm>
          <a:prstGeom prst="rect">
            <a:avLst/>
          </a:prstGeom>
          <a:noFill/>
        </p:spPr>
        <p:txBody>
          <a:bodyPr wrap="square" rtlCol="0">
            <a:spAutoFit/>
          </a:bodyPr>
          <a:lstStyle/>
          <a:p>
            <a:pPr algn="ctr"/>
            <a:r>
              <a:rPr lang="en-US" altLang="zh-CN" sz="9600" b="1" smtClean="0">
                <a:solidFill>
                  <a:srgbClr val="92D050"/>
                </a:solidFill>
                <a:latin typeface="UTM Azuki" panose="02040603050506020204" pitchFamily="18" charset="0"/>
                <a:cs typeface="+mn-ea"/>
                <a:sym typeface="+mn-lt"/>
              </a:rPr>
              <a:t>BÀI LUYỆN TẬP</a:t>
            </a:r>
            <a:endParaRPr lang="zh-CN" altLang="en-US" sz="9600" b="1" dirty="0">
              <a:solidFill>
                <a:srgbClr val="92D050"/>
              </a:solidFill>
              <a:latin typeface="UTM Azuki" panose="02040603050506020204" pitchFamily="18" charset="0"/>
              <a:cs typeface="+mn-ea"/>
              <a:sym typeface="+mn-lt"/>
            </a:endParaRPr>
          </a:p>
        </p:txBody>
      </p:sp>
      <p:grpSp>
        <p:nvGrpSpPr>
          <p:cNvPr id="4" name="组合 3">
            <a:extLst>
              <a:ext uri="{FF2B5EF4-FFF2-40B4-BE49-F238E27FC236}">
                <a16:creationId xmlns:a16="http://schemas.microsoft.com/office/drawing/2014/main" id="{8A8A8CEF-A28F-4524-9AAD-B3BCFD1C306F}"/>
              </a:ext>
            </a:extLst>
          </p:cNvPr>
          <p:cNvGrpSpPr/>
          <p:nvPr/>
        </p:nvGrpSpPr>
        <p:grpSpPr>
          <a:xfrm>
            <a:off x="1872816" y="4421273"/>
            <a:ext cx="1723430" cy="1509782"/>
            <a:chOff x="1872816" y="4421273"/>
            <a:chExt cx="1723430" cy="1509782"/>
          </a:xfrm>
        </p:grpSpPr>
        <p:pic>
          <p:nvPicPr>
            <p:cNvPr id="7" name="图片 6">
              <a:extLst>
                <a:ext uri="{FF2B5EF4-FFF2-40B4-BE49-F238E27FC236}">
                  <a16:creationId xmlns:a16="http://schemas.microsoft.com/office/drawing/2014/main" id="{7FFA1322-2E8A-4197-AE2D-69A934FE1CC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872816" y="4421273"/>
              <a:ext cx="1723430" cy="1509782"/>
            </a:xfrm>
            <a:prstGeom prst="rect">
              <a:avLst/>
            </a:prstGeom>
          </p:spPr>
        </p:pic>
        <p:sp>
          <p:nvSpPr>
            <p:cNvPr id="3" name="矩形 2">
              <a:extLst>
                <a:ext uri="{FF2B5EF4-FFF2-40B4-BE49-F238E27FC236}">
                  <a16:creationId xmlns:a16="http://schemas.microsoft.com/office/drawing/2014/main" id="{20236BED-9575-4DE8-92F0-F6FC42E1FA4B}"/>
                </a:ext>
              </a:extLst>
            </p:cNvPr>
            <p:cNvSpPr/>
            <p:nvPr/>
          </p:nvSpPr>
          <p:spPr>
            <a:xfrm>
              <a:off x="2061210" y="4724400"/>
              <a:ext cx="1333500" cy="3000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5"/>
          <p:cNvSpPr txBox="1"/>
          <p:nvPr/>
        </p:nvSpPr>
        <p:spPr>
          <a:xfrm>
            <a:off x="4579887" y="3604145"/>
            <a:ext cx="3463817" cy="769441"/>
          </a:xfrm>
          <a:prstGeom prst="rect">
            <a:avLst/>
          </a:prstGeom>
          <a:noFill/>
        </p:spPr>
        <p:txBody>
          <a:bodyPr wrap="square" rtlCol="0">
            <a:spAutoFit/>
          </a:bodyPr>
          <a:lstStyle/>
          <a:p>
            <a:r>
              <a:rPr lang="en-US" sz="4400" b="1" smtClean="0">
                <a:solidFill>
                  <a:srgbClr val="F4A71E"/>
                </a:solidFill>
                <a:latin typeface="UTM Americana EB" panose="02040603050506020204" pitchFamily="18" charset="0"/>
              </a:rPr>
              <a:t>Trang 100 </a:t>
            </a:r>
            <a:endParaRPr lang="en-US" sz="4400" b="1">
              <a:solidFill>
                <a:srgbClr val="F4A71E"/>
              </a:solidFill>
              <a:latin typeface="UTM Americana EB" panose="02040603050506020204" pitchFamily="18" charset="0"/>
            </a:endParaRPr>
          </a:p>
        </p:txBody>
      </p:sp>
      <p:sp>
        <p:nvSpPr>
          <p:cNvPr id="8" name="TextBox 7"/>
          <p:cNvSpPr txBox="1"/>
          <p:nvPr/>
        </p:nvSpPr>
        <p:spPr>
          <a:xfrm>
            <a:off x="9321420" y="5078737"/>
            <a:ext cx="3113564" cy="461665"/>
          </a:xfrm>
          <a:prstGeom prst="rect">
            <a:avLst/>
          </a:prstGeom>
          <a:noFill/>
        </p:spPr>
        <p:txBody>
          <a:bodyPr wrap="square" rtlCol="0">
            <a:spAutoFit/>
          </a:bodyPr>
          <a:lstStyle/>
          <a:p>
            <a:r>
              <a:rPr lang="en-US" sz="2400" smtClean="0">
                <a:latin typeface="UTM A&amp;S Graceland" panose="02040603050506020204" pitchFamily="18" charset="0"/>
              </a:rPr>
              <a:t>Thực hiện: EduFive</a:t>
            </a:r>
            <a:endParaRPr lang="en-US" sz="2400">
              <a:latin typeface="UTM A&amp;S Graceland" panose="02040603050506020204" pitchFamily="18" charset="0"/>
            </a:endParaRPr>
          </a:p>
        </p:txBody>
      </p:sp>
    </p:spTree>
    <p:extLst>
      <p:ext uri="{BB962C8B-B14F-4D97-AF65-F5344CB8AC3E}">
        <p14:creationId xmlns:p14="http://schemas.microsoft.com/office/powerpoint/2010/main" val="3873049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900" decel="100000" fill="hold"/>
                                        <p:tgtEl>
                                          <p:spTgt spid="2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49" presetClass="entr" presetSubtype="0" decel="10000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 calcmode="lin" valueType="num">
                                      <p:cBhvr>
                                        <p:cTn id="26" dur="500" fill="hold"/>
                                        <p:tgtEl>
                                          <p:spTgt spid="24"/>
                                        </p:tgtEl>
                                        <p:attrNameLst>
                                          <p:attrName>style.rotation</p:attrName>
                                        </p:attrNameLst>
                                      </p:cBhvr>
                                      <p:tavLst>
                                        <p:tav tm="0">
                                          <p:val>
                                            <p:fltVal val="360"/>
                                          </p:val>
                                        </p:tav>
                                        <p:tav tm="100000">
                                          <p:val>
                                            <p:fltVal val="0"/>
                                          </p:val>
                                        </p:tav>
                                      </p:tavLst>
                                    </p:anim>
                                    <p:animEffect transition="in" filter="fade">
                                      <p:cBhvr>
                                        <p:cTn id="27" dur="500"/>
                                        <p:tgtEl>
                                          <p:spTgt spid="24"/>
                                        </p:tgtEl>
                                      </p:cBhvr>
                                    </p:animEffect>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par>
                          <p:cTn id="37" fill="hold">
                            <p:stCondLst>
                              <p:cond delay="3500"/>
                            </p:stCondLst>
                            <p:childTnLst>
                              <p:par>
                                <p:cTn id="38" presetID="1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4500"/>
                            </p:stCondLst>
                            <p:childTnLst>
                              <p:par>
                                <p:cTn id="45" presetID="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2" presetClass="entr" presetSubtype="2"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righ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1DF2810-8639-44E5-86CD-321AA36A8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3689" y="406585"/>
            <a:ext cx="8992293" cy="4100682"/>
          </a:xfrm>
          <a:prstGeom prst="rect">
            <a:avLst/>
          </a:prstGeom>
        </p:spPr>
      </p:pic>
      <p:pic>
        <p:nvPicPr>
          <p:cNvPr id="11" name="图片 10">
            <a:extLst>
              <a:ext uri="{FF2B5EF4-FFF2-40B4-BE49-F238E27FC236}">
                <a16:creationId xmlns:a16="http://schemas.microsoft.com/office/drawing/2014/main" id="{FFB13FFE-AF5B-4CBA-9F44-2656E7AF0B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47895"/>
            <a:ext cx="12192000" cy="1833510"/>
          </a:xfrm>
          <a:prstGeom prst="rect">
            <a:avLst/>
          </a:prstGeom>
        </p:spPr>
      </p:pic>
      <p:sp>
        <p:nvSpPr>
          <p:cNvPr id="16" name="文本框 39">
            <a:extLst>
              <a:ext uri="{FF2B5EF4-FFF2-40B4-BE49-F238E27FC236}">
                <a16:creationId xmlns:a16="http://schemas.microsoft.com/office/drawing/2014/main" id="{CA5ACC2A-6F95-43A7-A190-DDD7BD9F4718}"/>
              </a:ext>
            </a:extLst>
          </p:cNvPr>
          <p:cNvSpPr txBox="1"/>
          <p:nvPr/>
        </p:nvSpPr>
        <p:spPr>
          <a:xfrm>
            <a:off x="241594" y="1102216"/>
            <a:ext cx="6386186"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smtClean="0">
                <a:solidFill>
                  <a:srgbClr val="7030A0"/>
                </a:solidFill>
                <a:cs typeface="+mn-ea"/>
                <a:sym typeface="+mn-lt"/>
              </a:rPr>
              <a:t>Đề bài: </a:t>
            </a:r>
            <a:endParaRPr kumimoji="0" lang="zh-CN" altLang="en-US" sz="3600" b="1" i="0" u="none" strike="noStrike" kern="1200" cap="none" spc="0" normalizeH="0" baseline="0" noProof="0" dirty="0">
              <a:ln>
                <a:noFill/>
              </a:ln>
              <a:solidFill>
                <a:srgbClr val="7030A0"/>
              </a:solidFill>
              <a:effectLst/>
              <a:uLnTx/>
              <a:uFillTx/>
              <a:cs typeface="+mn-ea"/>
              <a:sym typeface="+mn-lt"/>
            </a:endParaRPr>
          </a:p>
        </p:txBody>
      </p:sp>
      <p:pic>
        <p:nvPicPr>
          <p:cNvPr id="3" name="图片 2">
            <a:extLst>
              <a:ext uri="{FF2B5EF4-FFF2-40B4-BE49-F238E27FC236}">
                <a16:creationId xmlns:a16="http://schemas.microsoft.com/office/drawing/2014/main" id="{14B5AE69-6087-4FC0-86FC-FCBEDD6611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 y="2981325"/>
            <a:ext cx="2200275" cy="3876675"/>
          </a:xfrm>
          <a:prstGeom prst="rect">
            <a:avLst/>
          </a:prstGeom>
        </p:spPr>
      </p:pic>
      <p:sp>
        <p:nvSpPr>
          <p:cNvPr id="9" name="iṣ1ïďè">
            <a:extLst>
              <a:ext uri="{FF2B5EF4-FFF2-40B4-BE49-F238E27FC236}">
                <a16:creationId xmlns:a16="http://schemas.microsoft.com/office/drawing/2014/main" id="{0538D205-1BA6-42AA-91F7-B00E21225BC0}"/>
              </a:ext>
            </a:extLst>
          </p:cNvPr>
          <p:cNvSpPr/>
          <p:nvPr/>
        </p:nvSpPr>
        <p:spPr>
          <a:xfrm>
            <a:off x="3720807" y="1859760"/>
            <a:ext cx="5813946" cy="2243130"/>
          </a:xfrm>
          <a:prstGeom prst="rect">
            <a:avLst/>
          </a:prstGeom>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3200" smtClean="0">
                <a:solidFill>
                  <a:sysClr val="windowText" lastClr="000000"/>
                </a:solidFill>
                <a:latin typeface="Times New Roman" panose="02020603050405020304" pitchFamily="18" charset="0"/>
                <a:cs typeface="Times New Roman" panose="02020603050405020304" pitchFamily="18" charset="0"/>
                <a:sym typeface="+mn-lt"/>
              </a:rPr>
              <a:t>Hãy tả ngôi trường thân yêu đã gắn bó với em trong nhiều năm qua.</a:t>
            </a:r>
            <a:endParaRPr lang="zh-CN" altLang="en-US" sz="3200" dirty="0">
              <a:solidFill>
                <a:sysClr val="windowText" lastClr="00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5401795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0"/>
            <a:ext cx="12192000" cy="2301508"/>
          </a:xfrm>
          <a:prstGeom prst="roundRect">
            <a:avLst/>
          </a:prstGeom>
          <a:solidFill>
            <a:srgbClr val="C7E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Có thể tả ngôi trường vào một thời điểm nhất định (một buổi </a:t>
            </a:r>
            <a:r>
              <a:rPr lang="en-US" sz="3200" smtClean="0">
                <a:solidFill>
                  <a:sysClr val="windowText" lastClr="000000"/>
                </a:solidFill>
                <a:latin typeface="Times New Roman" panose="02020603050405020304" pitchFamily="18" charset="0"/>
                <a:cs typeface="Times New Roman" panose="02020603050405020304" pitchFamily="18" charset="0"/>
              </a:rPr>
              <a:t>sáng </a:t>
            </a:r>
            <a:r>
              <a:rPr lang="en-US" sz="3200">
                <a:solidFill>
                  <a:sysClr val="windowText" lastClr="000000"/>
                </a:solidFill>
                <a:latin typeface="Times New Roman" panose="02020603050405020304" pitchFamily="18" charset="0"/>
                <a:cs typeface="Times New Roman" panose="02020603050405020304" pitchFamily="18" charset="0"/>
              </a:rPr>
              <a:t>hay một buổi chiều, vào mùa hè hay mùa đông,…). Cũng có thể tả ngôi trường với cảnh sắc thay đổi theo thời gian (từ sáng đến chiều, từ mùa xuân tới mùa đông</a:t>
            </a:r>
            <a:r>
              <a:rPr lang="en-US" sz="3200" smtClean="0">
                <a:solidFill>
                  <a:sysClr val="windowText" lastClr="000000"/>
                </a:solidFill>
                <a:latin typeface="Times New Roman" panose="02020603050405020304" pitchFamily="18" charset="0"/>
                <a:cs typeface="Times New Roman" panose="02020603050405020304" pitchFamily="18" charset="0"/>
              </a:rPr>
              <a:t>,…).</a:t>
            </a:r>
            <a:endParaRPr lang="en-US" sz="3200">
              <a:solidFill>
                <a:sysClr val="windowText" lastClr="00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912" y="2509589"/>
            <a:ext cx="4324833" cy="259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755" y="2509589"/>
            <a:ext cx="4355492" cy="259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图片 10">
            <a:extLst>
              <a:ext uri="{FF2B5EF4-FFF2-40B4-BE49-F238E27FC236}">
                <a16:creationId xmlns:a16="http://schemas.microsoft.com/office/drawing/2014/main" id="{FFB13FFE-AF5B-4CBA-9F44-2656E7AF0B1A}"/>
              </a:ext>
            </a:extLst>
          </p:cNvPr>
          <p:cNvPicPr>
            <a:picLocks noChangeAspect="1"/>
          </p:cNvPicPr>
          <p:nvPr/>
        </p:nvPicPr>
        <p:blipFill rotWithShape="1">
          <a:blip r:embed="rId4">
            <a:extLst>
              <a:ext uri="{28A0092B-C50C-407E-A947-70E740481C1C}">
                <a14:useLocalDpi xmlns:a14="http://schemas.microsoft.com/office/drawing/2010/main" val="0"/>
              </a:ext>
            </a:extLst>
          </a:blip>
          <a:srcRect t="28519"/>
          <a:stretch/>
        </p:blipFill>
        <p:spPr>
          <a:xfrm>
            <a:off x="0" y="5547401"/>
            <a:ext cx="12192000" cy="1310599"/>
          </a:xfrm>
          <a:prstGeom prst="rect">
            <a:avLst/>
          </a:prstGeom>
        </p:spPr>
      </p:pic>
      <p:sp>
        <p:nvSpPr>
          <p:cNvPr id="15" name="TextBox 14"/>
          <p:cNvSpPr txBox="1"/>
          <p:nvPr/>
        </p:nvSpPr>
        <p:spPr>
          <a:xfrm>
            <a:off x="1911837" y="5234628"/>
            <a:ext cx="3138985"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Sân trường vào mùa hè</a:t>
            </a:r>
            <a:endParaRPr lang="en-US" sz="2400">
              <a:latin typeface="Times New Roman" panose="02020603050405020304" pitchFamily="18" charset="0"/>
              <a:cs typeface="Times New Roman" panose="02020603050405020304" pitchFamily="18" charset="0"/>
            </a:endParaRPr>
          </a:p>
        </p:txBody>
      </p:sp>
      <p:sp>
        <p:nvSpPr>
          <p:cNvPr id="16" name="TextBox 15"/>
          <p:cNvSpPr txBox="1"/>
          <p:nvPr/>
        </p:nvSpPr>
        <p:spPr>
          <a:xfrm>
            <a:off x="7117403" y="5249427"/>
            <a:ext cx="396058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Sân trường vào buổi chiều</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5386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39029" y="998513"/>
            <a:ext cx="5687875" cy="3908011"/>
          </a:xfrm>
          <a:prstGeom prst="roundRect">
            <a:avLst/>
          </a:prstGeom>
          <a:solidFill>
            <a:srgbClr val="FCCDB6"/>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ysClr val="windowText" lastClr="000000"/>
                </a:solidFill>
                <a:latin typeface="Times New Roman" panose="02020603050405020304" pitchFamily="18" charset="0"/>
                <a:cs typeface="Times New Roman" panose="02020603050405020304" pitchFamily="18" charset="0"/>
              </a:rPr>
              <a:t> </a:t>
            </a:r>
            <a:r>
              <a:rPr lang="en-US" sz="3200" smtClean="0">
                <a:solidFill>
                  <a:sysClr val="windowText" lastClr="000000"/>
                </a:solidFill>
                <a:latin typeface="Times New Roman" panose="02020603050405020304" pitchFamily="18" charset="0"/>
                <a:cs typeface="Times New Roman" panose="02020603050405020304" pitchFamily="18" charset="0"/>
              </a:rPr>
              <a:t>Bình thường, nên tả theo trình tự quan sát từ xa đến gần, từ ngoài vào trong, … Tuy nhiên, cũng có thể tả theo thứ tự ngược lại (từ gần đến xa, từ trong ra ngoài,…).</a:t>
            </a:r>
            <a:endParaRPr lang="en-US" sz="3200">
              <a:solidFill>
                <a:sysClr val="windowText" lastClr="00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47" y="419585"/>
            <a:ext cx="5362413" cy="2934739"/>
          </a:xfrm>
          <a:prstGeom prst="rect">
            <a:avLst/>
          </a:prstGeom>
        </p:spPr>
      </p:pic>
      <p:pic>
        <p:nvPicPr>
          <p:cNvPr id="13" name="图片 10">
            <a:extLst>
              <a:ext uri="{FF2B5EF4-FFF2-40B4-BE49-F238E27FC236}">
                <a16:creationId xmlns:a16="http://schemas.microsoft.com/office/drawing/2014/main" id="{FFB13FFE-AF5B-4CBA-9F44-2656E7AF0B1A}"/>
              </a:ext>
            </a:extLst>
          </p:cNvPr>
          <p:cNvPicPr>
            <a:picLocks noChangeAspect="1"/>
          </p:cNvPicPr>
          <p:nvPr/>
        </p:nvPicPr>
        <p:blipFill rotWithShape="1">
          <a:blip r:embed="rId3">
            <a:extLst>
              <a:ext uri="{28A0092B-C50C-407E-A947-70E740481C1C}">
                <a14:useLocalDpi xmlns:a14="http://schemas.microsoft.com/office/drawing/2010/main" val="0"/>
              </a:ext>
            </a:extLst>
          </a:blip>
          <a:srcRect l="43961"/>
          <a:stretch/>
        </p:blipFill>
        <p:spPr>
          <a:xfrm flipH="1">
            <a:off x="0" y="5024490"/>
            <a:ext cx="6832209" cy="183351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975" r="4947"/>
          <a:stretch/>
        </p:blipFill>
        <p:spPr>
          <a:xfrm>
            <a:off x="6562881" y="3642102"/>
            <a:ext cx="5362413" cy="3215898"/>
          </a:xfrm>
          <a:prstGeom prst="rect">
            <a:avLst/>
          </a:prstGeom>
        </p:spPr>
      </p:pic>
    </p:spTree>
    <p:extLst>
      <p:ext uri="{BB962C8B-B14F-4D97-AF65-F5344CB8AC3E}">
        <p14:creationId xmlns:p14="http://schemas.microsoft.com/office/powerpoint/2010/main" val="3145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424" y="249458"/>
            <a:ext cx="4050599" cy="22147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7424" y="2588214"/>
            <a:ext cx="4050599" cy="2045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ounded Rectangle 11"/>
          <p:cNvSpPr/>
          <p:nvPr/>
        </p:nvSpPr>
        <p:spPr>
          <a:xfrm>
            <a:off x="0" y="4773476"/>
            <a:ext cx="12192000" cy="2045776"/>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Times New Roman" panose="02020603050405020304" pitchFamily="18" charset="0"/>
                <a:cs typeface="Times New Roman" panose="02020603050405020304" pitchFamily="18" charset="0"/>
              </a:rPr>
              <a:t>Ngôi trường nào cũng gắn với các hoạt động của thầy và trò. Có thể tả các hoạt động này, nhưng chỉ nên tả lướt qua để không biến bài văn tả cảnh thành bài văn tả cảnh sinh hoạt.</a:t>
            </a:r>
            <a:endParaRPr lang="en-US" sz="2800">
              <a:solidFill>
                <a:schemeClr val="tx1"/>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956" y="1112763"/>
            <a:ext cx="4912832" cy="3243023"/>
          </a:xfrm>
          <a:prstGeom prst="rect">
            <a:avLst/>
          </a:prstGeom>
          <a:ln>
            <a:noFill/>
          </a:ln>
          <a:effectLst>
            <a:softEdge rad="112500"/>
          </a:effectLst>
        </p:spPr>
      </p:pic>
      <p:pic>
        <p:nvPicPr>
          <p:cNvPr id="9" name="图片 12">
            <a:extLst>
              <a:ext uri="{FF2B5EF4-FFF2-40B4-BE49-F238E27FC236}">
                <a16:creationId xmlns:a16="http://schemas.microsoft.com/office/drawing/2014/main" id="{6ACC96DA-24A8-4674-B264-C507B1734545}"/>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40613"/>
          <a:stretch/>
        </p:blipFill>
        <p:spPr>
          <a:xfrm>
            <a:off x="169917" y="163196"/>
            <a:ext cx="1263098" cy="3140819"/>
          </a:xfrm>
          <a:prstGeom prst="rect">
            <a:avLst/>
          </a:prstGeom>
        </p:spPr>
      </p:pic>
    </p:spTree>
    <p:extLst>
      <p:ext uri="{BB962C8B-B14F-4D97-AF65-F5344CB8AC3E}">
        <p14:creationId xmlns:p14="http://schemas.microsoft.com/office/powerpoint/2010/main" val="127928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fontScheme name="fn3k5n5n">
      <a:majorFont>
        <a:latin typeface="Helvetica" panose="020F0302020204030204"/>
        <a:ea typeface="Helvetica"/>
        <a:cs typeface=""/>
      </a:majorFont>
      <a:minorFont>
        <a:latin typeface="Helvetica" panose="020F0502020204030204"/>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00C7F6"/>
    </a:accent1>
    <a:accent2>
      <a:srgbClr val="00A4E6"/>
    </a:accent2>
    <a:accent3>
      <a:srgbClr val="00B0D3"/>
    </a:accent3>
    <a:accent4>
      <a:srgbClr val="3ABFC4"/>
    </a:accent4>
    <a:accent5>
      <a:srgbClr val="21C0D7"/>
    </a:accent5>
    <a:accent6>
      <a:srgbClr val="55D4FA"/>
    </a:accent6>
    <a:hlink>
      <a:srgbClr val="00C7F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219</TotalTime>
  <Words>939</Words>
  <Application>Microsoft Office PowerPoint</Application>
  <PresentationFormat>Widescreen</PresentationFormat>
  <Paragraphs>67</Paragraphs>
  <Slides>16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微软雅黑</vt:lpstr>
      <vt:lpstr>Arial</vt:lpstr>
      <vt:lpstr>等线</vt:lpstr>
      <vt:lpstr>Helvetica</vt:lpstr>
      <vt:lpstr>Times New Roman</vt:lpstr>
      <vt:lpstr>UTM A&amp;S Graceland</vt:lpstr>
      <vt:lpstr>UTM Alexander</vt:lpstr>
      <vt:lpstr>UTM Americana EB</vt:lpstr>
      <vt:lpstr>UTM Azuki</vt:lpstr>
      <vt:lpstr>UTM Colossalis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zhoulingyun</dc:creator>
  <cp:lastModifiedBy>Admin</cp:lastModifiedBy>
  <cp:revision>48</cp:revision>
  <dcterms:created xsi:type="dcterms:W3CDTF">2018-02-07T08:36:30Z</dcterms:created>
  <dcterms:modified xsi:type="dcterms:W3CDTF">2021-11-08T07:16:44Z</dcterms:modified>
</cp:coreProperties>
</file>