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4" r:id="rId3"/>
    <p:sldId id="295" r:id="rId4"/>
    <p:sldId id="298" r:id="rId5"/>
    <p:sldId id="299" r:id="rId6"/>
    <p:sldId id="300" r:id="rId7"/>
    <p:sldId id="288" r:id="rId8"/>
    <p:sldId id="303" r:id="rId9"/>
    <p:sldId id="289" r:id="rId10"/>
    <p:sldId id="304" r:id="rId11"/>
    <p:sldId id="274" r:id="rId12"/>
    <p:sldId id="264" r:id="rId13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87F4B"/>
    <a:srgbClr val="65A1BD"/>
    <a:srgbClr val="FFFFFF"/>
    <a:srgbClr val="FF9E50"/>
    <a:srgbClr val="2F745A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37" autoAdjust="0"/>
    <p:restoredTop sz="94660"/>
  </p:normalViewPr>
  <p:slideViewPr>
    <p:cSldViewPr snapToGrid="0">
      <p:cViewPr varScale="1">
        <p:scale>
          <a:sx n="49" d="100"/>
          <a:sy n="49" d="100"/>
        </p:scale>
        <p:origin x="120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383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065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337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457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4722294E-797C-4E50-A301-EFD15D146E4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slide" Target="slide6.xml"/><Relationship Id="rId2" Type="http://schemas.openxmlformats.org/officeDocument/2006/relationships/audio" Target="../media/audio1.wav"/><Relationship Id="rId16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slide" Target="slide4.xml"/><Relationship Id="rId5" Type="http://schemas.openxmlformats.org/officeDocument/2006/relationships/image" Target="../media/image3.gif"/><Relationship Id="rId15" Type="http://schemas.openxmlformats.org/officeDocument/2006/relationships/image" Target="../media/image10.gif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slide" Target="slide3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0"/>
            <a:ext cx="12192000" cy="7772400"/>
          </a:xfrm>
          <a:prstGeom prst="rect">
            <a:avLst/>
          </a:prstGeom>
        </p:spPr>
      </p:pic>
      <p:sp>
        <p:nvSpPr>
          <p:cNvPr id="9" name="文本框 7"/>
          <p:cNvSpPr txBox="1">
            <a:spLocks noChangeArrowheads="1"/>
          </p:cNvSpPr>
          <p:nvPr/>
        </p:nvSpPr>
        <p:spPr bwMode="auto">
          <a:xfrm>
            <a:off x="2108819" y="123859"/>
            <a:ext cx="9724299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</a:t>
            </a:r>
            <a:r>
              <a:rPr lang="en-US" altLang="zh-CN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altLang="zh-CN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ngày</a:t>
            </a:r>
            <a:r>
              <a:rPr lang="en-US" altLang="zh-CN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altLang="zh-CN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tháng</a:t>
            </a:r>
            <a:r>
              <a:rPr lang="en-US" altLang="zh-CN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11 </a:t>
            </a:r>
            <a:r>
              <a:rPr lang="en-US" altLang="zh-CN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năm</a:t>
            </a:r>
            <a:r>
              <a:rPr lang="en-US" altLang="zh-CN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2021</a:t>
            </a:r>
          </a:p>
          <a:p>
            <a:pPr algn="ctr" defTabSz="685800"/>
            <a:r>
              <a:rPr lang="en-US" altLang="zh-CN" sz="7200" b="1" dirty="0" err="1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ea typeface="Tahoma" pitchFamily="34" charset="0"/>
                <a:cs typeface="Tahoma" pitchFamily="34" charset="0"/>
              </a:rPr>
              <a:t>Toán</a:t>
            </a:r>
            <a:endParaRPr lang="en-US" altLang="zh-CN" sz="7200" b="1" dirty="0">
              <a:solidFill>
                <a:schemeClr val="accent2">
                  <a:lumMod val="75000"/>
                </a:schemeClr>
              </a:solidFill>
              <a:latin typeface="UTM Aptima" panose="02040603050506020204" pitchFamily="18" charset="0"/>
              <a:ea typeface="Tahoma" pitchFamily="34" charset="0"/>
              <a:cs typeface="Tahoma" pitchFamily="34" charset="0"/>
            </a:endParaRPr>
          </a:p>
          <a:p>
            <a:pPr algn="ctr" defTabSz="685800"/>
            <a:r>
              <a:rPr lang="en-US" altLang="zh-CN" sz="7200" b="1" dirty="0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LUYỆN TẬP</a:t>
            </a:r>
            <a:endParaRPr lang="zh-CN" altLang="en-US" sz="7200" b="1" dirty="0">
              <a:solidFill>
                <a:srgbClr val="65A1BD"/>
              </a:solidFill>
              <a:latin typeface="Tahoma" pitchFamily="34" charset="0"/>
              <a:ea typeface="Elsie" panose="02000000000000000000" charset="0"/>
              <a:cs typeface="Tahoma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0DCA29-D4F9-4EC4-B595-68CD3E27ED94}"/>
              </a:ext>
            </a:extLst>
          </p:cNvPr>
          <p:cNvSpPr txBox="1"/>
          <p:nvPr/>
        </p:nvSpPr>
        <p:spPr>
          <a:xfrm>
            <a:off x="8409411" y="3109292"/>
            <a:ext cx="2901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tr58/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sgk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265526" cy="6858000"/>
            <a:chOff x="-73526" y="0"/>
            <a:chExt cx="12265526" cy="6858000"/>
          </a:xfrm>
        </p:grpSpPr>
        <p:grpSp>
          <p:nvGrpSpPr>
            <p:cNvPr id="10" name="组合 9"/>
            <p:cNvGrpSpPr/>
            <p:nvPr/>
          </p:nvGrpSpPr>
          <p:grpSpPr>
            <a:xfrm>
              <a:off x="-73526" y="0"/>
              <a:ext cx="12265526" cy="6858000"/>
              <a:chOff x="-73526" y="0"/>
              <a:chExt cx="12265526" cy="685800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60" t="31286" r="15896" b="-30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 flipV="1">
                <a:off x="-73526" y="1235143"/>
                <a:ext cx="12192002" cy="55468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-2" y="2350280"/>
              <a:ext cx="12192001" cy="0"/>
            </a:xfrm>
            <a:prstGeom prst="line">
              <a:avLst/>
            </a:prstGeom>
            <a:ln>
              <a:solidFill>
                <a:srgbClr val="65A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 Box 59">
            <a:extLst>
              <a:ext uri="{FF2B5EF4-FFF2-40B4-BE49-F238E27FC236}">
                <a16:creationId xmlns:a16="http://schemas.microsoft.com/office/drawing/2014/main" id="{14058211-D6B3-4411-97CB-1F02184C2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6708" y="2511924"/>
            <a:ext cx="8714121" cy="41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2800" b="1" u="sng" dirty="0" err="1">
                <a:solidFill>
                  <a:srgbClr val="0070C0"/>
                </a:solidFill>
              </a:rPr>
              <a:t>Bài</a:t>
            </a:r>
            <a:r>
              <a:rPr lang="en-US" altLang="en-US" sz="2800" b="1" u="sng" dirty="0">
                <a:solidFill>
                  <a:srgbClr val="0070C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</a:rPr>
              <a:t>giải</a:t>
            </a:r>
            <a:endParaRPr lang="en-US" altLang="en-US" sz="2800" b="1" u="sng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</a:rPr>
              <a:t>Trong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</a:rPr>
              <a:t> 3 </a:t>
            </a: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</a:rPr>
              <a:t>giờ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</a:rPr>
              <a:t>đầu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</a:rPr>
              <a:t>người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</a:rPr>
              <a:t>đó</a:t>
            </a:r>
            <a:r>
              <a:rPr lang="en-US" altLang="en-US" sz="3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</a:rPr>
              <a:t>đi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</a:rPr>
              <a:t>được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eaLnBrk="1" hangingPunct="1"/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</a:rPr>
              <a:t>           10,8 x 3 =  32,4 (km)</a:t>
            </a:r>
          </a:p>
          <a:p>
            <a:pPr eaLnBrk="1" hangingPunct="1"/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</a:rPr>
              <a:t>Trong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</a:rPr>
              <a:t> 4 </a:t>
            </a: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</a:rPr>
              <a:t>giờ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</a:rPr>
              <a:t>tiếp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</a:rPr>
              <a:t>theo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</a:rPr>
              <a:t>người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</a:rPr>
              <a:t>đó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</a:rPr>
              <a:t>đi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</a:rPr>
              <a:t>được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eaLnBrk="1" hangingPunct="1"/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</a:rPr>
              <a:t>           9,52 x 4 = 38,08 (km)</a:t>
            </a:r>
          </a:p>
          <a:p>
            <a:pPr eaLnBrk="1" hangingPunct="1"/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</a:rPr>
              <a:t>Quãng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</a:rPr>
              <a:t>đường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</a:rPr>
              <a:t>người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</a:rPr>
              <a:t>đó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</a:rPr>
              <a:t>đã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</a:rPr>
              <a:t>đi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</a:rPr>
              <a:t> là:</a:t>
            </a:r>
          </a:p>
          <a:p>
            <a:pPr eaLnBrk="1" hangingPunct="1"/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</a:rPr>
              <a:t>         32,4 + 38,08 = 70,48 (km)</a:t>
            </a:r>
            <a:endParaRPr lang="en-US" altLang="en-US" sz="30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/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</a:rPr>
              <a:t>                 </a:t>
            </a:r>
            <a:r>
              <a:rPr lang="en-US" altLang="en-US" sz="3000" b="1" u="sng" dirty="0" err="1">
                <a:solidFill>
                  <a:schemeClr val="accent2">
                    <a:lumMod val="75000"/>
                  </a:schemeClr>
                </a:solidFill>
              </a:rPr>
              <a:t>Đáp</a:t>
            </a:r>
            <a:r>
              <a:rPr lang="en-US" altLang="en-US" sz="300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3000" b="1" u="sng" dirty="0" err="1">
                <a:solidFill>
                  <a:schemeClr val="accent2">
                    <a:lumMod val="75000"/>
                  </a:schemeClr>
                </a:solidFill>
              </a:rPr>
              <a:t>sô</a:t>
            </a:r>
            <a:r>
              <a:rPr lang="en-US" altLang="en-US" sz="3000" b="1" u="sng" dirty="0">
                <a:solidFill>
                  <a:schemeClr val="accent2">
                    <a:lumMod val="75000"/>
                  </a:schemeClr>
                </a:solidFill>
              </a:rPr>
              <a:t>́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</a:rPr>
              <a:t>: 70,48 km</a:t>
            </a:r>
            <a:endParaRPr lang="uz-Latn-UZ" altLang="en-US" sz="3000" b="1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46" name="TextBox 8">
            <a:extLst>
              <a:ext uri="{FF2B5EF4-FFF2-40B4-BE49-F238E27FC236}">
                <a16:creationId xmlns:a16="http://schemas.microsoft.com/office/drawing/2014/main" id="{48009E7C-2A90-4A6F-9CFE-20545AF24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484" y="61132"/>
            <a:ext cx="10947916" cy="212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Bài 3</a:t>
            </a:r>
            <a:r>
              <a:rPr lang="en-US" altLang="en-US" sz="3200" b="1" dirty="0">
                <a:solidFill>
                  <a:srgbClr val="0070C0"/>
                </a:solidFill>
              </a:rPr>
              <a:t>:</a:t>
            </a:r>
            <a:r>
              <a:rPr lang="en-US" altLang="en-US" sz="2800" b="1" dirty="0">
                <a:solidFill>
                  <a:srgbClr val="0070C0"/>
                </a:solidFill>
              </a:rPr>
              <a:t> 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Một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người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đạp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đầu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mỗi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được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10,8 km,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tiếp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mỗi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được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9,52 km.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Hỏi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người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được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tất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km?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7750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0181" y="-6172"/>
            <a:ext cx="12192002" cy="6858000"/>
            <a:chOff x="-1" y="0"/>
            <a:chExt cx="12192002" cy="6858000"/>
          </a:xfrm>
        </p:grpSpPr>
        <p:grpSp>
          <p:nvGrpSpPr>
            <p:cNvPr id="10" name="组合 9"/>
            <p:cNvGrpSpPr/>
            <p:nvPr/>
          </p:nvGrpSpPr>
          <p:grpSpPr>
            <a:xfrm>
              <a:off x="-1" y="0"/>
              <a:ext cx="12192002" cy="6858000"/>
              <a:chOff x="-1" y="0"/>
              <a:chExt cx="12192002" cy="685800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60" t="31286" r="15896" b="-30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 flipV="1">
                <a:off x="-1" y="1120139"/>
                <a:ext cx="12192002" cy="55468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-1" y="1642647"/>
              <a:ext cx="12192001" cy="0"/>
            </a:xfrm>
            <a:prstGeom prst="line">
              <a:avLst/>
            </a:prstGeom>
            <a:ln>
              <a:solidFill>
                <a:srgbClr val="65A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/>
        </p:nvSpPr>
        <p:spPr>
          <a:xfrm>
            <a:off x="1812758" y="1816114"/>
            <a:ext cx="7603957" cy="31248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481932" y="678409"/>
            <a:ext cx="107581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</a:rPr>
              <a:t>Bài 4. </a:t>
            </a:r>
            <a:r>
              <a:rPr lang="en-US" altLang="en-US" sz="3600" b="1" dirty="0" err="1">
                <a:solidFill>
                  <a:schemeClr val="accent5">
                    <a:lumMod val="75000"/>
                  </a:schemeClr>
                </a:solidFill>
              </a:rPr>
              <a:t>Tìm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75000"/>
                  </a:schemeClr>
                </a:solidFill>
              </a:rPr>
              <a:t>số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75000"/>
                  </a:schemeClr>
                </a:solidFill>
              </a:rPr>
              <a:t>tự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75000"/>
                  </a:schemeClr>
                </a:solidFill>
              </a:rPr>
              <a:t>nhiên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600" b="1" i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x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75000"/>
                  </a:schemeClr>
                </a:solidFill>
              </a:rPr>
              <a:t>biết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</a:rPr>
              <a:t>: 2,5 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  <a:latin typeface=".VnArial" panose="020B7200000000000000" pitchFamily="34" charset="0"/>
              </a:rPr>
              <a:t>x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3600" b="1" i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x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</a:rPr>
              <a:t>  &lt; 7</a:t>
            </a:r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AC2A15F3-0087-4588-A4D3-5BB6A7F84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676400"/>
            <a:ext cx="0" cy="4953000"/>
          </a:xfrm>
          <a:prstGeom prst="line">
            <a:avLst/>
          </a:prstGeom>
          <a:noFill/>
          <a:ln w="9525" cap="rnd">
            <a:solidFill>
              <a:srgbClr val="0033CC"/>
            </a:solidFill>
            <a:prstDash val="sysDot"/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1434410E-F357-4799-92C7-295732E5C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2217916"/>
            <a:ext cx="129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 dirty="0">
                <a:solidFill>
                  <a:schemeClr val="tx2"/>
                </a:solidFill>
              </a:rPr>
              <a:t>x</a:t>
            </a:r>
            <a:r>
              <a:rPr lang="en-US" altLang="en-US" sz="3600" b="1" dirty="0">
                <a:solidFill>
                  <a:schemeClr val="tx2"/>
                </a:solidFill>
              </a:rPr>
              <a:t> = </a:t>
            </a:r>
            <a:r>
              <a:rPr lang="en-US" altLang="en-US" sz="3600" b="1" dirty="0">
                <a:solidFill>
                  <a:srgbClr val="CC0099"/>
                </a:solidFill>
              </a:rPr>
              <a:t>0</a:t>
            </a:r>
          </a:p>
        </p:txBody>
      </p:sp>
      <p:sp>
        <p:nvSpPr>
          <p:cNvPr id="20" name="Text Box 22">
            <a:extLst>
              <a:ext uri="{FF2B5EF4-FFF2-40B4-BE49-F238E27FC236}">
                <a16:creationId xmlns:a16="http://schemas.microsoft.com/office/drawing/2014/main" id="{E7586F68-0914-49F2-B9C2-4A981CDA2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2203628"/>
            <a:ext cx="403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tx2"/>
                </a:solidFill>
              </a:rPr>
              <a:t>   </a:t>
            </a:r>
            <a:r>
              <a:rPr lang="en-US" altLang="en-US" sz="3600" b="1" dirty="0" err="1">
                <a:solidFill>
                  <a:schemeClr val="tx2"/>
                </a:solidFill>
              </a:rPr>
              <a:t>vì</a:t>
            </a:r>
            <a:r>
              <a:rPr lang="en-US" altLang="en-US" sz="3600" b="1" dirty="0">
                <a:solidFill>
                  <a:schemeClr val="tx2"/>
                </a:solidFill>
              </a:rPr>
              <a:t>: 2,5 </a:t>
            </a:r>
            <a:r>
              <a:rPr lang="en-US" altLang="en-US" sz="2800" b="1" dirty="0">
                <a:solidFill>
                  <a:schemeClr val="tx2"/>
                </a:solidFill>
                <a:latin typeface=".VnArial" panose="020B7200000000000000" pitchFamily="34" charset="0"/>
              </a:rPr>
              <a:t>x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>
                <a:solidFill>
                  <a:srgbClr val="CC0099"/>
                </a:solidFill>
              </a:rPr>
              <a:t>0</a:t>
            </a:r>
            <a:r>
              <a:rPr lang="en-US" altLang="en-US" sz="3600" b="1" dirty="0">
                <a:solidFill>
                  <a:schemeClr val="tx2"/>
                </a:solidFill>
              </a:rPr>
              <a:t> = 0  &lt; 7</a:t>
            </a: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id="{EFB443E3-10AF-462A-A35E-9C06749B6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2827516"/>
            <a:ext cx="129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chemeClr val="tx2"/>
                </a:solidFill>
              </a:rPr>
              <a:t>x</a:t>
            </a:r>
            <a:r>
              <a:rPr lang="en-US" altLang="en-US" sz="3600" b="1">
                <a:solidFill>
                  <a:schemeClr val="tx2"/>
                </a:solidFill>
              </a:rPr>
              <a:t> = </a:t>
            </a:r>
            <a:r>
              <a:rPr lang="en-US" altLang="en-US" sz="3600" b="1">
                <a:solidFill>
                  <a:srgbClr val="CC0099"/>
                </a:solidFill>
              </a:rPr>
              <a:t>1</a:t>
            </a:r>
          </a:p>
        </p:txBody>
      </p:sp>
      <p:sp>
        <p:nvSpPr>
          <p:cNvPr id="22" name="Text Box 25">
            <a:extLst>
              <a:ext uri="{FF2B5EF4-FFF2-40B4-BE49-F238E27FC236}">
                <a16:creationId xmlns:a16="http://schemas.microsoft.com/office/drawing/2014/main" id="{B12551AE-4DBD-4180-B92B-C669337E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2813228"/>
            <a:ext cx="44256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tx2"/>
                </a:solidFill>
              </a:rPr>
              <a:t>  </a:t>
            </a:r>
            <a:r>
              <a:rPr lang="en-US" altLang="en-US" sz="3600" b="1" dirty="0" err="1">
                <a:solidFill>
                  <a:schemeClr val="tx2"/>
                </a:solidFill>
              </a:rPr>
              <a:t>vì</a:t>
            </a:r>
            <a:r>
              <a:rPr lang="en-US" altLang="en-US" sz="3600" b="1" dirty="0">
                <a:solidFill>
                  <a:schemeClr val="tx2"/>
                </a:solidFill>
              </a:rPr>
              <a:t>: 2,5 </a:t>
            </a:r>
            <a:r>
              <a:rPr lang="en-US" altLang="en-US" sz="2800" b="1" dirty="0">
                <a:solidFill>
                  <a:schemeClr val="tx2"/>
                </a:solidFill>
                <a:latin typeface=".VnArial" panose="020B7200000000000000" pitchFamily="34" charset="0"/>
              </a:rPr>
              <a:t>x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>
                <a:solidFill>
                  <a:srgbClr val="CC0099"/>
                </a:solidFill>
              </a:rPr>
              <a:t>1</a:t>
            </a:r>
            <a:r>
              <a:rPr lang="en-US" altLang="en-US" sz="3600" b="1" dirty="0">
                <a:solidFill>
                  <a:schemeClr val="tx2"/>
                </a:solidFill>
              </a:rPr>
              <a:t> = 2,5 &lt; 7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2E32BEEF-77F4-4680-8A54-A6608A271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3437116"/>
            <a:ext cx="129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chemeClr val="tx2"/>
                </a:solidFill>
              </a:rPr>
              <a:t>x</a:t>
            </a:r>
            <a:r>
              <a:rPr lang="en-US" altLang="en-US" sz="3600" b="1">
                <a:solidFill>
                  <a:schemeClr val="tx2"/>
                </a:solidFill>
              </a:rPr>
              <a:t> = </a:t>
            </a:r>
            <a:r>
              <a:rPr lang="en-US" altLang="en-US" sz="3600" b="1">
                <a:solidFill>
                  <a:srgbClr val="CC0099"/>
                </a:solidFill>
              </a:rPr>
              <a:t>2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4D906408-3A12-4153-99D0-82731A6BB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3422828"/>
            <a:ext cx="54162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tx2"/>
                </a:solidFill>
              </a:rPr>
              <a:t>   </a:t>
            </a:r>
            <a:r>
              <a:rPr lang="en-US" altLang="en-US" sz="3600" b="1" dirty="0" err="1">
                <a:solidFill>
                  <a:schemeClr val="tx2"/>
                </a:solidFill>
              </a:rPr>
              <a:t>vì</a:t>
            </a:r>
            <a:r>
              <a:rPr lang="en-US" altLang="en-US" sz="3600" b="1" dirty="0">
                <a:solidFill>
                  <a:schemeClr val="tx2"/>
                </a:solidFill>
              </a:rPr>
              <a:t>: 2,5 </a:t>
            </a:r>
            <a:r>
              <a:rPr lang="en-US" altLang="en-US" sz="2800" b="1" dirty="0">
                <a:solidFill>
                  <a:schemeClr val="tx2"/>
                </a:solidFill>
                <a:latin typeface=".VnArial" panose="020B7200000000000000" pitchFamily="34" charset="0"/>
              </a:rPr>
              <a:t>x</a:t>
            </a:r>
            <a:r>
              <a:rPr lang="en-US" altLang="en-US" sz="3600" b="1" dirty="0">
                <a:solidFill>
                  <a:schemeClr val="tx2"/>
                </a:solidFill>
              </a:rPr>
              <a:t> </a:t>
            </a:r>
            <a:r>
              <a:rPr lang="en-US" altLang="en-US" sz="3600" b="1" dirty="0">
                <a:solidFill>
                  <a:srgbClr val="CC0099"/>
                </a:solidFill>
              </a:rPr>
              <a:t>2</a:t>
            </a:r>
            <a:r>
              <a:rPr lang="en-US" altLang="en-US" sz="3600" b="1" dirty="0">
                <a:solidFill>
                  <a:schemeClr val="tx2"/>
                </a:solidFill>
              </a:rPr>
              <a:t>  = 5  &lt; 7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5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10">
            <a:extLst>
              <a:ext uri="{FF2B5EF4-FFF2-40B4-BE49-F238E27FC236}">
                <a16:creationId xmlns:a16="http://schemas.microsoft.com/office/drawing/2014/main" id="{D44B0BE5-9013-47CC-98AC-DD7DB72FF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105" y="884279"/>
            <a:ext cx="8382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</a:rPr>
              <a:t> * CỦNG CỐ:</a:t>
            </a:r>
          </a:p>
        </p:txBody>
      </p:sp>
      <p:sp>
        <p:nvSpPr>
          <p:cNvPr id="5" name="Line 19">
            <a:extLst>
              <a:ext uri="{FF2B5EF4-FFF2-40B4-BE49-F238E27FC236}">
                <a16:creationId xmlns:a16="http://schemas.microsoft.com/office/drawing/2014/main" id="{A2C2F956-3079-4319-8081-1A2C0EBD66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4705" y="970547"/>
            <a:ext cx="0" cy="4953000"/>
          </a:xfrm>
          <a:prstGeom prst="line">
            <a:avLst/>
          </a:prstGeom>
          <a:noFill/>
          <a:ln w="9525" cap="rnd">
            <a:solidFill>
              <a:srgbClr val="0033CC"/>
            </a:solidFill>
            <a:prstDash val="sysDot"/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28">
            <a:extLst>
              <a:ext uri="{FF2B5EF4-FFF2-40B4-BE49-F238E27FC236}">
                <a16:creationId xmlns:a16="http://schemas.microsoft.com/office/drawing/2014/main" id="{782DA74C-4602-40B7-AFEA-CA3A99F38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7105" y="1580147"/>
            <a:ext cx="8610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/>
              <a:t>  -Muốn </a:t>
            </a:r>
            <a:r>
              <a:rPr lang="en-US" altLang="en-US" sz="2800" b="1" dirty="0" err="1"/>
              <a:t>nhân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một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thập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phân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với</a:t>
            </a:r>
            <a:r>
              <a:rPr lang="en-US" altLang="en-US" sz="2800" b="1" dirty="0"/>
              <a:t> 10, 100, 1000, … ta </a:t>
            </a:r>
            <a:r>
              <a:rPr lang="en-US" altLang="en-US" sz="2800" b="1" dirty="0" err="1"/>
              <a:t>làm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như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thế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nào</a:t>
            </a:r>
            <a:r>
              <a:rPr lang="en-US" altLang="en-US" sz="2800" b="1" dirty="0"/>
              <a:t>?</a:t>
            </a:r>
          </a:p>
        </p:txBody>
      </p:sp>
      <p:sp>
        <p:nvSpPr>
          <p:cNvPr id="9" name="Rectangle 28">
            <a:extLst>
              <a:ext uri="{FF2B5EF4-FFF2-40B4-BE49-F238E27FC236}">
                <a16:creationId xmlns:a16="http://schemas.microsoft.com/office/drawing/2014/main" id="{6DF8A982-DE94-41C7-8305-6BC9D27C3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905" y="2532647"/>
            <a:ext cx="8610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/>
              <a:t> - Muốn </a:t>
            </a:r>
            <a:r>
              <a:rPr lang="en-US" altLang="en-US" sz="2800" b="1" dirty="0" err="1"/>
              <a:t>nhân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một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thập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phân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với</a:t>
            </a:r>
            <a:r>
              <a:rPr lang="en-US" altLang="en-US" sz="2800" b="1" dirty="0"/>
              <a:t> 10, 100, 1000, … ta </a:t>
            </a:r>
            <a:r>
              <a:rPr lang="en-US" altLang="en-US" sz="2800" b="1" dirty="0" err="1"/>
              <a:t>chỉ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việc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chuyển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dấu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phẩy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sáng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bên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phải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một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hai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ba</a:t>
            </a:r>
            <a:r>
              <a:rPr lang="en-US" altLang="en-US" sz="2800" b="1" dirty="0"/>
              <a:t>,... </a:t>
            </a:r>
            <a:r>
              <a:rPr lang="en-US" altLang="en-US" sz="2800" b="1" dirty="0" err="1"/>
              <a:t>chữ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.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C82BEE6-F364-47E3-9247-EA32A2733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353" y="3871139"/>
            <a:ext cx="8382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</a:rPr>
              <a:t> * DẶN DÒ:</a:t>
            </a:r>
          </a:p>
        </p:txBody>
      </p:sp>
      <p:sp>
        <p:nvSpPr>
          <p:cNvPr id="11" name="Rectangle 28">
            <a:extLst>
              <a:ext uri="{FF2B5EF4-FFF2-40B4-BE49-F238E27FC236}">
                <a16:creationId xmlns:a16="http://schemas.microsoft.com/office/drawing/2014/main" id="{31C1612E-E435-4931-AA45-F75138092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905" y="4429710"/>
            <a:ext cx="8610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/>
              <a:t>  - </a:t>
            </a:r>
            <a:r>
              <a:rPr lang="en-US" altLang="en-US" sz="2800" b="1" dirty="0" err="1"/>
              <a:t>Về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coi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lại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bài</a:t>
            </a:r>
            <a:r>
              <a:rPr lang="en-US" altLang="en-US" sz="2800" b="1" dirty="0"/>
              <a:t>. </a:t>
            </a:r>
            <a:r>
              <a:rPr lang="en-US" altLang="en-US" sz="2800" b="1" dirty="0" err="1"/>
              <a:t>Chuẩn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bị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bài</a:t>
            </a:r>
            <a:r>
              <a:rPr lang="en-US" altLang="en-US" sz="2800" b="1" dirty="0"/>
              <a:t> : </a:t>
            </a:r>
            <a:r>
              <a:rPr lang="en-US" altLang="en-US" sz="2800" b="1" dirty="0" err="1"/>
              <a:t>Nhân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một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thập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phân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với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một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thập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phân</a:t>
            </a:r>
            <a:r>
              <a:rPr lang="en-US" altLang="en-US" sz="2800" b="1" dirty="0"/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t="17922"/>
          <a:stretch/>
        </p:blipFill>
        <p:spPr>
          <a:xfrm flipH="1">
            <a:off x="8599434" y="992776"/>
            <a:ext cx="3112127" cy="22202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5257" y="5898918"/>
            <a:ext cx="2306304" cy="8617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047" y="5181600"/>
            <a:ext cx="2400106" cy="17253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3690" y="3706519"/>
            <a:ext cx="2400106" cy="17253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5594" y="4687145"/>
            <a:ext cx="2591158" cy="18627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5454" y="3800351"/>
            <a:ext cx="2400106" cy="1725359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616670" y="4415145"/>
            <a:ext cx="13216104" cy="1169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868" y="3431324"/>
            <a:ext cx="1290383" cy="1270141"/>
          </a:xfrm>
          <a:prstGeom prst="rect">
            <a:avLst/>
          </a:prstGeom>
        </p:spPr>
      </p:pic>
      <p:pic>
        <p:nvPicPr>
          <p:cNvPr id="51" name="Picture 5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29" y="4531830"/>
            <a:ext cx="1321255" cy="1305709"/>
          </a:xfrm>
          <a:prstGeom prst="rect">
            <a:avLst/>
          </a:prstGeom>
        </p:spPr>
      </p:pic>
      <p:pic>
        <p:nvPicPr>
          <p:cNvPr id="52" name="Picture 51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634" y="3776434"/>
            <a:ext cx="1300829" cy="129058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434" y="1522846"/>
            <a:ext cx="1629512" cy="1362530"/>
          </a:xfrm>
          <a:prstGeom prst="rect">
            <a:avLst/>
          </a:prstGeom>
        </p:spPr>
      </p:pic>
      <p:pic>
        <p:nvPicPr>
          <p:cNvPr id="59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008" y="-1061306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Go Forward or Next 1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AB91FBDF-EBC6-4F7A-B2B4-ADC7255453DC}"/>
              </a:ext>
            </a:extLst>
          </p:cNvPr>
          <p:cNvSpPr/>
          <p:nvPr/>
        </p:nvSpPr>
        <p:spPr>
          <a:xfrm>
            <a:off x="10910289" y="6035432"/>
            <a:ext cx="534593" cy="365402"/>
          </a:xfrm>
          <a:prstGeom prst="actionButtonForwardNext">
            <a:avLst/>
          </a:prstGeom>
          <a:solidFill>
            <a:srgbClr val="087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03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914 0.00208 L 0.46914 0.00231 C 0.4707 -0.00394 0.47474 -0.01921 0.47748 -0.02546 C 0.47839 -0.02801 0.47995 -0.02963 0.48099 -0.03195 C 0.4819 -0.0338 0.48255 -0.03611 0.48333 -0.0382 C 0.48542 -0.04954 0.4832 -0.04028 0.48815 -0.05093 C 0.48906 -0.05301 0.48971 -0.05532 0.4905 -0.05741 C 0.49167 -0.06019 0.4931 -0.06273 0.49414 -0.06574 C 0.49505 -0.06852 0.49544 -0.07176 0.49649 -0.07431 C 0.4974 -0.07662 0.49896 -0.07824 0.5 -0.08056 C 0.50091 -0.08264 0.50156 -0.08495 0.50248 -0.08704 C 0.50352 -0.08935 0.50508 -0.09097 0.50599 -0.09329 C 0.51055 -0.10486 0.5056 -0.1 0.51198 -0.10394 C 0.52331 -0.12407 0.5099 -0.09815 0.5168 -0.11667 C 0.51771 -0.11898 0.51927 -0.1206 0.52031 -0.12292 C 0.52526 -0.13357 0.51966 -0.1257 0.5263 -0.13357 C 0.52708 -0.13565 0.52761 -0.1382 0.52865 -0.13982 C 0.53008 -0.14236 0.53542 -0.14722 0.53698 -0.14838 C 0.53932 -0.15 0.5418 -0.15116 0.54414 -0.15255 C 0.54531 -0.15324 0.54649 -0.15463 0.54766 -0.15463 C 0.56276 -0.15695 0.55716 -0.15671 0.56445 -0.15671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445 -0.15671 L 0.56445 -0.15625 C 0.56758 -0.17245 0.57018 -0.18912 0.57396 -0.20417 C 0.57539 -0.21065 0.57826 -0.21505 0.57995 -0.22107 C 0.58151 -0.22616 0.58255 -0.23195 0.5836 -0.2375 C 0.58425 -0.2412 0.58386 -0.24583 0.58477 -0.24884 C 0.58555 -0.25162 0.58724 -0.25208 0.58828 -0.2544 C 0.58958 -0.25695 0.59076 -0.26019 0.59206 -0.26273 C 0.5931 -0.26505 0.59453 -0.2662 0.59557 -0.26829 C 0.59857 -0.27454 0.60065 -0.28264 0.60404 -0.28773 L 0.6112 -0.29907 C 0.61237 -0.30093 0.61341 -0.30347 0.61485 -0.30463 L 0.61849 -0.30741 C 0.62383 -0.32593 0.61758 -0.30764 0.62448 -0.31875 C 0.62591 -0.32083 0.62682 -0.32407 0.628 -0.32685 C 0.63047 -0.33171 0.63294 -0.33611 0.63529 -0.34097 C 0.64219 -0.35532 0.63529 -0.34398 0.64492 -0.36042 C 0.64727 -0.36412 0.64935 -0.36921 0.65208 -0.37153 C 0.65326 -0.37245 0.65456 -0.37292 0.65573 -0.37407 C 0.6582 -0.37685 0.66042 -0.38056 0.66289 -0.38264 C 0.66524 -0.38449 0.66771 -0.38449 0.67018 -0.38542 C 0.67227 -0.38727 0.67409 -0.38935 0.67617 -0.39097 C 0.68333 -0.39607 0.6862 -0.39676 0.69297 -0.39907 C 0.70248 -0.39861 0.72331 -0.39977 0.73633 -0.39375 C 0.73893 -0.39259 0.74258 -0.3882 0.74466 -0.38542 C 0.74596 -0.38357 0.74701 -0.38125 0.74831 -0.37986 C 0.74987 -0.37847 0.75156 -0.37778 0.75313 -0.37685 C 0.75443 -0.37407 0.75547 -0.37107 0.75677 -0.36875 C 0.76498 -0.35278 0.75768 -0.36921 0.76172 -0.36042 " pathEditMode="relative" rAng="0" ptsTypes="AAAAAAAAAAAAAAAAAAAAAAAAAAA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-12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023 L -1.25E-6 0.00139 C 0.00091 -0.01065 0.00261 -0.02107 0.00391 -0.03218 C 0.00729 -0.06273 0.00117 -0.04097 0.00846 -0.08495 C 0.00951 -0.09144 0.01094 -0.09815 0.01198 -0.10509 C 0.01471 -0.12477 0.01042 -0.11227 0.01758 -0.13426 C 0.02969 -0.17338 0.0155 -0.12014 0.03373 -0.1669 C 0.03451 -0.16945 0.03555 -0.17338 0.03711 -0.17523 C 0.03867 -0.17894 0.04063 -0.18148 0.04258 -0.18426 C 0.04636 -0.18935 0.04792 -0.19167 0.05169 -0.19282 C 0.06485 -0.19861 0.06979 -0.1963 0.08672 -0.1963 " pathEditMode="relative" rAng="0" ptsTypes="AAAAAAAAAAA">
                                      <p:cBhvr>
                                        <p:cTn id="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-9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93 -0.1294 L 0.09193 -0.1287 C 0.09714 -0.13958 0.103 -0.14699 0.1082 -0.16111 C 0.1099 -0.16551 0.11146 -0.17153 0.11328 -0.175 C 0.11471 -0.17732 0.11641 -0.17755 0.11784 -0.1787 C 0.12995 -0.20139 0.11458 -0.175 0.12839 -0.19167 C 0.13008 -0.19329 0.13164 -0.19884 0.1332 -0.20046 C 0.14583 -0.21458 0.14596 -0.21227 0.15768 -0.21389 L 0.23763 -0.18657 C 0.24401 -0.18403 0.24362 -0.17847 0.24818 -0.16806 C 0.24935 -0.16574 0.25039 -0.16343 0.25156 -0.16204 C 0.25964 -0.15 0.26042 -0.15 0.26745 -0.1419 C 0.26862 -0.13796 0.2694 -0.1338 0.27057 -0.13056 C 0.27344 -0.12292 0.27682 -0.12315 0.28021 -0.11759 C 0.28229 -0.11412 0.28399 -0.10926 0.28607 -0.10579 C 0.28711 -0.10324 0.28867 -0.10232 0.28958 -0.09931 C 0.29154 -0.09282 0.29349 -0.08426 0.29557 -0.07685 C 0.29662 -0.07338 0.29727 -0.06806 0.29857 -0.06597 C 0.3 -0.06389 0.30117 -0.0625 0.30208 -0.05949 C 0.30443 -0.05301 0.30534 -0.04074 0.3082 -0.03704 C 0.31406 -0.0294 0.31302 -0.03681 0.31367 -0.01968 " pathEditMode="relative" rAng="540000" ptsTypes="AAAAAAAAAAAAAAAAAAAAA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4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67 -0.01991 L 0.31367 -0.01898 C 0.34987 -0.00185 0.31471 -0.0169 0.39648 -0.00949 C 0.40208 -0.00857 0.41263 -0.00463 0.41263 -0.00556 C 0.4168 -0.00556 0.43828 -0.00671 0.44531 -0.00949 C 0.44805 -0.01042 0.45052 -0.01227 0.45339 -0.01319 C 0.45964 -0.01597 0.45755 -0.01505 0.46484 -0.0169 C 0.46654 -0.01806 0.46797 -0.01898 0.46966 -0.01991 C 0.47747 -0.02639 0.47148 -0.02176 0.48112 -0.02546 C 0.49727 -0.03125 0.48424 -0.02824 0.50221 -0.03125 C 0.50378 -0.0331 0.50547 -0.03495 0.50716 -0.03588 C 0.50859 -0.03681 0.51081 -0.03588 0.51198 -0.03773 C 0.5138 -0.03958 0.51393 -0.04352 0.51523 -0.0463 C 0.51706 -0.05 0.52122 -0.05671 0.52331 -0.06042 C 0.52708 -0.07454 0.52214 -0.05671 0.52812 -0.07454 C 0.53242 -0.08681 0.52643 -0.07361 0.53307 -0.09051 C 0.53411 -0.09352 0.53529 -0.09537 0.53633 -0.09722 C 0.53685 -0.1 0.53711 -0.10278 0.53802 -0.10579 C 0.53971 -0.10949 0.54453 -0.11806 0.54453 -0.11713 C 0.54557 -0.12176 0.54583 -0.12639 0.54779 -0.13032 C 0.55156 -0.13681 0.55013 -0.13403 0.55286 -0.13958 " pathEditMode="relative" rAng="0" ptsTypes="AAAAAAAAAAAAAAAAAAAAA"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53" y="-5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54552" y="777143"/>
            <a:ext cx="10500851" cy="161148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17653" y="988718"/>
            <a:ext cx="8821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Muốn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10, 100, 1000, … ta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41162" y="2929812"/>
            <a:ext cx="8416212" cy="35518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304304" y="497655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80" y="4359910"/>
            <a:ext cx="2613879" cy="2185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2137" y="3198150"/>
            <a:ext cx="7802597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Muốn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10, 100, 1000, … 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chuyển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dấu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phẩu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lượt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sang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…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endParaRPr lang="vi-VN" sz="3200" b="1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368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54552" y="777143"/>
            <a:ext cx="10500851" cy="161148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1493" y="1303242"/>
            <a:ext cx="8958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2,34 x 10 = 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605916" y="2977922"/>
            <a:ext cx="7136187" cy="254352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304304" y="497655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80" y="4359910"/>
            <a:ext cx="2613879" cy="2185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5244" y="3815569"/>
            <a:ext cx="7389845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2,34 x 10 =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23,4</a:t>
            </a:r>
            <a:endParaRPr lang="vi-VN" sz="3600" b="1" dirty="0">
              <a:solidFill>
                <a:srgbClr val="FFFF0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184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79216" y="249362"/>
            <a:ext cx="11551297" cy="185935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168574" y="742999"/>
            <a:ext cx="11551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7,2 x 1000 = 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355818" y="3685110"/>
            <a:ext cx="8014206" cy="185935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304304" y="497655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80" y="4359910"/>
            <a:ext cx="2613879" cy="2185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9542" y="3909113"/>
            <a:ext cx="5335066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7,2 x 1000 = 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7200</a:t>
            </a:r>
            <a:endParaRPr lang="vi-VN" sz="4000" b="1" dirty="0">
              <a:solidFill>
                <a:srgbClr val="FFFF0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660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8B44F8D-A725-4639-A10E-99EABED3999D}"/>
              </a:ext>
            </a:extLst>
          </p:cNvPr>
          <p:cNvGrpSpPr/>
          <p:nvPr/>
        </p:nvGrpSpPr>
        <p:grpSpPr>
          <a:xfrm>
            <a:off x="0" y="-914400"/>
            <a:ext cx="12192000" cy="7772400"/>
            <a:chOff x="0" y="-914400"/>
            <a:chExt cx="12192000" cy="7772400"/>
          </a:xfrm>
        </p:grpSpPr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EA32B5B1-5E06-4279-99D9-C47813EB8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14400"/>
              <a:ext cx="12192000" cy="7772400"/>
            </a:xfrm>
            <a:prstGeom prst="rect">
              <a:avLst/>
            </a:prstGeom>
          </p:spPr>
        </p:pic>
        <p:sp>
          <p:nvSpPr>
            <p:cNvPr id="6" name="文本框 7">
              <a:extLst>
                <a:ext uri="{FF2B5EF4-FFF2-40B4-BE49-F238E27FC236}">
                  <a16:creationId xmlns:a16="http://schemas.microsoft.com/office/drawing/2014/main" id="{8617F3B3-E3BC-4889-AF81-77CFC5797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8819" y="123859"/>
              <a:ext cx="9724299" cy="298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/>
              <a:r>
                <a:rPr lang="en-US" altLang="zh-CN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Thứ</a:t>
              </a:r>
              <a:r>
                <a:rPr lang="en-US" altLang="zh-CN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</a:t>
              </a:r>
              <a:r>
                <a:rPr lang="en-US" altLang="zh-CN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ngày</a:t>
              </a:r>
              <a:r>
                <a:rPr lang="en-US" altLang="zh-CN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n-US" altLang="zh-CN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tháng</a:t>
              </a:r>
              <a:r>
                <a:rPr lang="en-US" altLang="zh-CN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11 </a:t>
              </a:r>
              <a:r>
                <a:rPr lang="en-US" altLang="zh-CN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năm</a:t>
              </a:r>
              <a:r>
                <a:rPr lang="en-US" altLang="zh-CN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2021</a:t>
              </a:r>
            </a:p>
            <a:p>
              <a:pPr algn="ctr" defTabSz="685800"/>
              <a:r>
                <a:rPr lang="en-US" altLang="zh-CN" sz="7200" b="1" dirty="0" err="1">
                  <a:solidFill>
                    <a:schemeClr val="accent2">
                      <a:lumMod val="75000"/>
                    </a:schemeClr>
                  </a:solidFill>
                  <a:latin typeface="UTM Aptima" panose="02040603050506020204" pitchFamily="18" charset="0"/>
                  <a:ea typeface="Tahoma" pitchFamily="34" charset="0"/>
                  <a:cs typeface="Tahoma" pitchFamily="34" charset="0"/>
                </a:rPr>
                <a:t>Toán</a:t>
              </a:r>
              <a:endParaRPr lang="en-US" altLang="zh-CN" sz="7200" b="1" dirty="0">
                <a:solidFill>
                  <a:schemeClr val="accent2">
                    <a:lumMod val="75000"/>
                  </a:schemeClr>
                </a:solidFill>
                <a:latin typeface="UTM Aptima" panose="02040603050506020204" pitchFamily="18" charset="0"/>
                <a:ea typeface="Tahoma" pitchFamily="34" charset="0"/>
                <a:cs typeface="Tahoma" pitchFamily="34" charset="0"/>
              </a:endParaRPr>
            </a:p>
            <a:p>
              <a:pPr algn="ctr" defTabSz="685800"/>
              <a:r>
                <a:rPr lang="en-US" altLang="zh-CN" sz="7200" b="1" dirty="0">
                  <a:solidFill>
                    <a:srgbClr val="65A1B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zh-CN" altLang="en-US" sz="7200" b="1" dirty="0">
                <a:solidFill>
                  <a:srgbClr val="65A1BD"/>
                </a:solidFill>
                <a:latin typeface="Tahoma" pitchFamily="34" charset="0"/>
                <a:ea typeface="Elsie" panose="02000000000000000000" charset="0"/>
                <a:cs typeface="Tahoma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C99A14-4E15-44D2-B313-1B0B428490D7}"/>
                </a:ext>
              </a:extLst>
            </p:cNvPr>
            <p:cNvSpPr txBox="1"/>
            <p:nvPr/>
          </p:nvSpPr>
          <p:spPr>
            <a:xfrm>
              <a:off x="8409411" y="3109292"/>
              <a:ext cx="2901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</a:rPr>
                <a:t>tr58/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</a:rPr>
                <a:t>sgk</a:t>
              </a:r>
              <a:endParaRPr lang="en-US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221387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2" y="0"/>
            <a:ext cx="12192002" cy="6858000"/>
            <a:chOff x="-2" y="0"/>
            <a:chExt cx="12192002" cy="68580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60" t="31286" r="15896" b="-3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 flipV="1">
              <a:off x="-2" y="999854"/>
              <a:ext cx="12192002" cy="55468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 Box 8">
            <a:extLst>
              <a:ext uri="{FF2B5EF4-FFF2-40B4-BE49-F238E27FC236}">
                <a16:creationId xmlns:a16="http://schemas.microsoft.com/office/drawing/2014/main" id="{9D84C24F-1145-4798-B8EC-A32512B8A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644" y="109162"/>
            <a:ext cx="58029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1. a)</a:t>
            </a:r>
            <a:r>
              <a:rPr lang="en-US" alt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nhẩm</a:t>
            </a:r>
            <a:r>
              <a:rPr lang="en-US" alt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22A89CA2-0F86-41A6-9762-723A15F52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88" y="1066800"/>
            <a:ext cx="21372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1,48 x 10 =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87800108-3725-4695-B7D2-330BA364A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89" y="2133600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15,5 x 10 =</a:t>
            </a:r>
          </a:p>
        </p:txBody>
      </p:sp>
      <p:sp>
        <p:nvSpPr>
          <p:cNvPr id="19" name="AutoShape 16">
            <a:extLst>
              <a:ext uri="{FF2B5EF4-FFF2-40B4-BE49-F238E27FC236}">
                <a16:creationId xmlns:a16="http://schemas.microsoft.com/office/drawing/2014/main" id="{0716B634-2336-44E1-9087-AC62CD27D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617" y="987997"/>
            <a:ext cx="1245160" cy="685800"/>
          </a:xfrm>
          <a:prstGeom prst="star32">
            <a:avLst>
              <a:gd name="adj" fmla="val 37500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14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C40557C7-F383-4A5E-8DE1-A52E52CDB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039" y="2062163"/>
            <a:ext cx="1303337" cy="685800"/>
          </a:xfrm>
          <a:prstGeom prst="star32">
            <a:avLst>
              <a:gd name="adj" fmla="val 37500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15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C80587ED-6DAF-437B-BE9D-010ECBECC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-17526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C6223C02-5099-4B7B-BB5F-580183C3D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066799"/>
            <a:ext cx="2537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5,12 x 100 =</a:t>
            </a: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D9DF3513-F485-4A72-9CAC-90756D937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516" y="2070226"/>
            <a:ext cx="2514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0,9 x 100 =</a:t>
            </a:r>
          </a:p>
        </p:txBody>
      </p:sp>
      <p:sp>
        <p:nvSpPr>
          <p:cNvPr id="24" name="AutoShape 24">
            <a:extLst>
              <a:ext uri="{FF2B5EF4-FFF2-40B4-BE49-F238E27FC236}">
                <a16:creationId xmlns:a16="http://schemas.microsoft.com/office/drawing/2014/main" id="{FF9CA43C-19A6-49DC-8BD6-102EA4384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434" y="2008956"/>
            <a:ext cx="1061156" cy="685800"/>
          </a:xfrm>
          <a:prstGeom prst="star32">
            <a:avLst>
              <a:gd name="adj" fmla="val 37500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900</a:t>
            </a: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4067BE1-691B-47CD-BAA2-4CEA961F2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-12954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CA3260F0-601D-436F-869F-0C1FFD79F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2491" y="1155225"/>
            <a:ext cx="2701084" cy="64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2,571 x 1000 =</a:t>
            </a:r>
          </a:p>
        </p:txBody>
      </p:sp>
      <p:sp>
        <p:nvSpPr>
          <p:cNvPr id="30" name="Text Box 20">
            <a:extLst>
              <a:ext uri="{FF2B5EF4-FFF2-40B4-BE49-F238E27FC236}">
                <a16:creationId xmlns:a16="http://schemas.microsoft.com/office/drawing/2014/main" id="{E1F3C271-FF7A-4622-95F9-7A10B454C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5733" y="2086372"/>
            <a:ext cx="26078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0,1 x 1000    =</a:t>
            </a:r>
          </a:p>
        </p:txBody>
      </p:sp>
      <p:sp>
        <p:nvSpPr>
          <p:cNvPr id="31" name="AutoShape 22">
            <a:extLst>
              <a:ext uri="{FF2B5EF4-FFF2-40B4-BE49-F238E27FC236}">
                <a16:creationId xmlns:a16="http://schemas.microsoft.com/office/drawing/2014/main" id="{F21C3E80-A45E-4D05-9280-BB877F760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0089" y="1026404"/>
            <a:ext cx="1219200" cy="754380"/>
          </a:xfrm>
          <a:prstGeom prst="star32">
            <a:avLst>
              <a:gd name="adj" fmla="val 37500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2571</a:t>
            </a:r>
          </a:p>
        </p:txBody>
      </p:sp>
      <p:sp>
        <p:nvSpPr>
          <p:cNvPr id="32" name="AutoShape 23">
            <a:extLst>
              <a:ext uri="{FF2B5EF4-FFF2-40B4-BE49-F238E27FC236}">
                <a16:creationId xmlns:a16="http://schemas.microsoft.com/office/drawing/2014/main" id="{FAE317F0-1DD0-4852-8988-EAF96E355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0089" y="1974666"/>
            <a:ext cx="1219200" cy="754380"/>
          </a:xfrm>
          <a:prstGeom prst="star32">
            <a:avLst>
              <a:gd name="adj" fmla="val 37500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33" name="AutoShape 24">
            <a:extLst>
              <a:ext uri="{FF2B5EF4-FFF2-40B4-BE49-F238E27FC236}">
                <a16:creationId xmlns:a16="http://schemas.microsoft.com/office/drawing/2014/main" id="{F9339825-13FC-4FC7-AB02-5E2FA5384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646" y="1026404"/>
            <a:ext cx="1061155" cy="685800"/>
          </a:xfrm>
          <a:prstGeom prst="star32">
            <a:avLst>
              <a:gd name="adj" fmla="val 37500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512</a:t>
            </a:r>
          </a:p>
        </p:txBody>
      </p:sp>
      <p:sp>
        <p:nvSpPr>
          <p:cNvPr id="34" name="Text Box 8">
            <a:extLst>
              <a:ext uri="{FF2B5EF4-FFF2-40B4-BE49-F238E27FC236}">
                <a16:creationId xmlns:a16="http://schemas.microsoft.com/office/drawing/2014/main" id="{27D90962-F9F5-47AF-9C19-F18660028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405" y="2893978"/>
            <a:ext cx="95208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8,05 </a:t>
            </a:r>
            <a:r>
              <a:rPr lang="en-US" alt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:</a:t>
            </a:r>
            <a:r>
              <a:rPr lang="vi-VN" alt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80,5; 805; 8050;80 500?</a:t>
            </a:r>
          </a:p>
        </p:txBody>
      </p:sp>
      <p:sp>
        <p:nvSpPr>
          <p:cNvPr id="35" name="Text Box 20">
            <a:extLst>
              <a:ext uri="{FF2B5EF4-FFF2-40B4-BE49-F238E27FC236}">
                <a16:creationId xmlns:a16="http://schemas.microsoft.com/office/drawing/2014/main" id="{24D33F8F-A177-47DB-B2F1-D4EFC0BEF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388" y="4189630"/>
            <a:ext cx="3299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</a:rPr>
              <a:t>8,05 x 10 =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80,5</a:t>
            </a:r>
          </a:p>
        </p:txBody>
      </p:sp>
      <p:sp>
        <p:nvSpPr>
          <p:cNvPr id="36" name="Text Box 20">
            <a:extLst>
              <a:ext uri="{FF2B5EF4-FFF2-40B4-BE49-F238E27FC236}">
                <a16:creationId xmlns:a16="http://schemas.microsoft.com/office/drawing/2014/main" id="{EB60BA9E-7EC0-4141-831A-CE6B980EF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388" y="4758977"/>
            <a:ext cx="3299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</a:rPr>
              <a:t>8,05 x 100 =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805</a:t>
            </a:r>
          </a:p>
        </p:txBody>
      </p:sp>
      <p:sp>
        <p:nvSpPr>
          <p:cNvPr id="37" name="Text Box 20">
            <a:extLst>
              <a:ext uri="{FF2B5EF4-FFF2-40B4-BE49-F238E27FC236}">
                <a16:creationId xmlns:a16="http://schemas.microsoft.com/office/drawing/2014/main" id="{947A403F-B507-4C8C-9DFB-1D1D4FB47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388" y="5925604"/>
            <a:ext cx="4327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</a:rPr>
              <a:t>8,05 x 10000 =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80 500</a:t>
            </a:r>
          </a:p>
        </p:txBody>
      </p:sp>
      <p:sp>
        <p:nvSpPr>
          <p:cNvPr id="38" name="Text Box 20">
            <a:extLst>
              <a:ext uri="{FF2B5EF4-FFF2-40B4-BE49-F238E27FC236}">
                <a16:creationId xmlns:a16="http://schemas.microsoft.com/office/drawing/2014/main" id="{5A034038-7523-403D-AF1F-5C40054BE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388" y="5359378"/>
            <a:ext cx="3641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</a:rPr>
              <a:t>8,05 x 1000 =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8050</a:t>
            </a:r>
          </a:p>
        </p:txBody>
      </p:sp>
    </p:spTree>
    <p:extLst>
      <p:ext uri="{BB962C8B-B14F-4D97-AF65-F5344CB8AC3E}">
        <p14:creationId xmlns:p14="http://schemas.microsoft.com/office/powerpoint/2010/main" val="1461291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0" t="31286" r="15896" b="-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4">
            <a:extLst>
              <a:ext uri="{FF2B5EF4-FFF2-40B4-BE49-F238E27FC236}">
                <a16:creationId xmlns:a16="http://schemas.microsoft.com/office/drawing/2014/main" id="{C80587ED-6DAF-437B-BE9D-010ECBECC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-17526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4067BE1-691B-47CD-BAA2-4CEA961F2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-12954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9F30DC8C-B518-41CB-863F-12F8A7969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277" y="110029"/>
            <a:ext cx="67013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8" name="Text Box 20">
            <a:extLst>
              <a:ext uri="{FF2B5EF4-FFF2-40B4-BE49-F238E27FC236}">
                <a16:creationId xmlns:a16="http://schemas.microsoft.com/office/drawing/2014/main" id="{8980E5A9-ABB4-4271-848B-72B4BCC7A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48" y="945407"/>
            <a:ext cx="3299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 7,69 x 50</a:t>
            </a:r>
          </a:p>
        </p:txBody>
      </p:sp>
      <p:sp>
        <p:nvSpPr>
          <p:cNvPr id="29" name="Text Box 20">
            <a:extLst>
              <a:ext uri="{FF2B5EF4-FFF2-40B4-BE49-F238E27FC236}">
                <a16:creationId xmlns:a16="http://schemas.microsoft.com/office/drawing/2014/main" id="{6D96404B-2A4D-4D72-BE13-22BEF4C4E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7023" y="945226"/>
            <a:ext cx="3299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12,6 x 800</a:t>
            </a: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id="{69808ABF-A4C7-4D5C-A064-200ACB4B1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046" y="901927"/>
            <a:ext cx="3299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c) 12,82 x 40</a:t>
            </a:r>
          </a:p>
        </p:txBody>
      </p:sp>
      <p:sp>
        <p:nvSpPr>
          <p:cNvPr id="40" name="Text Box 20">
            <a:extLst>
              <a:ext uri="{FF2B5EF4-FFF2-40B4-BE49-F238E27FC236}">
                <a16:creationId xmlns:a16="http://schemas.microsoft.com/office/drawing/2014/main" id="{521FE677-1064-4D31-BBE1-168AF6B7C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022" y="940168"/>
            <a:ext cx="3299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d) 82,14 x 600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A2140D8-9BB7-478C-BC69-61B77ED158D0}"/>
              </a:ext>
            </a:extLst>
          </p:cNvPr>
          <p:cNvGrpSpPr/>
          <p:nvPr/>
        </p:nvGrpSpPr>
        <p:grpSpPr>
          <a:xfrm>
            <a:off x="267148" y="1838037"/>
            <a:ext cx="1447352" cy="1185017"/>
            <a:chOff x="267148" y="1838037"/>
            <a:chExt cx="1447352" cy="1185017"/>
          </a:xfrm>
        </p:grpSpPr>
        <p:sp>
          <p:nvSpPr>
            <p:cNvPr id="42" name="Text Box 20">
              <a:extLst>
                <a:ext uri="{FF2B5EF4-FFF2-40B4-BE49-F238E27FC236}">
                  <a16:creationId xmlns:a16="http://schemas.microsoft.com/office/drawing/2014/main" id="{26BA1AF6-A54D-49CD-9DE3-EA7F8969D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618" y="1838037"/>
              <a:ext cx="111588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200" b="1" dirty="0">
                  <a:latin typeface="Times New Roman" panose="02020603050405020304" pitchFamily="18" charset="0"/>
                </a:rPr>
                <a:t> 7,69</a:t>
              </a:r>
            </a:p>
          </p:txBody>
        </p:sp>
        <p:sp>
          <p:nvSpPr>
            <p:cNvPr id="43" name="Text Box 20">
              <a:extLst>
                <a:ext uri="{FF2B5EF4-FFF2-40B4-BE49-F238E27FC236}">
                  <a16:creationId xmlns:a16="http://schemas.microsoft.com/office/drawing/2014/main" id="{352C1C5F-8056-45E7-8BEB-6A909B7C13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639" y="2438279"/>
              <a:ext cx="78486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200" b="1" dirty="0">
                  <a:latin typeface="Times New Roman" panose="02020603050405020304" pitchFamily="18" charset="0"/>
                </a:rPr>
                <a:t> 50</a:t>
              </a:r>
            </a:p>
          </p:txBody>
        </p:sp>
        <p:sp>
          <p:nvSpPr>
            <p:cNvPr id="44" name="Text Box 20">
              <a:extLst>
                <a:ext uri="{FF2B5EF4-FFF2-40B4-BE49-F238E27FC236}">
                  <a16:creationId xmlns:a16="http://schemas.microsoft.com/office/drawing/2014/main" id="{20C189B3-8D26-478F-B239-B3083626D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48" y="2120832"/>
              <a:ext cx="53362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200" b="1" dirty="0">
                  <a:latin typeface="Times New Roman" panose="02020603050405020304" pitchFamily="18" charset="0"/>
                </a:rPr>
                <a:t> x 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3231B6A-D82D-463B-9514-4F00F3CC61AA}"/>
                </a:ext>
              </a:extLst>
            </p:cNvPr>
            <p:cNvCxnSpPr/>
            <p:nvPr/>
          </p:nvCxnSpPr>
          <p:spPr>
            <a:xfrm flipV="1">
              <a:off x="533960" y="2943045"/>
              <a:ext cx="1054810" cy="959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 Box 20">
            <a:extLst>
              <a:ext uri="{FF2B5EF4-FFF2-40B4-BE49-F238E27FC236}">
                <a16:creationId xmlns:a16="http://schemas.microsoft.com/office/drawing/2014/main" id="{C3BA854C-BE93-4A65-9232-32597DF99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74" y="2968103"/>
            <a:ext cx="16244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384,50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676A28-C196-4F59-BB4D-C5F90CFF77E3}"/>
              </a:ext>
            </a:extLst>
          </p:cNvPr>
          <p:cNvGrpSpPr/>
          <p:nvPr/>
        </p:nvGrpSpPr>
        <p:grpSpPr>
          <a:xfrm>
            <a:off x="3566160" y="1875035"/>
            <a:ext cx="1687382" cy="1185017"/>
            <a:chOff x="267148" y="1838037"/>
            <a:chExt cx="1687382" cy="1185017"/>
          </a:xfrm>
        </p:grpSpPr>
        <p:sp>
          <p:nvSpPr>
            <p:cNvPr id="48" name="Text Box 20">
              <a:extLst>
                <a:ext uri="{FF2B5EF4-FFF2-40B4-BE49-F238E27FC236}">
                  <a16:creationId xmlns:a16="http://schemas.microsoft.com/office/drawing/2014/main" id="{355B440D-0BF6-4772-96AF-49E0350AD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618" y="1838037"/>
              <a:ext cx="111588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200" b="1" dirty="0">
                  <a:latin typeface="Times New Roman" panose="02020603050405020304" pitchFamily="18" charset="0"/>
                </a:rPr>
                <a:t> 12,6</a:t>
              </a:r>
            </a:p>
          </p:txBody>
        </p:sp>
        <p:sp>
          <p:nvSpPr>
            <p:cNvPr id="49" name="Text Box 20">
              <a:extLst>
                <a:ext uri="{FF2B5EF4-FFF2-40B4-BE49-F238E27FC236}">
                  <a16:creationId xmlns:a16="http://schemas.microsoft.com/office/drawing/2014/main" id="{B0F927E5-BF13-4BB1-BDA5-17E1D6A32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057" y="2438279"/>
              <a:ext cx="126447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200" b="1" dirty="0">
                  <a:latin typeface="Times New Roman" panose="02020603050405020304" pitchFamily="18" charset="0"/>
                </a:rPr>
                <a:t> 800</a:t>
              </a:r>
            </a:p>
          </p:txBody>
        </p:sp>
        <p:sp>
          <p:nvSpPr>
            <p:cNvPr id="50" name="Text Box 20">
              <a:extLst>
                <a:ext uri="{FF2B5EF4-FFF2-40B4-BE49-F238E27FC236}">
                  <a16:creationId xmlns:a16="http://schemas.microsoft.com/office/drawing/2014/main" id="{AF8294CE-1DAB-4B68-AEED-4A78F3B4C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48" y="2120832"/>
              <a:ext cx="53362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200" b="1" dirty="0">
                  <a:latin typeface="Times New Roman" panose="02020603050405020304" pitchFamily="18" charset="0"/>
                </a:rPr>
                <a:t> x 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52AFA7A-3257-469A-80EB-D3D7FE3D90D5}"/>
                </a:ext>
              </a:extLst>
            </p:cNvPr>
            <p:cNvCxnSpPr/>
            <p:nvPr/>
          </p:nvCxnSpPr>
          <p:spPr>
            <a:xfrm>
              <a:off x="533960" y="2931105"/>
              <a:ext cx="1054810" cy="119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 Box 20">
            <a:extLst>
              <a:ext uri="{FF2B5EF4-FFF2-40B4-BE49-F238E27FC236}">
                <a16:creationId xmlns:a16="http://schemas.microsoft.com/office/drawing/2014/main" id="{FBE2B356-8773-4F76-A90C-B6B58A6A8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144" y="3023054"/>
            <a:ext cx="16244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10080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BD7279F-BDA0-4FA4-8C3B-BAF23A3D8ACF}"/>
              </a:ext>
            </a:extLst>
          </p:cNvPr>
          <p:cNvGrpSpPr/>
          <p:nvPr/>
        </p:nvGrpSpPr>
        <p:grpSpPr>
          <a:xfrm>
            <a:off x="6282914" y="1882768"/>
            <a:ext cx="1906009" cy="1185017"/>
            <a:chOff x="267148" y="1838037"/>
            <a:chExt cx="1687382" cy="1185017"/>
          </a:xfrm>
        </p:grpSpPr>
        <p:sp>
          <p:nvSpPr>
            <p:cNvPr id="54" name="Text Box 20">
              <a:extLst>
                <a:ext uri="{FF2B5EF4-FFF2-40B4-BE49-F238E27FC236}">
                  <a16:creationId xmlns:a16="http://schemas.microsoft.com/office/drawing/2014/main" id="{9964101F-8564-42B3-AE69-83B5FB8AE5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239" y="1838037"/>
              <a:ext cx="135591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200" b="1" dirty="0">
                  <a:latin typeface="Times New Roman" panose="02020603050405020304" pitchFamily="18" charset="0"/>
                </a:rPr>
                <a:t> 12,82</a:t>
              </a:r>
            </a:p>
          </p:txBody>
        </p:sp>
        <p:sp>
          <p:nvSpPr>
            <p:cNvPr id="55" name="Text Box 20">
              <a:extLst>
                <a:ext uri="{FF2B5EF4-FFF2-40B4-BE49-F238E27FC236}">
                  <a16:creationId xmlns:a16="http://schemas.microsoft.com/office/drawing/2014/main" id="{B65CB517-E15C-4223-B82F-BD92269CFC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2725" y="2438279"/>
              <a:ext cx="98180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200" b="1" dirty="0">
                  <a:latin typeface="Times New Roman" panose="02020603050405020304" pitchFamily="18" charset="0"/>
                </a:rPr>
                <a:t> 40</a:t>
              </a:r>
            </a:p>
          </p:txBody>
        </p:sp>
        <p:sp>
          <p:nvSpPr>
            <p:cNvPr id="56" name="Text Box 20">
              <a:extLst>
                <a:ext uri="{FF2B5EF4-FFF2-40B4-BE49-F238E27FC236}">
                  <a16:creationId xmlns:a16="http://schemas.microsoft.com/office/drawing/2014/main" id="{3CB096A4-7F80-4684-AAED-918B785F4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48" y="2120832"/>
              <a:ext cx="53362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200" b="1" dirty="0">
                  <a:latin typeface="Times New Roman" panose="02020603050405020304" pitchFamily="18" charset="0"/>
                </a:rPr>
                <a:t> x 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23C605C-FDC2-46AE-9B7F-2D459B3FD5DC}"/>
                </a:ext>
              </a:extLst>
            </p:cNvPr>
            <p:cNvCxnSpPr/>
            <p:nvPr/>
          </p:nvCxnSpPr>
          <p:spPr>
            <a:xfrm>
              <a:off x="533960" y="2931105"/>
              <a:ext cx="1054810" cy="119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 Box 20">
            <a:extLst>
              <a:ext uri="{FF2B5EF4-FFF2-40B4-BE49-F238E27FC236}">
                <a16:creationId xmlns:a16="http://schemas.microsoft.com/office/drawing/2014/main" id="{094A4156-E0FE-4CB9-AF7D-D0842D05D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5652" y="3033133"/>
            <a:ext cx="16244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512,80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9E84CED-65C7-4C5D-8909-70EA44E4379E}"/>
              </a:ext>
            </a:extLst>
          </p:cNvPr>
          <p:cNvGrpSpPr/>
          <p:nvPr/>
        </p:nvGrpSpPr>
        <p:grpSpPr>
          <a:xfrm>
            <a:off x="9602141" y="1890501"/>
            <a:ext cx="1906010" cy="1185017"/>
            <a:chOff x="267148" y="1838037"/>
            <a:chExt cx="1687383" cy="1185017"/>
          </a:xfrm>
        </p:grpSpPr>
        <p:sp>
          <p:nvSpPr>
            <p:cNvPr id="60" name="Text Box 20">
              <a:extLst>
                <a:ext uri="{FF2B5EF4-FFF2-40B4-BE49-F238E27FC236}">
                  <a16:creationId xmlns:a16="http://schemas.microsoft.com/office/drawing/2014/main" id="{0BD68A8A-38FC-4749-883F-C2BC0C3B88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239" y="1838037"/>
              <a:ext cx="135591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200" b="1" dirty="0">
                  <a:latin typeface="Times New Roman" panose="02020603050405020304" pitchFamily="18" charset="0"/>
                </a:rPr>
                <a:t> 82,14</a:t>
              </a:r>
            </a:p>
          </p:txBody>
        </p:sp>
        <p:sp>
          <p:nvSpPr>
            <p:cNvPr id="61" name="Text Box 20">
              <a:extLst>
                <a:ext uri="{FF2B5EF4-FFF2-40B4-BE49-F238E27FC236}">
                  <a16:creationId xmlns:a16="http://schemas.microsoft.com/office/drawing/2014/main" id="{414F1FA3-E333-4A57-8962-FFB57F0EA0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773" y="2438279"/>
              <a:ext cx="11537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200" b="1" dirty="0">
                  <a:latin typeface="Times New Roman" panose="02020603050405020304" pitchFamily="18" charset="0"/>
                </a:rPr>
                <a:t> 600</a:t>
              </a:r>
            </a:p>
          </p:txBody>
        </p:sp>
        <p:sp>
          <p:nvSpPr>
            <p:cNvPr id="62" name="Text Box 20">
              <a:extLst>
                <a:ext uri="{FF2B5EF4-FFF2-40B4-BE49-F238E27FC236}">
                  <a16:creationId xmlns:a16="http://schemas.microsoft.com/office/drawing/2014/main" id="{1CBB1173-978F-4808-820D-CDAB3CDBDA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48" y="2120832"/>
              <a:ext cx="53362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200" b="1" dirty="0">
                  <a:latin typeface="Times New Roman" panose="02020603050405020304" pitchFamily="18" charset="0"/>
                </a:rPr>
                <a:t> x 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DC5DF57-E98A-40AE-BB0A-F1A831D03F54}"/>
                </a:ext>
              </a:extLst>
            </p:cNvPr>
            <p:cNvCxnSpPr/>
            <p:nvPr/>
          </p:nvCxnSpPr>
          <p:spPr>
            <a:xfrm>
              <a:off x="533960" y="2931105"/>
              <a:ext cx="1054810" cy="119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 Box 20">
            <a:extLst>
              <a:ext uri="{FF2B5EF4-FFF2-40B4-BE49-F238E27FC236}">
                <a16:creationId xmlns:a16="http://schemas.microsoft.com/office/drawing/2014/main" id="{BEFEEAD1-9056-4A25-A0D8-FCE16A928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0595" y="3067785"/>
            <a:ext cx="17879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49284,00</a:t>
            </a:r>
          </a:p>
        </p:txBody>
      </p:sp>
    </p:spTree>
    <p:extLst>
      <p:ext uri="{BB962C8B-B14F-4D97-AF65-F5344CB8AC3E}">
        <p14:creationId xmlns:p14="http://schemas.microsoft.com/office/powerpoint/2010/main" val="2776695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2" grpId="0"/>
      <p:bldP spid="58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2" y="0"/>
            <a:ext cx="12344402" cy="6858000"/>
            <a:chOff x="-2" y="0"/>
            <a:chExt cx="12344402" cy="6858000"/>
          </a:xfrm>
        </p:grpSpPr>
        <p:grpSp>
          <p:nvGrpSpPr>
            <p:cNvPr id="10" name="组合 9"/>
            <p:cNvGrpSpPr/>
            <p:nvPr/>
          </p:nvGrpSpPr>
          <p:grpSpPr>
            <a:xfrm>
              <a:off x="-2" y="0"/>
              <a:ext cx="12344402" cy="6858000"/>
              <a:chOff x="-2" y="0"/>
              <a:chExt cx="12344402" cy="685800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60" t="31286" r="15896" b="-30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 flipV="1">
                <a:off x="-2" y="999854"/>
                <a:ext cx="12192002" cy="55468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8"/>
              <p:cNvSpPr txBox="1">
                <a:spLocks noChangeArrowheads="1"/>
              </p:cNvSpPr>
              <p:nvPr/>
            </p:nvSpPr>
            <p:spPr bwMode="auto">
              <a:xfrm>
                <a:off x="1396484" y="61132"/>
                <a:ext cx="10947916" cy="2127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en-US" sz="3200" b="1" u="sng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Bài 3</a:t>
                </a:r>
                <a:r>
                  <a:rPr lang="en-US" altLang="en-US" sz="3200" b="1" dirty="0">
                    <a:solidFill>
                      <a:srgbClr val="0070C0"/>
                    </a:solidFill>
                  </a:rPr>
                  <a:t>:</a:t>
                </a:r>
                <a:r>
                  <a:rPr lang="en-US" altLang="en-US" sz="2800" b="1" dirty="0">
                    <a:solidFill>
                      <a:srgbClr val="0070C0"/>
                    </a:solidFill>
                  </a:rPr>
                  <a:t>  </a:t>
                </a:r>
                <a:r>
                  <a:rPr lang="en-US" alt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Một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 </a:t>
                </a:r>
                <a:r>
                  <a:rPr lang="en-US" alt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người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đi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xe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đạp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alt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trong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3 </a:t>
                </a:r>
                <a:r>
                  <a:rPr lang="en-US" alt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giờ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đầu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mỗi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giờ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đi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được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10,8 km, </a:t>
                </a:r>
                <a:r>
                  <a:rPr lang="en-US" alt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trong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4 </a:t>
                </a:r>
                <a:r>
                  <a:rPr lang="en-US" alt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giờ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tiếp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theo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mỗi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giờ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đi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được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9,52 km. </a:t>
                </a:r>
                <a:r>
                  <a:rPr lang="en-US" alt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Hỏi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người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đã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đi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được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tất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cả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bao </a:t>
                </a:r>
                <a:r>
                  <a:rPr lang="en-US" alt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nhiêu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km?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-2" y="2350280"/>
              <a:ext cx="12192001" cy="0"/>
            </a:xfrm>
            <a:prstGeom prst="line">
              <a:avLst/>
            </a:prstGeom>
            <a:ln>
              <a:solidFill>
                <a:srgbClr val="65A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Line 23">
            <a:extLst>
              <a:ext uri="{FF2B5EF4-FFF2-40B4-BE49-F238E27FC236}">
                <a16:creationId xmlns:a16="http://schemas.microsoft.com/office/drawing/2014/main" id="{1DBE035D-639D-400A-8EBE-0D2BD0A9CE0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8700" y="438611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25">
            <a:extLst>
              <a:ext uri="{FF2B5EF4-FFF2-40B4-BE49-F238E27FC236}">
                <a16:creationId xmlns:a16="http://schemas.microsoft.com/office/drawing/2014/main" id="{DF8776F1-9DA1-475E-B4A1-88C3D2722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700" y="3928915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10,8km</a:t>
            </a:r>
          </a:p>
        </p:txBody>
      </p:sp>
      <p:sp>
        <p:nvSpPr>
          <p:cNvPr id="23" name="Line 27">
            <a:extLst>
              <a:ext uri="{FF2B5EF4-FFF2-40B4-BE49-F238E27FC236}">
                <a16:creationId xmlns:a16="http://schemas.microsoft.com/office/drawing/2014/main" id="{F51F1A0C-88C4-4E53-B4E6-64C3B71F8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8500" y="6138715"/>
            <a:ext cx="624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8">
            <a:extLst>
              <a:ext uri="{FF2B5EF4-FFF2-40B4-BE49-F238E27FC236}">
                <a16:creationId xmlns:a16="http://schemas.microsoft.com/office/drawing/2014/main" id="{22AA62EA-10C4-4171-8E70-38B01EAE88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8500" y="598631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9">
            <a:extLst>
              <a:ext uri="{FF2B5EF4-FFF2-40B4-BE49-F238E27FC236}">
                <a16:creationId xmlns:a16="http://schemas.microsoft.com/office/drawing/2014/main" id="{19ACCC7B-9789-4E00-9947-667276F3C3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500" y="598631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0">
            <a:extLst>
              <a:ext uri="{FF2B5EF4-FFF2-40B4-BE49-F238E27FC236}">
                <a16:creationId xmlns:a16="http://schemas.microsoft.com/office/drawing/2014/main" id="{600D36DF-130C-47AD-B40B-EE49030FC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2500" y="598631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31">
            <a:extLst>
              <a:ext uri="{FF2B5EF4-FFF2-40B4-BE49-F238E27FC236}">
                <a16:creationId xmlns:a16="http://schemas.microsoft.com/office/drawing/2014/main" id="{A9CFDEE8-FC2C-4FD7-B33A-9890613D6D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6700" y="598631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32">
            <a:extLst>
              <a:ext uri="{FF2B5EF4-FFF2-40B4-BE49-F238E27FC236}">
                <a16:creationId xmlns:a16="http://schemas.microsoft.com/office/drawing/2014/main" id="{B1B0EE65-9FE8-4405-B8EE-09865E95DD4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6900" y="598631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33">
            <a:extLst>
              <a:ext uri="{FF2B5EF4-FFF2-40B4-BE49-F238E27FC236}">
                <a16:creationId xmlns:a16="http://schemas.microsoft.com/office/drawing/2014/main" id="{31D3E764-A8D4-423D-8608-A77B17B51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900" y="5605315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9,52km</a:t>
            </a:r>
          </a:p>
        </p:txBody>
      </p:sp>
      <p:sp>
        <p:nvSpPr>
          <p:cNvPr id="30" name="Line 34">
            <a:extLst>
              <a:ext uri="{FF2B5EF4-FFF2-40B4-BE49-F238E27FC236}">
                <a16:creationId xmlns:a16="http://schemas.microsoft.com/office/drawing/2014/main" id="{CC6CC703-03CF-4132-9507-CE733F5DFA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68500" y="591011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35">
            <a:extLst>
              <a:ext uri="{FF2B5EF4-FFF2-40B4-BE49-F238E27FC236}">
                <a16:creationId xmlns:a16="http://schemas.microsoft.com/office/drawing/2014/main" id="{40B87BBD-EC78-49B2-874C-900388559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7700" y="5910115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AutoShape 37">
            <a:extLst>
              <a:ext uri="{FF2B5EF4-FFF2-40B4-BE49-F238E27FC236}">
                <a16:creationId xmlns:a16="http://schemas.microsoft.com/office/drawing/2014/main" id="{44A9D8D5-F216-4327-859F-E9B4AB9A4645}"/>
              </a:ext>
            </a:extLst>
          </p:cNvPr>
          <p:cNvSpPr>
            <a:spLocks/>
          </p:cNvSpPr>
          <p:nvPr/>
        </p:nvSpPr>
        <p:spPr bwMode="auto">
          <a:xfrm>
            <a:off x="8140700" y="4081315"/>
            <a:ext cx="304800" cy="2362200"/>
          </a:xfrm>
          <a:prstGeom prst="rightBrace">
            <a:avLst>
              <a:gd name="adj1" fmla="val 645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" name="Text Box 38">
            <a:extLst>
              <a:ext uri="{FF2B5EF4-FFF2-40B4-BE49-F238E27FC236}">
                <a16:creationId xmlns:a16="http://schemas.microsoft.com/office/drawing/2014/main" id="{9758FBB7-FE2C-4C11-BF34-A5DB7D112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9300" y="4887765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...km ?</a:t>
            </a:r>
          </a:p>
        </p:txBody>
      </p:sp>
      <p:pic>
        <p:nvPicPr>
          <p:cNvPr id="34" name="Picture 39" descr="BIKE002">
            <a:extLst>
              <a:ext uri="{FF2B5EF4-FFF2-40B4-BE49-F238E27FC236}">
                <a16:creationId xmlns:a16="http://schemas.microsoft.com/office/drawing/2014/main" id="{5BB3FC97-8090-46A6-B1C2-DA48A6CE0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1" y="2995465"/>
            <a:ext cx="12954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0" descr="BIKE002">
            <a:extLst>
              <a:ext uri="{FF2B5EF4-FFF2-40B4-BE49-F238E27FC236}">
                <a16:creationId xmlns:a16="http://schemas.microsoft.com/office/drawing/2014/main" id="{4EE01EB6-946C-45F8-8448-C09D9896F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4688428"/>
            <a:ext cx="1257300" cy="127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43">
            <a:extLst>
              <a:ext uri="{FF2B5EF4-FFF2-40B4-BE49-F238E27FC236}">
                <a16:creationId xmlns:a16="http://schemas.microsoft.com/office/drawing/2014/main" id="{66F7611A-D1F2-4D53-917D-B6CF13026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58" y="5920746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4 </a:t>
            </a:r>
            <a:r>
              <a:rPr lang="en-US" altLang="en-US" sz="2400" b="1" dirty="0" err="1"/>
              <a:t>giờ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sau</a:t>
            </a:r>
            <a:endParaRPr lang="en-US" altLang="en-US" sz="2400" b="1" dirty="0"/>
          </a:p>
        </p:txBody>
      </p:sp>
      <p:sp>
        <p:nvSpPr>
          <p:cNvPr id="37" name="Text Box 48">
            <a:extLst>
              <a:ext uri="{FF2B5EF4-FFF2-40B4-BE49-F238E27FC236}">
                <a16:creationId xmlns:a16="http://schemas.microsoft.com/office/drawing/2014/main" id="{62CBB7BA-681F-4B19-A8F7-98F8935FF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900" y="2435078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0070C0"/>
                </a:solidFill>
              </a:rPr>
              <a:t>Tóm</a:t>
            </a:r>
            <a:r>
              <a:rPr lang="en-US" altLang="en-US" sz="3200" b="1" u="sng" dirty="0">
                <a:solidFill>
                  <a:srgbClr val="0070C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70C0"/>
                </a:solidFill>
              </a:rPr>
              <a:t>tắt</a:t>
            </a:r>
            <a:endParaRPr lang="en-US" alt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38" name="Line 96">
            <a:extLst>
              <a:ext uri="{FF2B5EF4-FFF2-40B4-BE49-F238E27FC236}">
                <a16:creationId xmlns:a16="http://schemas.microsoft.com/office/drawing/2014/main" id="{39241F60-0EC6-4A56-AA28-9ECBE1A264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8500" y="4538515"/>
            <a:ext cx="541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97">
            <a:extLst>
              <a:ext uri="{FF2B5EF4-FFF2-40B4-BE49-F238E27FC236}">
                <a16:creationId xmlns:a16="http://schemas.microsoft.com/office/drawing/2014/main" id="{8178C013-B9DE-43BD-84B9-D59D81CBC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3500" y="438611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98">
            <a:extLst>
              <a:ext uri="{FF2B5EF4-FFF2-40B4-BE49-F238E27FC236}">
                <a16:creationId xmlns:a16="http://schemas.microsoft.com/office/drawing/2014/main" id="{B3096A34-034C-41A6-85E8-53CA4A7A9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6100" y="438611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99">
            <a:extLst>
              <a:ext uri="{FF2B5EF4-FFF2-40B4-BE49-F238E27FC236}">
                <a16:creationId xmlns:a16="http://schemas.microsoft.com/office/drawing/2014/main" id="{FCC9DC80-D1E8-458C-9B42-937BC7B0C5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68500" y="4309915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100">
            <a:extLst>
              <a:ext uri="{FF2B5EF4-FFF2-40B4-BE49-F238E27FC236}">
                <a16:creationId xmlns:a16="http://schemas.microsoft.com/office/drawing/2014/main" id="{B37BE30A-2B1E-4AED-AEED-F66237620D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6300" y="4309915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01">
            <a:extLst>
              <a:ext uri="{FF2B5EF4-FFF2-40B4-BE49-F238E27FC236}">
                <a16:creationId xmlns:a16="http://schemas.microsoft.com/office/drawing/2014/main" id="{B0F43D22-1224-4EFE-B2CA-94170C2CF3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8500" y="438611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102">
            <a:extLst>
              <a:ext uri="{FF2B5EF4-FFF2-40B4-BE49-F238E27FC236}">
                <a16:creationId xmlns:a16="http://schemas.microsoft.com/office/drawing/2014/main" id="{B7FBD6FB-D695-4BDF-B3BA-43784B3A5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28533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3 </a:t>
            </a:r>
            <a:r>
              <a:rPr lang="en-US" altLang="en-US" sz="2400" b="1" dirty="0" err="1"/>
              <a:t>giờ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đầu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43337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0.00417 L 0.72084 -0.0041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0417 L 0.825 0.00278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75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2" grpId="0" animBg="1"/>
      <p:bldP spid="33" grpId="0"/>
      <p:bldP spid="36" grpId="0"/>
      <p:bldP spid="37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445</TotalTime>
  <Words>560</Words>
  <Application>Microsoft Office PowerPoint</Application>
  <PresentationFormat>Widescreen</PresentationFormat>
  <Paragraphs>89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等线</vt:lpstr>
      <vt:lpstr>等线 Light</vt:lpstr>
      <vt:lpstr>.VnArial</vt:lpstr>
      <vt:lpstr>Arial</vt:lpstr>
      <vt:lpstr>Calibri</vt:lpstr>
      <vt:lpstr>HP001 4 hàng</vt:lpstr>
      <vt:lpstr>Tahoma</vt:lpstr>
      <vt:lpstr>Times New Roman</vt:lpstr>
      <vt:lpstr>UTM Aptima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HP</dc:creator>
  <dc:description>9Slide.vn</dc:description>
  <cp:lastModifiedBy>admin</cp:lastModifiedBy>
  <cp:revision>291</cp:revision>
  <dcterms:created xsi:type="dcterms:W3CDTF">2018-02-23T07:21:00Z</dcterms:created>
  <dcterms:modified xsi:type="dcterms:W3CDTF">2021-11-12T06:12:21Z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B06410EDFEFA4EC494276585585CD177</vt:lpwstr>
  </property>
</Properties>
</file>