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25"/>
  </p:notesMasterIdLst>
  <p:sldIdLst>
    <p:sldId id="2007577527" r:id="rId5"/>
    <p:sldId id="2007577558" r:id="rId6"/>
    <p:sldId id="2007577532" r:id="rId7"/>
    <p:sldId id="2007577555" r:id="rId8"/>
    <p:sldId id="2007577553" r:id="rId9"/>
    <p:sldId id="2007577554" r:id="rId10"/>
    <p:sldId id="2007577556" r:id="rId11"/>
    <p:sldId id="664" r:id="rId12"/>
    <p:sldId id="2007577533" r:id="rId13"/>
    <p:sldId id="2007577544" r:id="rId14"/>
    <p:sldId id="2007577550" r:id="rId15"/>
    <p:sldId id="2007577549" r:id="rId16"/>
    <p:sldId id="2007577542" r:id="rId17"/>
    <p:sldId id="2007577551" r:id="rId18"/>
    <p:sldId id="262" r:id="rId19"/>
    <p:sldId id="282" r:id="rId20"/>
    <p:sldId id="283" r:id="rId21"/>
    <p:sldId id="284" r:id="rId22"/>
    <p:sldId id="2007577557" r:id="rId23"/>
    <p:sldId id="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1970" autoAdjust="0"/>
  </p:normalViewPr>
  <p:slideViewPr>
    <p:cSldViewPr snapToGrid="0">
      <p:cViewPr varScale="1">
        <p:scale>
          <a:sx n="104" d="100"/>
          <a:sy n="104" d="100"/>
        </p:scale>
        <p:origin x="9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9/22/23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12</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9/22/23</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9/22/23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22/09/2023</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9/22/23</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44.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4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42.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0.png"/><Relationship Id="rId12"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4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42.pn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image" Target="../media/image40.png"/><Relationship Id="rId11" Type="http://schemas.openxmlformats.org/officeDocument/2006/relationships/image" Target="../media/image49.png"/><Relationship Id="rId5" Type="http://schemas.openxmlformats.org/officeDocument/2006/relationships/image" Target="../media/image9.pn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3.png"/><Relationship Id="rId1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5019130" y="153525"/>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9"/>
          <a:stretch>
            <a:fillRect/>
          </a:stretch>
        </p:blipFill>
        <p:spPr>
          <a:xfrm>
            <a:off x="6729953" y="862868"/>
            <a:ext cx="3385598" cy="1059209"/>
          </a:xfrm>
          <a:prstGeom prst="rect">
            <a:avLst/>
          </a:prstGeom>
        </p:spPr>
      </p:pic>
      <p:sp>
        <p:nvSpPr>
          <p:cNvPr id="12" name="TextBox 11">
            <a:extLst>
              <a:ext uri="{FF2B5EF4-FFF2-40B4-BE49-F238E27FC236}">
                <a16:creationId xmlns:a16="http://schemas.microsoft.com/office/drawing/2014/main" id="{617577F8-33B4-4435-9135-2FE8E639AC96}"/>
              </a:ext>
            </a:extLst>
          </p:cNvPr>
          <p:cNvSpPr txBox="1"/>
          <p:nvPr/>
        </p:nvSpPr>
        <p:spPr>
          <a:xfrm>
            <a:off x="5426746" y="154982"/>
            <a:ext cx="63308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ea typeface="+mn-ea"/>
                <a:cs typeface="+mn-cs"/>
              </a:rPr>
              <a:t>Thứ</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ngày</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tháng</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năm</a:t>
            </a:r>
            <a:r>
              <a:rPr kumimoji="0" lang="en-US" sz="4000" b="0" i="0" u="none" strike="noStrike" kern="1200" cap="none" spc="0" normalizeH="0" baseline="0" noProof="0" dirty="0">
                <a:ln>
                  <a:noFill/>
                </a:ln>
                <a:solidFill>
                  <a:prstClr val="black"/>
                </a:solidFill>
                <a:effectLst/>
                <a:uLnTx/>
                <a:uFillTx/>
                <a:ea typeface="+mn-ea"/>
                <a:cs typeface="+mn-cs"/>
              </a:rPr>
              <a:t> …</a:t>
            </a:r>
          </a:p>
        </p:txBody>
      </p:sp>
      <p:pic>
        <p:nvPicPr>
          <p:cNvPr id="2" name="Picture 1">
            <a:extLst>
              <a:ext uri="{FF2B5EF4-FFF2-40B4-BE49-F238E27FC236}">
                <a16:creationId xmlns:a16="http://schemas.microsoft.com/office/drawing/2014/main" id="{CABB4DDE-D4F3-83FA-E467-81BD2416BA9D}"/>
              </a:ext>
            </a:extLst>
          </p:cNvPr>
          <p:cNvPicPr>
            <a:picLocks noChangeAspect="1"/>
          </p:cNvPicPr>
          <p:nvPr/>
        </p:nvPicPr>
        <p:blipFill>
          <a:blip r:embed="rId10"/>
          <a:stretch>
            <a:fillRect/>
          </a:stretch>
        </p:blipFill>
        <p:spPr>
          <a:xfrm>
            <a:off x="4758767" y="1762799"/>
            <a:ext cx="6998815" cy="2017951"/>
          </a:xfrm>
          <a:prstGeom prst="rect">
            <a:avLst/>
          </a:prstGeom>
        </p:spPr>
      </p:pic>
      <p:sp>
        <p:nvSpPr>
          <p:cNvPr id="3" name="TextBox 2">
            <a:extLst>
              <a:ext uri="{FF2B5EF4-FFF2-40B4-BE49-F238E27FC236}">
                <a16:creationId xmlns:a16="http://schemas.microsoft.com/office/drawing/2014/main" id="{B27B98B3-78D5-AB31-CD0D-ED8C55ED507C}"/>
              </a:ext>
            </a:extLst>
          </p:cNvPr>
          <p:cNvSpPr txBox="1"/>
          <p:nvPr/>
        </p:nvSpPr>
        <p:spPr>
          <a:xfrm>
            <a:off x="7848600" y="3362325"/>
            <a:ext cx="1533525" cy="523220"/>
          </a:xfrm>
          <a:prstGeom prst="rect">
            <a:avLst/>
          </a:prstGeom>
          <a:noFill/>
        </p:spPr>
        <p:txBody>
          <a:bodyPr wrap="square" rtlCol="0">
            <a:spAutoFit/>
          </a:bodyPr>
          <a:lstStyle/>
          <a:p>
            <a:r>
              <a:rPr lang="en-US" sz="2800" b="1" i="1" dirty="0">
                <a:solidFill>
                  <a:srgbClr val="0070C0"/>
                </a:solidFill>
              </a:rPr>
              <a:t>(</a:t>
            </a:r>
            <a:r>
              <a:rPr lang="en-US" sz="2800" b="1" i="1" dirty="0" err="1">
                <a:solidFill>
                  <a:srgbClr val="0070C0"/>
                </a:solidFill>
              </a:rPr>
              <a:t>Tiết</a:t>
            </a:r>
            <a:r>
              <a:rPr lang="en-US" sz="2800" b="1" i="1" dirty="0">
                <a:solidFill>
                  <a:srgbClr val="0070C0"/>
                </a:solidFill>
              </a:rPr>
              <a:t> 3)</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Mọi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sử</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dụng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hoa</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dịp</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lễ</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quốc</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tế</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phụ</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nữ</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nhà</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giáo</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Việt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Nam,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nhật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khai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trương</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valentine….</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a:solidFill>
                  <a:schemeClr val="tx1"/>
                </a:solidFill>
                <a:latin typeface="Calibri" panose="020F0502020204030204" pitchFamily="34" charset="0"/>
                <a:cs typeface="Calibri" panose="020F0502020204030204" pitchFamily="34" charset="0"/>
              </a:rPr>
              <a:t>Hãy chia sẻ với các bạn về một kỉ niệm mà em đã tặng hoa cho người thân, bạn bè hoặc em được người thân, bạn bè tặng hoa.</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Calibri" panose="020F0502020204030204" pitchFamily="34" charset="0"/>
                <a:cs typeface="Calibri" panose="020F0502020204030204" pitchFamily="34"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65904F57-F212-12D6-0E18-45AE6095A0C6}"/>
              </a:ext>
            </a:extLst>
          </p:cNvPr>
          <p:cNvPicPr>
            <a:picLocks noChangeAspect="1"/>
          </p:cNvPicPr>
          <p:nvPr/>
        </p:nvPicPr>
        <p:blipFill>
          <a:blip r:embed="rId4"/>
          <a:stretch>
            <a:fillRect/>
          </a:stretch>
        </p:blipFill>
        <p:spPr>
          <a:xfrm rot="21020716">
            <a:off x="990773" y="1061071"/>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D1D1EF47-B4C7-387E-12D0-BDE1B28506B4}"/>
              </a:ext>
            </a:extLst>
          </p:cNvPr>
          <p:cNvPicPr>
            <a:picLocks noChangeAspect="1"/>
          </p:cNvPicPr>
          <p:nvPr/>
        </p:nvPicPr>
        <p:blipFill>
          <a:blip r:embed="rId5"/>
          <a:stretch>
            <a:fillRect/>
          </a:stretch>
        </p:blipFill>
        <p:spPr>
          <a:xfrm>
            <a:off x="995954" y="833253"/>
            <a:ext cx="4986960" cy="2584928"/>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thuốc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chữa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bệnh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cúc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sen</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nước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endParaRPr lang="en-US" sz="4000" b="1" dirty="0">
              <a:solidFill>
                <a:prstClr val="black"/>
              </a:solidFill>
              <a:latin typeface="Calibri" panose="020F0502020204030204" pitchFamily="34" charset="0"/>
              <a:cs typeface="Calibri" panose="020F0502020204030204" pitchFamily="34" charset="0"/>
            </a:endParaRP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hồng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oải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cẩm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chăm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sóc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lợi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gì</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17">
            <a:extLst>
              <a:ext uri="{FF2B5EF4-FFF2-40B4-BE49-F238E27FC236}">
                <a16:creationId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cs typeface="Calibri" panose="020F0502020204030204" pitchFamily="34" charset="0"/>
              </a:rPr>
              <a:t>G</a:t>
            </a:r>
            <a:r>
              <a:rPr lang="vi-VN" sz="4000" dirty="0">
                <a:solidFill>
                  <a:prstClr val="black"/>
                </a:solidFill>
                <a:latin typeface="Calibri" panose="020F0502020204030204" pitchFamily="34" charset="0"/>
                <a:cs typeface="Calibri" panose="020F0502020204030204" pitchFamily="34"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195887"/>
            <a:ext cx="10936586" cy="3176938"/>
          </a:xfrm>
        </p:spPr>
        <p:txBody>
          <a:bodyPr/>
          <a:lstStyle/>
          <a:p>
            <a:r>
              <a:rPr lang="en-US" sz="4000" b="1">
                <a:solidFill>
                  <a:srgbClr val="FF0000"/>
                </a:solidFill>
              </a:rPr>
              <a:t>- </a:t>
            </a:r>
            <a:r>
              <a:rPr lang="vi-VN" sz="4000" b="1">
                <a:solidFill>
                  <a:srgbClr val="FF0000"/>
                </a:solidFill>
              </a:rPr>
              <a:t>Kết </a:t>
            </a:r>
            <a:r>
              <a:rPr lang="en-US" sz="4000" b="1">
                <a:solidFill>
                  <a:srgbClr val="FF0000"/>
                </a:solidFill>
              </a:rPr>
              <a:t>luận:</a:t>
            </a:r>
            <a:br>
              <a:rPr lang="en-GB" sz="4000" b="1">
                <a:solidFill>
                  <a:srgbClr val="FF0000"/>
                </a:solidFill>
              </a:rPr>
            </a:br>
            <a:r>
              <a:rPr lang="en-US" sz="4000" b="1">
                <a:solidFill>
                  <a:srgbClr val="FF0000"/>
                </a:solidFill>
              </a:rPr>
              <a:t>+ Một số loài hoa, cây cảnh có thể làm thuốc chữa bệnh, làm nước hoa,...</a:t>
            </a:r>
            <a:br>
              <a:rPr lang="en-GB" sz="4000" b="1">
                <a:solidFill>
                  <a:srgbClr val="FF0000"/>
                </a:solidFill>
              </a:rPr>
            </a:br>
            <a:r>
              <a:rPr lang="en-US" sz="4000" b="1">
                <a:solidFill>
                  <a:srgbClr val="FF0000"/>
                </a:solidFill>
              </a:rPr>
              <a:t>+ Hoạt động trồng và chăm sóc hoa giúp con người rèn luyện sức khỏe, yêu thiên nhiên, mang lại niềm vui trong cuộc sống và lợi ích kinh tế. Chúng ta cần yêu quý, trồng, chăm sóc, bảo vệ hoa, cây cảnh.</a:t>
            </a:r>
            <a:endParaRPr lang="en-GB" sz="4000" b="1">
              <a:solidFill>
                <a:srgbClr val="FF0000"/>
              </a:solidFill>
            </a:endParaRPr>
          </a:p>
        </p:txBody>
      </p:sp>
    </p:spTree>
    <p:extLst>
      <p:ext uri="{BB962C8B-B14F-4D97-AF65-F5344CB8AC3E}">
        <p14:creationId xmlns:p14="http://schemas.microsoft.com/office/powerpoint/2010/main" val="70412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749A5F1C-BD9E-39B3-1575-DD652714C6C8}"/>
              </a:ext>
            </a:extLst>
          </p:cNvPr>
          <p:cNvSpPr txBox="1"/>
          <p:nvPr/>
        </p:nvSpPr>
        <p:spPr>
          <a:xfrm>
            <a:off x="928468" y="1205289"/>
            <a:ext cx="10663311" cy="3108543"/>
          </a:xfrm>
          <a:prstGeom prst="rect">
            <a:avLst/>
          </a:prstGeom>
          <a:noFill/>
        </p:spPr>
        <p:txBody>
          <a:bodyPr wrap="square">
            <a:spAutoFit/>
          </a:bodyPr>
          <a:lstStyle/>
          <a:p>
            <a:pPr algn="just"/>
            <a:r>
              <a:rPr lang="vi-VN" sz="2800" b="1" dirty="0">
                <a:solidFill>
                  <a:srgbClr val="002060"/>
                </a:solidFill>
              </a:rPr>
              <a:t>- Nêu được lợi ích của hoa và cây cảnh đối với đời sống.</a:t>
            </a:r>
            <a:endParaRPr lang="en-US" sz="2800" b="1" dirty="0">
              <a:solidFill>
                <a:srgbClr val="002060"/>
              </a:solidFill>
            </a:endParaRPr>
          </a:p>
          <a:p>
            <a:pPr algn="just"/>
            <a:r>
              <a:rPr lang="vi-VN" sz="2800" b="1" dirty="0">
                <a:solidFill>
                  <a:srgbClr val="002060"/>
                </a:solidFill>
              </a:rPr>
              <a:t>- Có hứng thú với việc trồng, chăm sóc và bảo vệ hoa, cây cảnh. </a:t>
            </a:r>
          </a:p>
          <a:p>
            <a:pPr algn="just"/>
            <a:r>
              <a:rPr lang="vi-VN" sz="2800" b="1" dirty="0">
                <a:solidFill>
                  <a:srgbClr val="002060"/>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endParaRPr>
          </a:p>
        </p:txBody>
      </p:sp>
      <p:sp>
        <p:nvSpPr>
          <p:cNvPr id="17" name="TextBox 16">
            <a:extLst>
              <a:ext uri="{FF2B5EF4-FFF2-40B4-BE49-F238E27FC236}">
                <a16:creationId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0">
                  <a:solidFill>
                    <a:prstClr val="black"/>
                  </a:solidFill>
                </a:ln>
                <a:solidFill>
                  <a:srgbClr val="FF6699"/>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biệt</a:t>
            </a:r>
            <a:r>
              <a:rPr kumimoji="0" lang="en" sz="8000" b="0" i="0" u="none" strike="noStrike" kern="1200" cap="none" spc="0" normalizeH="0" baseline="0" noProof="0">
                <a:ln w="0">
                  <a:solidFill>
                    <a:prstClr val="black"/>
                  </a:solidFill>
                </a:ln>
                <a:solidFill>
                  <a:srgbClr val="F19EC2"/>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FF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92D05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gặp</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C0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lại</a:t>
            </a:r>
            <a:endParaRPr kumimoji="0" lang="vi-VN" sz="14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246"/>
            <a:ext cx="10515600" cy="1310442"/>
          </a:xfrm>
        </p:spPr>
        <p:txBody>
          <a:bodyPr/>
          <a:lstStyle/>
          <a:p>
            <a:r>
              <a:rPr lang="vi-VN">
                <a:solidFill>
                  <a:srgbClr val="FF0000"/>
                </a:solidFill>
              </a:rPr>
              <a:t>Các con hãy quan sát hình 3 – trang 9 và trả lời câu hỏi 1 -2</a:t>
            </a:r>
            <a:endParaRPr lang="en-GB">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760" t="32043" r="24085" b="18192"/>
          <a:stretch/>
        </p:blipFill>
        <p:spPr>
          <a:xfrm>
            <a:off x="1872557" y="1690688"/>
            <a:ext cx="8446885" cy="4910245"/>
          </a:xfrm>
          <a:prstGeom prst="rect">
            <a:avLst/>
          </a:prstGeom>
        </p:spPr>
      </p:pic>
    </p:spTree>
    <p:extLst>
      <p:ext uri="{BB962C8B-B14F-4D97-AF65-F5344CB8AC3E}">
        <p14:creationId xmlns:p14="http://schemas.microsoft.com/office/powerpoint/2010/main" val="2258849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214" y="2272153"/>
            <a:ext cx="9144000" cy="2387600"/>
          </a:xfrm>
        </p:spPr>
        <p:txBody>
          <a:bodyPr>
            <a:normAutofit fontScale="90000"/>
          </a:bodyPr>
          <a:lstStyle/>
          <a:p>
            <a:r>
              <a:rPr lang="vi-VN">
                <a:solidFill>
                  <a:srgbClr val="FF0000"/>
                </a:solidFill>
              </a:rPr>
              <a:t>Nếu không có hoa, cây cảnh thì con người sẽ lấy oxygen ở đâu để thở?</a:t>
            </a:r>
            <a:br>
              <a:rPr lang="en-GB">
                <a:solidFill>
                  <a:srgbClr val="FF0000"/>
                </a:solidFill>
              </a:rPr>
            </a:br>
            <a:endParaRPr lang="en-GB">
              <a:solidFill>
                <a:srgbClr val="FF0000"/>
              </a:solidFill>
            </a:endParaRPr>
          </a:p>
        </p:txBody>
      </p:sp>
    </p:spTree>
    <p:extLst>
      <p:ext uri="{BB962C8B-B14F-4D97-AF65-F5344CB8AC3E}">
        <p14:creationId xmlns:p14="http://schemas.microsoft.com/office/powerpoint/2010/main" val="2104221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292" y="1440328"/>
            <a:ext cx="8289212" cy="3819734"/>
          </a:xfrm>
        </p:spPr>
        <p:txBody>
          <a:bodyPr/>
          <a:lstStyle/>
          <a:p>
            <a:pPr algn="l">
              <a:lnSpc>
                <a:spcPct val="100000"/>
              </a:lnSpc>
            </a:pPr>
            <a:r>
              <a:rPr lang="vi-VN" sz="3200" b="1">
                <a:solidFill>
                  <a:srgbClr val="FF0000"/>
                </a:solidFill>
              </a:rPr>
              <a:t>Kết luận: Khi cây quang hợp, sẽ lấy khí carbon dioxide (C02) từ không khí và tạo ra khí oxygen cung cấp cho hoạt động hô hấp của con người và động vật.</a:t>
            </a:r>
            <a:endParaRPr lang="en-GB" sz="3200" b="1">
              <a:solidFill>
                <a:srgbClr val="FF0000"/>
              </a:solidFill>
            </a:endParaRPr>
          </a:p>
        </p:txBody>
      </p:sp>
    </p:spTree>
    <p:extLst>
      <p:ext uri="{BB962C8B-B14F-4D97-AF65-F5344CB8AC3E}">
        <p14:creationId xmlns:p14="http://schemas.microsoft.com/office/powerpoint/2010/main" val="409657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986" y="709157"/>
            <a:ext cx="10515600" cy="1325563"/>
          </a:xfrm>
        </p:spPr>
        <p:txBody>
          <a:bodyPr>
            <a:normAutofit fontScale="90000"/>
          </a:bodyPr>
          <a:lstStyle/>
          <a:p>
            <a:r>
              <a:rPr lang="vi-VN" b="1">
                <a:solidFill>
                  <a:srgbClr val="FF0000"/>
                </a:solidFill>
              </a:rPr>
              <a:t>Tại sao khi đi ngủ chúng ta không nên đặt nhiều hoa, cây cảnh trong phòng ngủ kín?</a:t>
            </a:r>
            <a:br>
              <a:rPr lang="en-GB" b="1">
                <a:solidFill>
                  <a:srgbClr val="FF0000"/>
                </a:solidFill>
              </a:rPr>
            </a:br>
            <a:endParaRPr lang="en-GB" b="1">
              <a:solidFill>
                <a:srgbClr val="FF0000"/>
              </a:solidFill>
            </a:endParaRPr>
          </a:p>
        </p:txBody>
      </p:sp>
      <p:sp>
        <p:nvSpPr>
          <p:cNvPr id="4" name="Rectangle 3"/>
          <p:cNvSpPr/>
          <p:nvPr/>
        </p:nvSpPr>
        <p:spPr>
          <a:xfrm>
            <a:off x="883467" y="2263323"/>
            <a:ext cx="9491050" cy="2123658"/>
          </a:xfrm>
          <a:prstGeom prst="rect">
            <a:avLst/>
          </a:prstGeom>
        </p:spPr>
        <p:txBody>
          <a:bodyPr wrap="square">
            <a:spAutoFit/>
          </a:bodyPr>
          <a:lstStyle/>
          <a:p>
            <a:pPr algn="just">
              <a:lnSpc>
                <a:spcPct val="110000"/>
              </a:lnSpc>
              <a:spcAft>
                <a:spcPts val="0"/>
              </a:spcAft>
            </a:pPr>
            <a:r>
              <a:rPr lang="vi-VN" sz="4000" b="1">
                <a:solidFill>
                  <a:srgbClr val="FF0000"/>
                </a:solidFill>
                <a:latin typeface="Times New Roman" panose="02020603050405020304" pitchFamily="18" charset="0"/>
                <a:ea typeface="Times New Roman" panose="02020603050405020304" pitchFamily="18" charset="0"/>
              </a:rPr>
              <a:t>Cây có vai trò quan trọng trong đời sống con người, vậy chúng ta cần làm gì để chăm sóc và bảo vệ cây hoa, cây cảnh?</a:t>
            </a:r>
            <a:endParaRPr lang="en-GB" sz="40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30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4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biết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hoa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dụng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hiện</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những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dịp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531</Words>
  <Application>Microsoft Macintosh PowerPoint</Application>
  <PresentationFormat>Widescreen</PresentationFormat>
  <Paragraphs>27</Paragraphs>
  <Slides>20</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Arial</vt:lpstr>
      <vt:lpstr>Calibri</vt:lpstr>
      <vt:lpstr>Calibri Light</vt:lpstr>
      <vt:lpstr>Cambria</vt:lpstr>
      <vt:lpstr>SVN-Poky's</vt:lpstr>
      <vt:lpstr>Times New Roman</vt:lpstr>
      <vt:lpstr>思源黑体 CN Bold</vt:lpstr>
      <vt:lpstr>3_Office Theme</vt:lpstr>
      <vt:lpstr>1_Office Theme</vt:lpstr>
      <vt:lpstr>Office 主题</vt:lpstr>
      <vt:lpstr>Office 主题​​</vt:lpstr>
      <vt:lpstr>PowerPoint Presentation</vt:lpstr>
      <vt:lpstr>PowerPoint Presentation</vt:lpstr>
      <vt:lpstr>PowerPoint Presentation</vt:lpstr>
      <vt:lpstr>Các con hãy quan sát hình 3 – trang 9 và trả lời câu hỏi 1 -2</vt:lpstr>
      <vt:lpstr>Nếu không có hoa, cây cảnh thì con người sẽ lấy oxygen ở đâu để thở? </vt:lpstr>
      <vt:lpstr>Kết luận: Khi cây quang hợp, sẽ lấy khí carbon dioxide (C02) từ không khí và tạo ra khí oxygen cung cấp cho hoạt động hô hấp của con người và động vật.</vt:lpstr>
      <vt:lpstr>Tại sao khi đi ngủ chúng ta không nên đặt nhiều hoa, cây cảnh trong phòng ngủ kín?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Kết luận: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29</cp:revision>
  <dcterms:created xsi:type="dcterms:W3CDTF">2023-07-05T12:14:43Z</dcterms:created>
  <dcterms:modified xsi:type="dcterms:W3CDTF">2023-09-22T09:22:29Z</dcterms:modified>
</cp:coreProperties>
</file>