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handoutMasterIdLst>
    <p:handoutMasterId r:id="rId26"/>
  </p:handoutMasterIdLst>
  <p:sldIdLst>
    <p:sldId id="524" r:id="rId4"/>
    <p:sldId id="525" r:id="rId5"/>
    <p:sldId id="549" r:id="rId6"/>
    <p:sldId id="546" r:id="rId7"/>
    <p:sldId id="548" r:id="rId8"/>
    <p:sldId id="550" r:id="rId9"/>
    <p:sldId id="564" r:id="rId10"/>
    <p:sldId id="551" r:id="rId11"/>
    <p:sldId id="555" r:id="rId12"/>
    <p:sldId id="570" r:id="rId13"/>
    <p:sldId id="552" r:id="rId14"/>
    <p:sldId id="556" r:id="rId15"/>
    <p:sldId id="565" r:id="rId16"/>
    <p:sldId id="558" r:id="rId17"/>
    <p:sldId id="557" r:id="rId18"/>
    <p:sldId id="560" r:id="rId19"/>
    <p:sldId id="566" r:id="rId20"/>
    <p:sldId id="568" r:id="rId21"/>
    <p:sldId id="569" r:id="rId22"/>
    <p:sldId id="547" r:id="rId23"/>
    <p:sldId id="534" r:id="rId24"/>
    <p:sldId id="54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429"/>
    <a:srgbClr val="B8D991"/>
    <a:srgbClr val="0F1D02"/>
    <a:srgbClr val="F08934"/>
    <a:srgbClr val="FBE8CF"/>
    <a:srgbClr val="9C5B0C"/>
    <a:srgbClr val="F1A03F"/>
    <a:srgbClr val="55A84B"/>
    <a:srgbClr val="75BA5B"/>
    <a:srgbClr val="F0AE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varScale="1">
        <p:scale>
          <a:sx n="58" d="100"/>
          <a:sy n="58" d="100"/>
        </p:scale>
        <p:origin x="1140" y="66"/>
      </p:cViewPr>
      <p:guideLst/>
    </p:cSldViewPr>
  </p:slideViewPr>
  <p:notesTextViewPr>
    <p:cViewPr>
      <p:scale>
        <a:sx n="1" d="1"/>
        <a:sy n="1" d="1"/>
      </p:scale>
      <p:origin x="0" y="0"/>
    </p:cViewPr>
  </p:notesTextViewPr>
  <p:notesViewPr>
    <p:cSldViewPr snapToGrid="0">
      <p:cViewPr varScale="1">
        <p:scale>
          <a:sx n="49" d="100"/>
          <a:sy n="49" d="100"/>
        </p:scale>
        <p:origin x="2052" y="5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EEDE1-CFB0-4F0B-B38D-24FEEE27D84F}"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119B2-CD60-4639-A604-2ADF5479EE4A}" type="slidenum">
              <a:rPr lang="en-US" smtClean="0"/>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 </a:t>
            </a:r>
            <a:endParaRPr lang="en-US" altLang="zh-CN" sz="100" dirty="0">
              <a:solidFill>
                <a:prstClr val="white"/>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2.png"/><Relationship Id="rId17" Type="http://schemas.openxmlformats.org/officeDocument/2006/relationships/tags" Target="../tags/tag3.xml"/><Relationship Id="rId16" Type="http://schemas.openxmlformats.org/officeDocument/2006/relationships/image" Target="../media/image4.png"/><Relationship Id="rId15" Type="http://schemas.openxmlformats.org/officeDocument/2006/relationships/tags" Target="../tags/tag2.xml"/><Relationship Id="rId14" Type="http://schemas.openxmlformats.org/officeDocument/2006/relationships/image" Target="../media/image3.png"/><Relationship Id="rId13" Type="http://schemas.openxmlformats.org/officeDocument/2006/relationships/tags" Target="../tags/tag1.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Title 1"/>
          <p:cNvSpPr txBox="1"/>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endParaRPr lang="en-US" sz="1100" b="0" dirty="0">
              <a:solidFill>
                <a:schemeClr val="accent2">
                  <a:lumMod val="50000"/>
                </a:schemeClr>
              </a:solidFill>
              <a:latin typeface="#9Slide07 HoneyCream" pitchFamily="2" charset="0"/>
            </a:endParaRPr>
          </a:p>
        </p:txBody>
      </p:sp>
      <p:pic>
        <p:nvPicPr>
          <p:cNvPr id="9" name="Picture 8"/>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p:cNvSpPr txBox="1"/>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4"/>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5"/>
              </p:custDataLst>
            </p:nvPr>
          </p:nvPicPr>
          <p:blipFill>
            <a:blip r:embed="rId16"/>
            <a:srcRect/>
            <a:stretch>
              <a:fillRect/>
            </a:stretch>
          </p:blipFill>
          <p:spPr>
            <a:xfrm>
              <a:off x="0" y="0"/>
              <a:ext cx="19199" cy="10800"/>
            </a:xfrm>
            <a:prstGeom prst="rect">
              <a:avLst/>
            </a:prstGeom>
          </p:spPr>
        </p:pic>
        <p:sp>
          <p:nvSpPr>
            <p:cNvPr id="7" name="圆角矩形 6"/>
            <p:cNvSpPr/>
            <p:nvPr>
              <p:custDataLst>
                <p:tags r:id="rId17"/>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Picture 5"/>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p:cNvSpPr txBox="1"/>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endParaRPr lang="en-US" sz="990" b="0" dirty="0">
              <a:solidFill>
                <a:schemeClr val="accent3">
                  <a:lumMod val="60000"/>
                  <a:lumOff val="40000"/>
                </a:schemeClr>
              </a:solidFill>
              <a:latin typeface="#9Slide07 HoneyCream" pitchFamily="2"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27.png"/><Relationship Id="rId6" Type="http://schemas.openxmlformats.org/officeDocument/2006/relationships/image" Target="../media/image7.png"/><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9.png"/><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28.png"/><Relationship Id="rId6" Type="http://schemas.openxmlformats.org/officeDocument/2006/relationships/image" Target="../media/image7.png"/><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3.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14.png"/><Relationship Id="rId6" Type="http://schemas.openxmlformats.org/officeDocument/2006/relationships/image" Target="../media/image7.png"/><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8" Type="http://schemas.openxmlformats.org/officeDocument/2006/relationships/slideLayout" Target="../slideLayouts/slideLayout13.xml"/><Relationship Id="rId17" Type="http://schemas.openxmlformats.org/officeDocument/2006/relationships/image" Target="../media/image16.png"/><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17.png"/><Relationship Id="rId6" Type="http://schemas.openxmlformats.org/officeDocument/2006/relationships/image" Target="../media/image7.png"/><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2"/>
          <a:stretch>
            <a:fillRect/>
          </a:stretch>
        </p:blipFill>
        <p:spPr>
          <a:xfrm>
            <a:off x="635" y="0"/>
            <a:ext cx="12191365" cy="6858000"/>
          </a:xfrm>
          <a:prstGeom prst="rect">
            <a:avLst/>
          </a:prstGeom>
        </p:spPr>
      </p:pic>
      <p:pic>
        <p:nvPicPr>
          <p:cNvPr id="12" name="图片 11" descr="组 54"/>
          <p:cNvPicPr>
            <a:picLocks noChangeAspect="1"/>
          </p:cNvPicPr>
          <p:nvPr/>
        </p:nvPicPr>
        <p:blipFill>
          <a:blip r:embed="rId3"/>
          <a:stretch>
            <a:fillRect/>
          </a:stretch>
        </p:blipFill>
        <p:spPr>
          <a:xfrm>
            <a:off x="0" y="0"/>
            <a:ext cx="12192000" cy="1581150"/>
          </a:xfrm>
          <a:prstGeom prst="rect">
            <a:avLst/>
          </a:prstGeom>
        </p:spPr>
      </p:pic>
      <p:sp>
        <p:nvSpPr>
          <p:cNvPr id="174" name="圆角矩形 173"/>
          <p:cNvSpPr/>
          <p:nvPr>
            <p:custDataLst>
              <p:tags r:id="rId4"/>
            </p:custDataLst>
          </p:nvPr>
        </p:nvSpPr>
        <p:spPr>
          <a:xfrm>
            <a:off x="4040100" y="349193"/>
            <a:ext cx="4111163"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5"/>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29" name="椭圆 28"/>
            <p:cNvSpPr/>
            <p:nvPr>
              <p:custDataLst>
                <p:tags r:id="rId6"/>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20980" y="2197343"/>
            <a:ext cx="1414099" cy="549032"/>
          </a:xfrm>
          <a:prstGeom prst="rect">
            <a:avLst/>
          </a:prstGeom>
        </p:spPr>
      </p:pic>
      <p:pic>
        <p:nvPicPr>
          <p:cNvPr id="3" name="Picture 2"/>
          <p:cNvPicPr>
            <a:picLocks noChangeAspect="1"/>
          </p:cNvPicPr>
          <p:nvPr/>
        </p:nvPicPr>
        <p:blipFill>
          <a:blip r:embed="rId8"/>
          <a:stretch>
            <a:fillRect/>
          </a:stretch>
        </p:blipFill>
        <p:spPr>
          <a:xfrm>
            <a:off x="1005746" y="889982"/>
            <a:ext cx="10662828" cy="37127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2"/>
          <a:stretch>
            <a:fillRect/>
          </a:stretch>
        </p:blipFill>
        <p:spPr>
          <a:xfrm>
            <a:off x="0" y="0"/>
            <a:ext cx="12191365" cy="6858000"/>
          </a:xfrm>
          <a:prstGeom prst="rect">
            <a:avLst/>
          </a:prstGeom>
        </p:spPr>
      </p:pic>
      <p:pic>
        <p:nvPicPr>
          <p:cNvPr id="12" name="图片 11" descr="组 54"/>
          <p:cNvPicPr>
            <a:picLocks noChangeAspect="1"/>
          </p:cNvPicPr>
          <p:nvPr/>
        </p:nvPicPr>
        <p:blipFill>
          <a:blip r:embed="rId3"/>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32" name="图片 31" descr="E:\PPT\包图网\审核中\组 15.png组 15"/>
          <p:cNvPicPr>
            <a:picLocks noChangeAspect="1"/>
          </p:cNvPicPr>
          <p:nvPr/>
        </p:nvPicPr>
        <p:blipFill>
          <a:blip r:embed="rId6"/>
          <a:srcRect/>
          <a:stretch>
            <a:fillRect/>
          </a:stretch>
        </p:blipFill>
        <p:spPr>
          <a:xfrm>
            <a:off x="102235" y="1936115"/>
            <a:ext cx="1838325" cy="713740"/>
          </a:xfrm>
          <a:prstGeom prst="rect">
            <a:avLst/>
          </a:prstGeom>
        </p:spPr>
      </p:pic>
      <p:sp>
        <p:nvSpPr>
          <p:cNvPr id="2" name="TextBox 1"/>
          <p:cNvSpPr txBox="1"/>
          <p:nvPr/>
        </p:nvSpPr>
        <p:spPr>
          <a:xfrm>
            <a:off x="2104490" y="1633874"/>
            <a:ext cx="7996843" cy="2031325"/>
          </a:xfrm>
          <a:prstGeom prst="rect">
            <a:avLst/>
          </a:prstGeom>
          <a:solidFill>
            <a:schemeClr val="bg1"/>
          </a:solidFill>
          <a:ln>
            <a:solidFill>
              <a:srgbClr val="0070C0"/>
            </a:solidFill>
          </a:ln>
        </p:spPr>
        <p:txBody>
          <a:bodyPr wrap="square" rtlCol="0">
            <a:spAutoFit/>
          </a:bodyPr>
          <a:lstStyle/>
          <a:p>
            <a:pPr algn="ctr"/>
            <a:r>
              <a:rPr lang="en-US" sz="5400" dirty="0" err="1">
                <a:latin typeface="Calibri" panose="020F0502020204030204" pitchFamily="34" charset="0"/>
                <a:cs typeface="Calibri" panose="020F0502020204030204" pitchFamily="34" charset="0"/>
              </a:rPr>
              <a:t>Hoạt</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động</a:t>
            </a:r>
            <a:r>
              <a:rPr lang="en-US" sz="5400" dirty="0">
                <a:latin typeface="Calibri" panose="020F0502020204030204" pitchFamily="34" charset="0"/>
                <a:cs typeface="Calibri" panose="020F0502020204030204" pitchFamily="34" charset="0"/>
              </a:rPr>
              <a:t> 2</a:t>
            </a:r>
            <a:endParaRPr lang="en-US" sz="5400" dirty="0">
              <a:latin typeface="Calibri" panose="020F0502020204030204" pitchFamily="34" charset="0"/>
              <a:cs typeface="Calibri" panose="020F0502020204030204" pitchFamily="34" charset="0"/>
            </a:endParaRPr>
          </a:p>
          <a:p>
            <a:pPr algn="ctr"/>
            <a:r>
              <a:rPr lang="vi-VN" sz="5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TÌM HIỂU VỀ TỰ NHIÊN</a:t>
            </a:r>
            <a:endParaRPr lang="en-US" sz="5400" b="1" dirty="0">
              <a:solidFill>
                <a:srgbClr val="C00000"/>
              </a:solidFill>
              <a:effectLst/>
              <a:latin typeface="SVN-Gretoon" panose="02040603050506020204" pitchFamily="18" charset="0"/>
              <a:ea typeface="Times New Roman" panose="02020603050405020304" pitchFamily="18" charset="0"/>
              <a:cs typeface="Calibri" panose="020F0502020204030204" pitchFamily="34" charset="0"/>
            </a:endParaRPr>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52031" t="8716" r="1400" b="38622"/>
          <a:stretch>
            <a:fillRect/>
          </a:stretch>
        </p:blipFill>
        <p:spPr>
          <a:xfrm>
            <a:off x="317239" y="605960"/>
            <a:ext cx="4807974" cy="4581860"/>
          </a:xfrm>
          <a:prstGeom prst="rect">
            <a:avLst/>
          </a:prstGeom>
        </p:spPr>
      </p:pic>
      <p:grpSp>
        <p:nvGrpSpPr>
          <p:cNvPr id="11" name="Group 10"/>
          <p:cNvGrpSpPr/>
          <p:nvPr/>
        </p:nvGrpSpPr>
        <p:grpSpPr>
          <a:xfrm>
            <a:off x="5827512" y="1956068"/>
            <a:ext cx="4807974" cy="653056"/>
            <a:chOff x="5409377" y="1706686"/>
            <a:chExt cx="4807974" cy="653056"/>
          </a:xfrm>
        </p:grpSpPr>
        <p:sp>
          <p:nvSpPr>
            <p:cNvPr id="8" name="Rectangle: Rounded Corners 7"/>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endParaRPr lang="vi-VN" sz="2800" b="1" i="0" dirty="0">
                <a:solidFill>
                  <a:srgbClr val="333333"/>
                </a:solidFill>
                <a:effectLst/>
                <a:latin typeface="Cambria" panose="02040503050406030204" pitchFamily="18" charset="0"/>
              </a:endParaRPr>
            </a:p>
          </p:txBody>
        </p:sp>
      </p:grpSp>
      <p:grpSp>
        <p:nvGrpSpPr>
          <p:cNvPr id="12" name="Group 11"/>
          <p:cNvGrpSpPr/>
          <p:nvPr/>
        </p:nvGrpSpPr>
        <p:grpSpPr>
          <a:xfrm>
            <a:off x="5827511" y="2985997"/>
            <a:ext cx="4807974" cy="653056"/>
            <a:chOff x="5409377" y="1706686"/>
            <a:chExt cx="4807974" cy="653056"/>
          </a:xfrm>
        </p:grpSpPr>
        <p:sp>
          <p:nvSpPr>
            <p:cNvPr id="13" name="Rectangle: Rounded Corners 12"/>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endParaRPr lang="vi-VN" sz="2800" b="1" i="0" dirty="0">
                <a:solidFill>
                  <a:srgbClr val="333333"/>
                </a:solidFill>
                <a:effectLst/>
                <a:latin typeface="Cambria" panose="02040503050406030204" pitchFamily="18" charset="0"/>
              </a:endParaRPr>
            </a:p>
          </p:txBody>
        </p:sp>
      </p:grpSp>
      <p:grpSp>
        <p:nvGrpSpPr>
          <p:cNvPr id="15" name="Group 14"/>
          <p:cNvGrpSpPr/>
          <p:nvPr/>
        </p:nvGrpSpPr>
        <p:grpSpPr>
          <a:xfrm>
            <a:off x="5883370" y="4015926"/>
            <a:ext cx="4807974" cy="653056"/>
            <a:chOff x="5409377" y="1706686"/>
            <a:chExt cx="4807974" cy="653056"/>
          </a:xfrm>
        </p:grpSpPr>
        <p:sp>
          <p:nvSpPr>
            <p:cNvPr id="16" name="Rectangle: Rounded Corners 15"/>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endParaRPr lang="vi-VN" sz="2800" b="1" i="0" dirty="0">
                <a:solidFill>
                  <a:srgbClr val="333333"/>
                </a:solidFill>
                <a:effectLst/>
                <a:latin typeface="Cambria" panose="02040503050406030204" pitchFamily="18" charset="0"/>
              </a:endParaRPr>
            </a:p>
          </p:txBody>
        </p:sp>
      </p:grpSp>
      <p:pic>
        <p:nvPicPr>
          <p:cNvPr id="2" name="Picture 1"/>
          <p:cNvPicPr>
            <a:picLocks noChangeAspect="1"/>
          </p:cNvPicPr>
          <p:nvPr/>
        </p:nvPicPr>
        <p:blipFill>
          <a:blip r:embed="rId2"/>
          <a:stretch>
            <a:fillRect/>
          </a:stretch>
        </p:blipFill>
        <p:spPr>
          <a:xfrm>
            <a:off x="4954469" y="758125"/>
            <a:ext cx="6267231" cy="95105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76494" y="509312"/>
            <a:ext cx="7316988" cy="526901"/>
            <a:chOff x="5409377" y="1706686"/>
            <a:chExt cx="4807974" cy="653056"/>
          </a:xfrm>
        </p:grpSpPr>
        <p:sp>
          <p:nvSpPr>
            <p:cNvPr id="5" name="Rectangle: Rounded Corners 4"/>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p:cNvSpPr txBox="1"/>
          <p:nvPr/>
        </p:nvSpPr>
        <p:spPr>
          <a:xfrm>
            <a:off x="376229" y="1161986"/>
            <a:ext cx="6845665" cy="3539430"/>
          </a:xfrm>
          <a:prstGeom prst="rect">
            <a:avLst/>
          </a:prstGeom>
          <a:noFill/>
        </p:spPr>
        <p:txBody>
          <a:bodyPr wrap="square">
            <a:spAutoFit/>
          </a:bodyPr>
          <a:lstStyle/>
          <a:p>
            <a:pPr algn="just"/>
            <a:r>
              <a:rPr lang="vi-VN" sz="2800" dirty="0">
                <a:latin typeface="Cambria" panose="02040503050406030204" pitchFamily="18" charset="0"/>
              </a:rPr>
              <a:t>Địa hình Hà Nội vừa có đồi, núi và đồng bằng, trong đó diện tích của đồng bằng là lớn nhất (chiếm khoảng 3/4 diện tích tự nhiên của thành phố. Độ cao trung bình từ 5 - 20… so với mực nước biển. Địa hình thấp dần từ Bắc xuống Nam, các đồi núi cao chủ yếu đều tập trung ở phía Bắc và phía Tây. Đỉnh cao nhất là Ba Vì, Gia Dê, Chân Chim…</a:t>
            </a:r>
            <a:endParaRPr lang="vi-VN" sz="2800" i="0" dirty="0">
              <a:effectLst/>
              <a:latin typeface="Cambria" panose="02040503050406030204" pitchFamily="18" charset="0"/>
            </a:endParaRPr>
          </a:p>
        </p:txBody>
      </p:sp>
      <p:pic>
        <p:nvPicPr>
          <p:cNvPr id="1026" name="Picture 2" descr="Bản đồ TP Hà Nội ở vệ ti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76494" y="509312"/>
            <a:ext cx="7316988" cy="526901"/>
            <a:chOff x="5409377" y="1706686"/>
            <a:chExt cx="4807974" cy="653056"/>
          </a:xfrm>
        </p:grpSpPr>
        <p:sp>
          <p:nvSpPr>
            <p:cNvPr id="5" name="Rectangle: Rounded Corners 4"/>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p:cNvSpPr txBox="1"/>
          <p:nvPr/>
        </p:nvSpPr>
        <p:spPr>
          <a:xfrm>
            <a:off x="376229" y="1161986"/>
            <a:ext cx="6901649" cy="526297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endParaRPr lang="vi-VN" sz="2800" dirty="0">
              <a:latin typeface="Cambria" panose="02040503050406030204" pitchFamily="18" charset="0"/>
            </a:endParaRPr>
          </a:p>
          <a:p>
            <a:pPr algn="just"/>
            <a:r>
              <a:rPr lang="vi-VN" sz="2800" dirty="0">
                <a:latin typeface="Cambria" panose="02040503050406030204" pitchFamily="18" charset="0"/>
              </a:rPr>
              <a:t>Trong đó, đoạn sông Hồng chảy qua Hà Nội dài tới 163km (chiếm 1/3 chiều dài của con sông này chảy qua lãnh thổ Việt nam). Trong nội thành Hà Nội, ngoài 2 con sông Tô Lịch và sông Kim ngưu</a:t>
            </a:r>
            <a:r>
              <a:rPr lang="en-US" sz="2800" dirty="0">
                <a:latin typeface="Cambria" panose="02040503050406030204" pitchFamily="18" charset="0"/>
              </a:rPr>
              <a:t> </a:t>
            </a:r>
            <a:r>
              <a:rPr lang="vi-VN" sz="2800" dirty="0">
                <a:latin typeface="Cambria" panose="02040503050406030204" pitchFamily="18" charset="0"/>
              </a:rPr>
              <a:t>còn có hệ thống hồ đầm là những đường tiêu thoát nước thải của Hà Nội.</a:t>
            </a:r>
            <a:endParaRPr lang="vi-VN" sz="2800" dirty="0">
              <a:latin typeface="Cambria" panose="02040503050406030204" pitchFamily="18" charset="0"/>
            </a:endParaRPr>
          </a:p>
        </p:txBody>
      </p:sp>
      <p:pic>
        <p:nvPicPr>
          <p:cNvPr id="1026" name="Picture 2" descr="Bản đồ TP Hà Nội ở vệ ti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ẩm nang Du lịch HÀ NỘI 2023 từ A-Z: top 15 trải nghiệm phải thử mới nhất"/>
          <p:cNvPicPr>
            <a:picLocks noChangeAspect="1" noChangeArrowheads="1"/>
          </p:cNvPicPr>
          <p:nvPr/>
        </p:nvPicPr>
        <p:blipFill rotWithShape="1">
          <a:blip r:embed="rId1">
            <a:extLst>
              <a:ext uri="{28A0092B-C50C-407E-A947-70E740481C1C}">
                <a14:useLocalDpi xmlns:a14="http://schemas.microsoft.com/office/drawing/2010/main" val="0"/>
              </a:ext>
            </a:extLst>
          </a:blip>
          <a:srcRect l="7568" t="15200" r="34411" b="8354"/>
          <a:stretch>
            <a:fillRect/>
          </a:stretch>
        </p:blipFill>
        <p:spPr bwMode="auto">
          <a:xfrm>
            <a:off x="-471949" y="-1"/>
            <a:ext cx="12663950" cy="7285703"/>
          </a:xfrm>
          <a:prstGeom prst="rect">
            <a:avLst/>
          </a:prstGeom>
          <a:noFill/>
          <a:effectLst>
            <a:outerShdw blurRad="50800" dist="50800" dir="5400000" algn="ctr" rotWithShape="0">
              <a:srgbClr val="000000">
                <a:alpha val="72000"/>
              </a:srgbClr>
            </a:outerShdw>
          </a:effectLst>
          <a:extLst>
            <a:ext uri="{909E8E84-426E-40DD-AFC4-6F175D3DCCD1}">
              <a14:hiddenFill xmlns:a14="http://schemas.microsoft.com/office/drawing/2010/main">
                <a:solidFill>
                  <a:srgbClr val="FFFFFF"/>
                </a:solidFill>
              </a14:hiddenFill>
            </a:ext>
          </a:extLst>
        </p:spPr>
      </p:pic>
      <p:sp>
        <p:nvSpPr>
          <p:cNvPr id="10" name="Flowchart: Delay 9"/>
          <p:cNvSpPr/>
          <p:nvPr/>
        </p:nvSpPr>
        <p:spPr>
          <a:xfrm>
            <a:off x="-678427" y="-412955"/>
            <a:ext cx="8583561" cy="8052620"/>
          </a:xfrm>
          <a:prstGeom prst="flowChartDelay">
            <a:avLst/>
          </a:prstGeom>
          <a:solidFill>
            <a:srgbClr val="497429">
              <a:alpha val="76000"/>
            </a:srgbClr>
          </a:solidFill>
          <a:effectLst>
            <a:glow rad="838200">
              <a:srgbClr val="B8D991">
                <a:alpha val="40000"/>
              </a:srgbClr>
            </a:glow>
            <a:outerShdw blurRad="1270000" dir="1200000" algn="ctr" rotWithShape="0">
              <a:srgbClr val="497429">
                <a:alpha val="0"/>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970012" y="501341"/>
            <a:ext cx="6433761" cy="526901"/>
            <a:chOff x="5409377" y="1706686"/>
            <a:chExt cx="4807974" cy="653056"/>
          </a:xfrm>
        </p:grpSpPr>
        <p:sp>
          <p:nvSpPr>
            <p:cNvPr id="5" name="Rectangle: Rounded Corners 4"/>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p:cNvSpPr txBox="1"/>
          <p:nvPr/>
        </p:nvSpPr>
        <p:spPr>
          <a:xfrm>
            <a:off x="472007" y="1466603"/>
            <a:ext cx="6433761" cy="5262979"/>
          </a:xfrm>
          <a:prstGeom prst="rect">
            <a:avLst/>
          </a:prstGeom>
          <a:noFill/>
        </p:spPr>
        <p:txBody>
          <a:bodyPr wrap="square">
            <a:spAutoFit/>
          </a:bodyPr>
          <a:lstStyle/>
          <a:p>
            <a:pPr algn="just"/>
            <a:r>
              <a:rPr lang="vi-VN" sz="2800" b="1" dirty="0">
                <a:solidFill>
                  <a:schemeClr val="bg1"/>
                </a:solidFill>
                <a:latin typeface="Cambria" panose="02040503050406030204" pitchFamily="18" charset="0"/>
              </a:rPr>
              <a:t>+ Nằm trong vùng nhiệt đới gió mùa, thời tiết Hà Nội có đặc trưng nổi bật là gió mùa ẩm, nóng và mưa nhiều về mùa hè, lạnh và ít mưa về mùa đồng. Một năm khi hậu được chia thành bốn mùa rõ rệt trong năm: Xuân, Hạ, Thu, Đông. Thời gian các mùa diễn ra ở các năm có thể khác nhau vì Hà Nội có năm rét sớm, có năm rét muộn, có năm nắng nóng kéo dài, nhiệt độ lên tới 40°C, có năm nhiệt độ lại thấp dưới 5°C. </a:t>
            </a:r>
            <a:endParaRPr lang="vi-VN" sz="2800" b="1" dirty="0">
              <a:solidFill>
                <a:schemeClr val="bg1"/>
              </a:solidFill>
              <a:latin typeface="Cambria" panose="02040503050406030204" pitchFamily="18" charset="0"/>
            </a:endParaRPr>
          </a:p>
        </p:txBody>
      </p:sp>
      <p:sp>
        <p:nvSpPr>
          <p:cNvPr id="8" name="Arrow: Pentagon 7"/>
          <p:cNvSpPr/>
          <p:nvPr/>
        </p:nvSpPr>
        <p:spPr>
          <a:xfrm>
            <a:off x="0" y="0"/>
            <a:ext cx="88490" cy="4571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91610" y="387662"/>
            <a:ext cx="6899829" cy="523220"/>
            <a:chOff x="5409377" y="1706686"/>
            <a:chExt cx="4807974" cy="653056"/>
          </a:xfrm>
        </p:grpSpPr>
        <p:sp>
          <p:nvSpPr>
            <p:cNvPr id="5" name="Rectangle: Rounded Corners 4"/>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21098" y="1711247"/>
              <a:ext cx="4696253" cy="589921"/>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7" name="TextBox 6"/>
          <p:cNvSpPr txBox="1"/>
          <p:nvPr/>
        </p:nvSpPr>
        <p:spPr>
          <a:xfrm>
            <a:off x="5071774" y="1182231"/>
            <a:ext cx="6739500" cy="224676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endParaRPr lang="vi-VN" sz="2800" dirty="0">
              <a:latin typeface="Cambria" panose="02040503050406030204" pitchFamily="18" charset="0"/>
            </a:endParaRPr>
          </a:p>
        </p:txBody>
      </p:sp>
      <p:sp>
        <p:nvSpPr>
          <p:cNvPr id="11" name="TextBox 10"/>
          <p:cNvSpPr txBox="1"/>
          <p:nvPr/>
        </p:nvSpPr>
        <p:spPr>
          <a:xfrm>
            <a:off x="658089" y="5053441"/>
            <a:ext cx="4032961" cy="523220"/>
          </a:xfrm>
          <a:prstGeom prst="rect">
            <a:avLst/>
          </a:prstGeom>
          <a:noFill/>
        </p:spPr>
        <p:txBody>
          <a:bodyPr wrap="square">
            <a:spAutoFit/>
          </a:bodyPr>
          <a:lstStyle/>
          <a:p>
            <a:pPr algn="ctr"/>
            <a:r>
              <a:rPr lang="en-US" sz="2800" b="0" i="0" dirty="0" err="1">
                <a:effectLst/>
                <a:latin typeface="Cambria" panose="02040503050406030204" pitchFamily="18" charset="0"/>
              </a:rPr>
              <a:t>Bản</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dirty="0" err="1">
                <a:latin typeface="Cambria" panose="02040503050406030204" pitchFamily="18" charset="0"/>
              </a:rPr>
              <a:t>thành</a:t>
            </a:r>
            <a:r>
              <a:rPr lang="en-US" sz="2800" dirty="0">
                <a:latin typeface="Cambria" panose="02040503050406030204" pitchFamily="18" charset="0"/>
              </a:rPr>
              <a:t> </a:t>
            </a:r>
            <a:r>
              <a:rPr lang="en-US" sz="2800" b="0" i="0" dirty="0" err="1">
                <a:effectLst/>
                <a:latin typeface="Cambria" panose="02040503050406030204" pitchFamily="18" charset="0"/>
              </a:rPr>
              <a:t>phố</a:t>
            </a:r>
            <a:r>
              <a:rPr lang="en-US" sz="2800" b="0" i="0" dirty="0">
                <a:effectLst/>
                <a:latin typeface="Cambria" panose="02040503050406030204" pitchFamily="18" charset="0"/>
              </a:rPr>
              <a:t> Hà </a:t>
            </a:r>
            <a:r>
              <a:rPr lang="en-US" sz="2800" b="0" i="0" dirty="0" err="1">
                <a:effectLst/>
                <a:latin typeface="Cambria" panose="02040503050406030204" pitchFamily="18" charset="0"/>
              </a:rPr>
              <a:t>Nội</a:t>
            </a:r>
            <a:endParaRPr lang="en-US" sz="2800" dirty="0">
              <a:latin typeface="Cambria" panose="02040503050406030204" pitchFamily="18" charset="0"/>
            </a:endParaRPr>
          </a:p>
        </p:txBody>
      </p:sp>
      <p:pic>
        <p:nvPicPr>
          <p:cNvPr id="1026" name="Picture 2" descr="ban do hanh chinh thanh pho ha noi moi nhat scaled - BẢN ĐỒ HÀNH CHÍNH HÀ NỘI VÀ CÁC QUẬN HUYỆN MỚI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3920" y="627634"/>
            <a:ext cx="4266966" cy="4125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73875" y="745150"/>
            <a:ext cx="6844249" cy="4013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1692" y="4759017"/>
            <a:ext cx="11435755" cy="1384995"/>
          </a:xfrm>
          <a:prstGeom prst="rect">
            <a:avLst/>
          </a:prstGeom>
          <a:noFill/>
        </p:spPr>
        <p:txBody>
          <a:bodyPr wrap="square">
            <a:spAutoFit/>
          </a:bodyPr>
          <a:lstStyle/>
          <a:p>
            <a:pPr algn="just"/>
            <a:r>
              <a:rPr lang="vi-VN" sz="2800" dirty="0">
                <a:latin typeface="Cambria" panose="02040503050406030204" pitchFamily="18" charset="0"/>
              </a:rPr>
              <a:t>Trong đó, đoạn sông Hồng chảy qua Hà Nội dài tới 163km</a:t>
            </a:r>
            <a:r>
              <a:rPr lang="en-US" sz="2800" dirty="0">
                <a:latin typeface="Cambria" panose="02040503050406030204" pitchFamily="18" charset="0"/>
              </a:rPr>
              <a:t>. </a:t>
            </a:r>
            <a:r>
              <a:rPr lang="vi-VN" sz="2800" dirty="0">
                <a:latin typeface="Cambria" panose="02040503050406030204" pitchFamily="18" charset="0"/>
              </a:rPr>
              <a:t>Trong nội thành Hà Nội, ngoài 2 con sông Tô Lịch và sông Kim Ngưu còn có hệ thống hồ đầm là những đường tiêu thoát nước thải của Hà Nội.</a:t>
            </a:r>
            <a:endParaRPr lang="vi-VN" sz="2800" dirty="0">
              <a:latin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2"/>
          <a:stretch>
            <a:fillRect/>
          </a:stretch>
        </p:blipFill>
        <p:spPr>
          <a:xfrm>
            <a:off x="0" y="0"/>
            <a:ext cx="12191365" cy="6858000"/>
          </a:xfrm>
          <a:prstGeom prst="rect">
            <a:avLst/>
          </a:prstGeom>
        </p:spPr>
      </p:pic>
      <p:pic>
        <p:nvPicPr>
          <p:cNvPr id="12" name="图片 11" descr="组 54"/>
          <p:cNvPicPr>
            <a:picLocks noChangeAspect="1"/>
          </p:cNvPicPr>
          <p:nvPr/>
        </p:nvPicPr>
        <p:blipFill>
          <a:blip r:embed="rId3"/>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32" name="图片 31" descr="E:\PPT\包图网\审核中\组 15.png组 15"/>
          <p:cNvPicPr>
            <a:picLocks noChangeAspect="1"/>
          </p:cNvPicPr>
          <p:nvPr/>
        </p:nvPicPr>
        <p:blipFill>
          <a:blip r:embed="rId6"/>
          <a:srcRect/>
          <a:stretch>
            <a:fillRect/>
          </a:stretch>
        </p:blipFill>
        <p:spPr>
          <a:xfrm>
            <a:off x="102235" y="1936115"/>
            <a:ext cx="1838325" cy="713740"/>
          </a:xfrm>
          <a:prstGeom prst="rect">
            <a:avLst/>
          </a:prstGeom>
        </p:spPr>
      </p:pic>
      <p:sp>
        <p:nvSpPr>
          <p:cNvPr id="2" name="TextBox 1"/>
          <p:cNvSpPr txBox="1"/>
          <p:nvPr/>
        </p:nvSpPr>
        <p:spPr>
          <a:xfrm>
            <a:off x="974775" y="1982450"/>
            <a:ext cx="10241813" cy="1446550"/>
          </a:xfrm>
          <a:prstGeom prst="rect">
            <a:avLst/>
          </a:prstGeom>
          <a:noFill/>
        </p:spPr>
        <p:txBody>
          <a:bodyPr wrap="square" rtlCol="0">
            <a:spAutoFit/>
          </a:bodyPr>
          <a:lstStyle/>
          <a:p>
            <a:pPr algn="ctr"/>
            <a:r>
              <a:rPr lang="en-US" sz="8800" b="1" dirty="0">
                <a:ln w="38100">
                  <a:solidFill>
                    <a:schemeClr val="tx2">
                      <a:lumMod val="50000"/>
                    </a:schemeClr>
                  </a:solidFill>
                </a:ln>
                <a:solidFill>
                  <a:srgbClr val="497429"/>
                </a:solidFill>
                <a:effectLst>
                  <a:glow rad="228600">
                    <a:schemeClr val="accent4">
                      <a:satMod val="175000"/>
                      <a:alpha val="40000"/>
                    </a:schemeClr>
                  </a:glow>
                </a:effectLst>
                <a:latin typeface="SVN-Gretoon" panose="02040603050506020204" pitchFamily="18" charset="0"/>
              </a:rPr>
              <a:t>LUYỆN TẬP</a:t>
            </a:r>
            <a:endParaRPr lang="en-US" sz="8800" b="1" dirty="0">
              <a:ln w="38100">
                <a:solidFill>
                  <a:schemeClr val="tx2">
                    <a:lumMod val="50000"/>
                  </a:schemeClr>
                </a:solidFill>
              </a:ln>
              <a:solidFill>
                <a:srgbClr val="497429"/>
              </a:solidFill>
              <a:effectLst>
                <a:glow rad="228600">
                  <a:schemeClr val="accent4">
                    <a:satMod val="175000"/>
                    <a:alpha val="40000"/>
                  </a:schemeClr>
                </a:glow>
              </a:effectLst>
              <a:latin typeface="SVN-Gretoon" panose="0204060305050602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nvGraphicFramePr>
        <p:xfrm>
          <a:off x="554985" y="1862166"/>
          <a:ext cx="11082030" cy="3744679"/>
        </p:xfrm>
        <a:graphic>
          <a:graphicData uri="http://schemas.openxmlformats.org/drawingml/2006/table">
            <a:tbl>
              <a:tblPr firstRow="1" bandRow="1">
                <a:tableStyleId>{21E4AEA4-8DFA-4A89-87EB-49C32662AFE0}</a:tableStyleId>
              </a:tblPr>
              <a:tblGrid>
                <a:gridCol w="6260647"/>
                <a:gridCol w="4821383"/>
              </a:tblGrid>
              <a:tr h="0">
                <a:tc>
                  <a:txBody>
                    <a:bodyPr/>
                    <a:lstStyle/>
                    <a:p>
                      <a:pPr algn="ctr"/>
                      <a:r>
                        <a:rPr lang="en-US" sz="3600" dirty="0"/>
                        <a:t>A</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dirty="0" err="1"/>
                        <a:t>Tên</a:t>
                      </a:r>
                      <a:r>
                        <a:rPr lang="en-US" sz="3600" dirty="0"/>
                        <a:t> </a:t>
                      </a:r>
                      <a:r>
                        <a:rPr lang="en-US" sz="3600" dirty="0" err="1"/>
                        <a:t>các</a:t>
                      </a:r>
                      <a:r>
                        <a:rPr lang="en-US" sz="3600" dirty="0"/>
                        <a:t> </a:t>
                      </a:r>
                      <a:r>
                        <a:rPr lang="en-US" sz="3600" dirty="0" err="1"/>
                        <a:t>tỉnh</a:t>
                      </a:r>
                      <a:r>
                        <a:rPr lang="en-US" sz="3600" dirty="0"/>
                        <a:t>/</a:t>
                      </a:r>
                      <a:r>
                        <a:rPr lang="en-US" sz="3600" dirty="0" err="1"/>
                        <a:t>thành</a:t>
                      </a:r>
                      <a:r>
                        <a:rPr lang="en-US" sz="3600" dirty="0"/>
                        <a:t> </a:t>
                      </a:r>
                      <a:r>
                        <a:rPr lang="en-US" sz="3600" dirty="0" err="1"/>
                        <a:t>phố</a:t>
                      </a:r>
                      <a:r>
                        <a:rPr lang="en-US" sz="3600" dirty="0"/>
                        <a:t> </a:t>
                      </a:r>
                      <a:r>
                        <a:rPr lang="en-US" sz="3600" dirty="0" err="1"/>
                        <a:t>tiếp</a:t>
                      </a:r>
                      <a:r>
                        <a:rPr lang="en-US" sz="3600" dirty="0"/>
                        <a:t> </a:t>
                      </a:r>
                      <a:r>
                        <a:rPr lang="en-US" sz="3600" dirty="0" err="1"/>
                        <a:t>giáp</a:t>
                      </a:r>
                      <a:r>
                        <a:rPr lang="en-US" sz="3600" dirty="0"/>
                        <a:t> </a:t>
                      </a:r>
                      <a:r>
                        <a:rPr lang="en-US" sz="3600" dirty="0" err="1"/>
                        <a:t>với</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67239">
                <a:tc>
                  <a:txBody>
                    <a:bodyPr/>
                    <a:lstStyle/>
                    <a:p>
                      <a:r>
                        <a:rPr lang="en-US" sz="3600" dirty="0" err="1"/>
                        <a:t>Các</a:t>
                      </a:r>
                      <a:r>
                        <a:rPr lang="en-US" sz="3600" dirty="0"/>
                        <a:t> </a:t>
                      </a:r>
                      <a:r>
                        <a:rPr lang="en-US" sz="3600" dirty="0" err="1"/>
                        <a:t>mùa</a:t>
                      </a:r>
                      <a:r>
                        <a:rPr lang="en-US" sz="3600" dirty="0"/>
                        <a:t> </a:t>
                      </a:r>
                      <a:r>
                        <a:rPr lang="en-US" sz="3600" dirty="0" err="1"/>
                        <a:t>trong</a:t>
                      </a:r>
                      <a:r>
                        <a:rPr lang="en-US" sz="3600" dirty="0"/>
                        <a:t> </a:t>
                      </a:r>
                      <a:r>
                        <a:rPr lang="en-US" sz="3600" dirty="0" err="1"/>
                        <a:t>năm</a:t>
                      </a:r>
                      <a:r>
                        <a:rPr lang="en-US" sz="3600" dirty="0"/>
                        <a:t> </a:t>
                      </a:r>
                      <a:r>
                        <a:rPr lang="en-US" sz="3600" dirty="0" err="1"/>
                        <a:t>của</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nvGraphicFramePr>
        <p:xfrm>
          <a:off x="554985" y="733700"/>
          <a:ext cx="11082030" cy="5390599"/>
        </p:xfrm>
        <a:graphic>
          <a:graphicData uri="http://schemas.openxmlformats.org/drawingml/2006/table">
            <a:tbl>
              <a:tblPr firstRow="1" bandRow="1">
                <a:tableStyleId>{21E4AEA4-8DFA-4A89-87EB-49C32662AFE0}</a:tableStyleId>
              </a:tblPr>
              <a:tblGrid>
                <a:gridCol w="6260647"/>
                <a:gridCol w="4821383"/>
              </a:tblGrid>
              <a:tr h="0">
                <a:tc>
                  <a:txBody>
                    <a:bodyPr/>
                    <a:lstStyle/>
                    <a:p>
                      <a:pPr algn="ctr"/>
                      <a:r>
                        <a:rPr lang="en-US" sz="3600" dirty="0"/>
                        <a:t>A</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tỉnh</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vi-VN" sz="3600" b="1" dirty="0">
                          <a:solidFill>
                            <a:srgbClr val="C00000"/>
                          </a:solidFill>
                          <a:latin typeface="Calibri" panose="020F0502020204030204" pitchFamily="34" charset="0"/>
                          <a:cs typeface="Calibri" panose="020F0502020204030204" pitchFamily="34" charset="0"/>
                        </a:rPr>
                        <a:t>Thái Nguyên, Vĩnh Phúc</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Hà Nam, Hòa Bình</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Bắc Giang, Bắc Ninh, Hưng Yên</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Hòa Bình, Phú Thọ</a:t>
                      </a:r>
                      <a:endParaRPr lang="vi-VN" sz="3600" b="1" i="0" dirty="0">
                        <a:solidFill>
                          <a:srgbClr val="C00000"/>
                        </a:solidFill>
                        <a:effectLst/>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67239">
                <a:tc>
                  <a:txBody>
                    <a:bodyPr/>
                    <a:lstStyle/>
                    <a:p>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mùa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dirty="0">
                          <a:solidFill>
                            <a:srgbClr val="C00000"/>
                          </a:solidFill>
                          <a:latin typeface="Calibri" panose="020F0502020204030204" pitchFamily="34" charset="0"/>
                          <a:cs typeface="Calibri" panose="020F0502020204030204" pitchFamily="34" charset="0"/>
                        </a:rPr>
                        <a:t>Xuân – </a:t>
                      </a:r>
                      <a:r>
                        <a:rPr lang="en-US" sz="3600" b="1" dirty="0" err="1">
                          <a:solidFill>
                            <a:srgbClr val="C00000"/>
                          </a:solidFill>
                          <a:latin typeface="Calibri" panose="020F0502020204030204" pitchFamily="34" charset="0"/>
                          <a:cs typeface="Calibri" panose="020F0502020204030204" pitchFamily="34" charset="0"/>
                        </a:rPr>
                        <a:t>Hạ</a:t>
                      </a:r>
                      <a:r>
                        <a:rPr lang="en-US" sz="3600" b="1" dirty="0">
                          <a:solidFill>
                            <a:srgbClr val="C00000"/>
                          </a:solidFill>
                          <a:latin typeface="Calibri" panose="020F0502020204030204" pitchFamily="34" charset="0"/>
                          <a:cs typeface="Calibri" panose="020F0502020204030204" pitchFamily="34" charset="0"/>
                        </a:rPr>
                        <a:t> - Thu - </a:t>
                      </a:r>
                      <a:r>
                        <a:rPr lang="en-US" sz="3600" b="1" dirty="0" err="1">
                          <a:solidFill>
                            <a:srgbClr val="C00000"/>
                          </a:solidFill>
                          <a:latin typeface="Calibri" panose="020F0502020204030204" pitchFamily="34" charset="0"/>
                          <a:cs typeface="Calibri" panose="020F0502020204030204" pitchFamily="34" charset="0"/>
                        </a:rPr>
                        <a:t>Đông</a:t>
                      </a:r>
                      <a:endParaRPr lang="en-US" sz="3600" b="1" dirty="0">
                        <a:solidFill>
                          <a:srgbClr val="C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E:\PPT\包图网\审核中\组 55.png组 55"/>
          <p:cNvPicPr>
            <a:picLocks noChangeAspect="1"/>
          </p:cNvPicPr>
          <p:nvPr/>
        </p:nvPicPr>
        <p:blipFill>
          <a:blip r:embed="rId2"/>
          <a:srcRect/>
          <a:stretch>
            <a:fillRect/>
          </a:stretch>
        </p:blipFill>
        <p:spPr>
          <a:xfrm>
            <a:off x="0" y="0"/>
            <a:ext cx="12191365" cy="6858000"/>
          </a:xfrm>
          <a:prstGeom prst="rect">
            <a:avLst/>
          </a:prstGeom>
        </p:spPr>
      </p:pic>
      <p:pic>
        <p:nvPicPr>
          <p:cNvPr id="12" name="图片 11" descr="组 54"/>
          <p:cNvPicPr>
            <a:picLocks noChangeAspect="1"/>
          </p:cNvPicPr>
          <p:nvPr/>
        </p:nvPicPr>
        <p:blipFill>
          <a:blip r:embed="rId3"/>
          <a:stretch>
            <a:fillRect/>
          </a:stretch>
        </p:blipFill>
        <p:spPr>
          <a:xfrm>
            <a:off x="0" y="0"/>
            <a:ext cx="12192000" cy="1581150"/>
          </a:xfrm>
          <a:prstGeom prst="rect">
            <a:avLst/>
          </a:prstGeom>
        </p:spPr>
      </p:pic>
      <p:pic>
        <p:nvPicPr>
          <p:cNvPr id="19" name="图片 18" descr="组 3"/>
          <p:cNvPicPr>
            <a:picLocks noChangeAspect="1"/>
          </p:cNvPicPr>
          <p:nvPr/>
        </p:nvPicPr>
        <p:blipFill>
          <a:blip r:embed="rId4"/>
          <a:stretch>
            <a:fillRect/>
          </a:stretch>
        </p:blipFill>
        <p:spPr>
          <a:xfrm>
            <a:off x="169545" y="4179570"/>
            <a:ext cx="2944495" cy="2547620"/>
          </a:xfrm>
          <a:prstGeom prst="rect">
            <a:avLst/>
          </a:prstGeom>
        </p:spPr>
      </p:pic>
      <p:pic>
        <p:nvPicPr>
          <p:cNvPr id="21" name="图片 20" descr="2"/>
          <p:cNvPicPr>
            <a:picLocks noChangeAspect="1"/>
          </p:cNvPicPr>
          <p:nvPr/>
        </p:nvPicPr>
        <p:blipFill>
          <a:blip r:embed="rId5"/>
          <a:stretch>
            <a:fillRect/>
          </a:stretch>
        </p:blipFill>
        <p:spPr>
          <a:xfrm>
            <a:off x="7451725" y="4671060"/>
            <a:ext cx="1247775" cy="1927860"/>
          </a:xfrm>
          <a:prstGeom prst="rect">
            <a:avLst/>
          </a:prstGeom>
        </p:spPr>
      </p:pic>
      <p:pic>
        <p:nvPicPr>
          <p:cNvPr id="22" name="图片 21" descr="组 53"/>
          <p:cNvPicPr>
            <a:picLocks noChangeAspect="1"/>
          </p:cNvPicPr>
          <p:nvPr/>
        </p:nvPicPr>
        <p:blipFill>
          <a:blip r:embed="rId6"/>
          <a:stretch>
            <a:fillRect/>
          </a:stretch>
        </p:blipFill>
        <p:spPr>
          <a:xfrm>
            <a:off x="9308465" y="3654425"/>
            <a:ext cx="2882900" cy="2944495"/>
          </a:xfrm>
          <a:prstGeom prst="rect">
            <a:avLst/>
          </a:prstGeom>
        </p:spPr>
      </p:pic>
      <p:sp>
        <p:nvSpPr>
          <p:cNvPr id="3" name="TextBox 2"/>
          <p:cNvSpPr txBox="1"/>
          <p:nvPr/>
        </p:nvSpPr>
        <p:spPr>
          <a:xfrm>
            <a:off x="829734" y="1346101"/>
            <a:ext cx="11124565" cy="3046988"/>
          </a:xfrm>
          <a:prstGeom prst="rect">
            <a:avLst/>
          </a:prstGeom>
          <a:noFill/>
        </p:spPr>
        <p:txBody>
          <a:bodyPr wrap="square">
            <a:spAutoFit/>
          </a:bodyPr>
          <a:lstStyle/>
          <a:p>
            <a:pPr marL="342900" indent="-342900" algn="just">
              <a:buFontTx/>
              <a:buChar char="-"/>
            </a:pPr>
            <a:r>
              <a:rPr lang="en-US" sz="2400" b="0" i="0" dirty="0" err="1">
                <a:solidFill>
                  <a:srgbClr val="333333"/>
                </a:solidFill>
                <a:effectLst/>
                <a:latin typeface="Cambria" panose="02040503050406030204" pitchFamily="18" charset="0"/>
              </a:rPr>
              <a:t>Xác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được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vị</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trí</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của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phương</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trên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Việt</a:t>
            </a:r>
            <a:r>
              <a:rPr lang="en-US" sz="2400" b="0" i="0" dirty="0">
                <a:solidFill>
                  <a:srgbClr val="333333"/>
                </a:solidFill>
                <a:effectLst/>
                <a:latin typeface="Cambria" panose="02040503050406030204" pitchFamily="18" charset="0"/>
              </a:rPr>
              <a:t> Nam.</a:t>
            </a:r>
            <a:endParaRPr lang="en-US" sz="2400" b="0" i="0" dirty="0">
              <a:solidFill>
                <a:srgbClr val="333333"/>
              </a:solidFill>
              <a:effectLst/>
              <a:latin typeface="Cambria" panose="02040503050406030204" pitchFamily="18" charset="0"/>
            </a:endParaRPr>
          </a:p>
          <a:p>
            <a:pPr marL="342900" indent="-342900" algn="just">
              <a:buFontTx/>
              <a:buChar char="-"/>
            </a:pPr>
            <a:r>
              <a:rPr lang="en-US" sz="2400" dirty="0" err="1">
                <a:solidFill>
                  <a:srgbClr val="333333"/>
                </a:solidFill>
                <a:latin typeface="Cambria" panose="02040503050406030204" pitchFamily="18" charset="0"/>
              </a:rPr>
              <a:t>Mô</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tả</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nét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chính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về</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tự</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của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sử</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dụng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hoặc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a:t>
            </a:r>
            <a:endParaRPr lang="en-US" sz="2400" dirty="0">
              <a:solidFill>
                <a:srgbClr val="333333"/>
              </a:solidFill>
              <a:latin typeface="Cambria" panose="02040503050406030204" pitchFamily="18" charset="0"/>
            </a:endParaRPr>
          </a:p>
          <a:p>
            <a:pPr marL="342900" indent="-342900" algn="just">
              <a:buFontTx/>
              <a:buChar char="-"/>
            </a:pPr>
            <a:r>
              <a:rPr lang="en-US" sz="2400" dirty="0" err="1">
                <a:solidFill>
                  <a:srgbClr val="333333"/>
                </a:solidFill>
                <a:latin typeface="Cambria" panose="02040503050406030204" pitchFamily="18" charset="0"/>
              </a:rPr>
              <a:t>Trình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bày</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hoạt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kinh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tế</a:t>
            </a:r>
            <a:r>
              <a:rPr lang="en-US" sz="2400" dirty="0">
                <a:solidFill>
                  <a:srgbClr val="333333"/>
                </a:solidFill>
                <a:latin typeface="Cambria" panose="02040503050406030204" pitchFamily="18" charset="0"/>
              </a:rPr>
              <a:t> ở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a:t>
            </a:r>
            <a:endParaRPr lang="en-US" sz="2400" dirty="0">
              <a:solidFill>
                <a:srgbClr val="333333"/>
              </a:solidFill>
              <a:latin typeface="Cambria" panose="02040503050406030204" pitchFamily="18" charset="0"/>
            </a:endParaRPr>
          </a:p>
          <a:p>
            <a:pPr marL="342900" indent="-342900" algn="just">
              <a:buFontTx/>
              <a:buChar char="-"/>
            </a:pPr>
            <a:r>
              <a:rPr lang="en-US" sz="2400" b="0" i="0" dirty="0" err="1">
                <a:solidFill>
                  <a:srgbClr val="333333"/>
                </a:solidFill>
                <a:effectLst/>
                <a:latin typeface="Cambria" panose="02040503050406030204" pitchFamily="18" charset="0"/>
              </a:rPr>
              <a:t>Thể</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hiện</a:t>
            </a:r>
            <a:r>
              <a:rPr lang="en-US" sz="2400" b="0" i="0" dirty="0">
                <a:solidFill>
                  <a:srgbClr val="333333"/>
                </a:solidFill>
                <a:effectLst/>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cảm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với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và</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sẵn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sàng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hành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bảo</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vệ</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môi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trường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xung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quanh</a:t>
            </a:r>
            <a:r>
              <a:rPr lang="en-US" sz="2400" dirty="0">
                <a:solidFill>
                  <a:srgbClr val="333333"/>
                </a:solidFill>
                <a:latin typeface="Cambria" panose="02040503050406030204" pitchFamily="18" charset="0"/>
              </a:rPr>
              <a:t>.</a:t>
            </a:r>
            <a:endParaRPr lang="en-US" sz="2400" dirty="0">
              <a:solidFill>
                <a:srgbClr val="333333"/>
              </a:solidFill>
              <a:latin typeface="Cambria" panose="02040503050406030204" pitchFamily="18" charset="0"/>
            </a:endParaRPr>
          </a:p>
          <a:p>
            <a:pPr marL="342900" indent="-342900" algn="just">
              <a:buFontTx/>
              <a:buChar char="-"/>
            </a:pPr>
            <a:r>
              <a:rPr lang="en-US" sz="2400" b="0" i="0" dirty="0" err="1">
                <a:solidFill>
                  <a:srgbClr val="333333"/>
                </a:solidFill>
                <a:effectLst/>
                <a:latin typeface="Cambria" panose="02040503050406030204" pitchFamily="18" charset="0"/>
              </a:rPr>
              <a:t>Hình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năn</a:t>
            </a:r>
            <a:r>
              <a:rPr lang="en-US" sz="2400" dirty="0" err="1">
                <a:solidFill>
                  <a:srgbClr val="333333"/>
                </a:solidFill>
                <a:latin typeface="Cambria" panose="02040503050406030204" pitchFamily="18" charset="0"/>
              </a:rPr>
              <a:t>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nhận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thức</a:t>
            </a:r>
            <a:r>
              <a:rPr lang="en-US" sz="2400" dirty="0">
                <a:solidFill>
                  <a:srgbClr val="333333"/>
                </a:solidFill>
                <a:latin typeface="Cambria" panose="02040503050406030204" pitchFamily="18" charset="0"/>
              </a:rPr>
              <a:t> khoa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năng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hiểu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lí</a:t>
            </a:r>
            <a:r>
              <a:rPr lang="en-US" sz="2400" dirty="0">
                <a:solidFill>
                  <a:srgbClr val="333333"/>
                </a:solidFill>
                <a:latin typeface="Cambria" panose="02040503050406030204" pitchFamily="18" charset="0"/>
              </a:rPr>
              <a:t>,...</a:t>
            </a:r>
            <a:endParaRPr lang="en-US" sz="2400" dirty="0">
              <a:solidFill>
                <a:srgbClr val="333333"/>
              </a:solidFill>
              <a:latin typeface="Cambria" panose="02040503050406030204" pitchFamily="18" charset="0"/>
            </a:endParaRPr>
          </a:p>
          <a:p>
            <a:pPr marL="342900" indent="-342900" algn="just">
              <a:buFontTx/>
              <a:buChar char="-"/>
            </a:pPr>
            <a:r>
              <a:rPr lang="en-US" sz="2400" b="0" i="0" dirty="0" err="1">
                <a:solidFill>
                  <a:srgbClr val="333333"/>
                </a:solidFill>
                <a:effectLst/>
                <a:latin typeface="Cambria" panose="02040503050406030204" pitchFamily="18" charset="0"/>
              </a:rPr>
              <a:t>Phẩm</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chất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nước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chăm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chỉ</a:t>
            </a:r>
            <a:r>
              <a:rPr lang="en-US" sz="2400" dirty="0">
                <a:solidFill>
                  <a:srgbClr val="333333"/>
                </a:solidFill>
                <a:latin typeface="Cambria" panose="02040503050406030204" pitchFamily="18" charset="0"/>
              </a:rPr>
              <a:t>, ham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hỏi</a:t>
            </a:r>
            <a:r>
              <a:rPr lang="en-US" sz="2400" dirty="0">
                <a:solidFill>
                  <a:srgbClr val="333333"/>
                </a:solidFill>
                <a:latin typeface="Cambria" panose="02040503050406030204" pitchFamily="18" charset="0"/>
              </a:rPr>
              <a:t>.</a:t>
            </a:r>
            <a:endParaRPr lang="vi-VN" sz="2400" b="0" i="0" dirty="0">
              <a:solidFill>
                <a:srgbClr val="333333"/>
              </a:solidFill>
              <a:effectLst/>
              <a:latin typeface="Cambria" panose="02040503050406030204" pitchFamily="18" charset="0"/>
            </a:endParaRPr>
          </a:p>
        </p:txBody>
      </p:sp>
      <p:pic>
        <p:nvPicPr>
          <p:cNvPr id="4" name="Picture 3"/>
          <p:cNvPicPr>
            <a:picLocks noChangeAspect="1"/>
          </p:cNvPicPr>
          <p:nvPr/>
        </p:nvPicPr>
        <p:blipFill>
          <a:blip r:embed="rId7"/>
          <a:stretch>
            <a:fillRect/>
          </a:stretch>
        </p:blipFill>
        <p:spPr>
          <a:xfrm>
            <a:off x="3873705" y="451997"/>
            <a:ext cx="4645555" cy="10303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2"/>
          <a:stretch>
            <a:fillRect/>
          </a:stretch>
        </p:blipFill>
        <p:spPr>
          <a:xfrm>
            <a:off x="0" y="0"/>
            <a:ext cx="12191365" cy="6858000"/>
          </a:xfrm>
          <a:prstGeom prst="rect">
            <a:avLst/>
          </a:prstGeom>
        </p:spPr>
      </p:pic>
      <p:pic>
        <p:nvPicPr>
          <p:cNvPr id="12" name="图片 11" descr="组 54"/>
          <p:cNvPicPr>
            <a:picLocks noChangeAspect="1"/>
          </p:cNvPicPr>
          <p:nvPr/>
        </p:nvPicPr>
        <p:blipFill>
          <a:blip r:embed="rId3"/>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32" name="图片 31" descr="E:\PPT\包图网\审核中\组 15.png组 15"/>
          <p:cNvPicPr>
            <a:picLocks noChangeAspect="1"/>
          </p:cNvPicPr>
          <p:nvPr/>
        </p:nvPicPr>
        <p:blipFill>
          <a:blip r:embed="rId6"/>
          <a:srcRect/>
          <a:stretch>
            <a:fillRect/>
          </a:stretch>
        </p:blipFill>
        <p:spPr>
          <a:xfrm>
            <a:off x="102235" y="1936115"/>
            <a:ext cx="1838325" cy="713740"/>
          </a:xfrm>
          <a:prstGeom prst="rect">
            <a:avLst/>
          </a:prstGeom>
        </p:spPr>
      </p:pic>
      <p:pic>
        <p:nvPicPr>
          <p:cNvPr id="5" name="Picture 4"/>
          <p:cNvPicPr>
            <a:picLocks noChangeAspect="1"/>
          </p:cNvPicPr>
          <p:nvPr/>
        </p:nvPicPr>
        <p:blipFill>
          <a:blip r:embed="rId7"/>
          <a:stretch>
            <a:fillRect/>
          </a:stretch>
        </p:blipFill>
        <p:spPr>
          <a:xfrm>
            <a:off x="2042795" y="1314492"/>
            <a:ext cx="8474174" cy="19569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grpSp>
        <p:sp>
          <p:nvSpPr>
            <p:cNvPr id="3" name="TextBox 2"/>
            <p:cNvSpPr txBox="1"/>
            <p:nvPr/>
          </p:nvSpPr>
          <p:spPr>
            <a:xfrm>
              <a:off x="3462406" y="2551837"/>
              <a:ext cx="7492758" cy="1754326"/>
            </a:xfrm>
            <a:prstGeom prst="rect">
              <a:avLst/>
            </a:prstGeom>
            <a:noFill/>
          </p:spPr>
          <p:txBody>
            <a:bodyPr wrap="square">
              <a:spAutoFit/>
            </a:bodyPr>
            <a:lstStyle/>
            <a:p>
              <a:pPr algn="just"/>
              <a:r>
                <a:rPr lang="nl-NL" sz="3600" dirty="0">
                  <a:latin typeface="Calibri" panose="020F0502020204030204" pitchFamily="34" charset="0"/>
                  <a:ea typeface="SimSun" panose="02010600030101010101" pitchFamily="2" charset="-122"/>
                  <a:cs typeface="Calibri" panose="020F0502020204030204" pitchFamily="34" charset="0"/>
                </a:rPr>
                <a:t>S</a:t>
              </a:r>
              <a:r>
                <a:rPr lang="nl-NL" sz="3600" dirty="0">
                  <a:effectLst/>
                  <a:latin typeface="Calibri" panose="020F0502020204030204" pitchFamily="34" charset="0"/>
                  <a:ea typeface="SimSun" panose="02010600030101010101" pitchFamily="2" charset="-122"/>
                  <a:cs typeface="Calibri" panose="020F0502020204030204" pitchFamily="34" charset="0"/>
                </a:rPr>
                <a:t>ưu tầm tư liệu về hoạt động kinh tế và giới thiệu 1 địa danh của Hà Nội, viết đoạn văn hoặc thuyết trình silde PP.</a:t>
              </a:r>
              <a:endParaRPr lang="en-US" sz="6000" b="1" dirty="0">
                <a:latin typeface="Calibri" panose="020F0502020204030204" pitchFamily="34" charset="0"/>
                <a:cs typeface="Calibri" panose="020F0502020204030204" pitchFamily="34" charset="0"/>
              </a:endParaRPr>
            </a:p>
          </p:txBody>
        </p:sp>
      </p:grpSp>
      <p:pic>
        <p:nvPicPr>
          <p:cNvPr id="7" name="图片 3" descr="组 3"/>
          <p:cNvPicPr>
            <a:picLocks noChangeAspect="1"/>
          </p:cNvPicPr>
          <p:nvPr/>
        </p:nvPicPr>
        <p:blipFill>
          <a:blip r:embed="rId4"/>
          <a:stretch>
            <a:fillRect/>
          </a:stretch>
        </p:blipFill>
        <p:spPr>
          <a:xfrm>
            <a:off x="0" y="3053138"/>
            <a:ext cx="4303395" cy="37236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2"/>
          <a:stretch>
            <a:fillRect/>
          </a:stretch>
        </p:blipFill>
        <p:spPr>
          <a:xfrm>
            <a:off x="0" y="0"/>
            <a:ext cx="12191365" cy="6858000"/>
          </a:xfrm>
          <a:prstGeom prst="rect">
            <a:avLst/>
          </a:prstGeom>
        </p:spPr>
      </p:pic>
      <p:pic>
        <p:nvPicPr>
          <p:cNvPr id="12" name="图片 11" descr="组 54"/>
          <p:cNvPicPr>
            <a:picLocks noChangeAspect="1"/>
          </p:cNvPicPr>
          <p:nvPr/>
        </p:nvPicPr>
        <p:blipFill>
          <a:blip r:embed="rId3"/>
          <a:stretch>
            <a:fillRect/>
          </a:stretch>
        </p:blipFill>
        <p:spPr>
          <a:xfrm>
            <a:off x="-635" y="60666"/>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32" name="图片 31" descr="E:\PPT\包图网\审核中\组 15.png组 15"/>
          <p:cNvPicPr>
            <a:picLocks noChangeAspect="1"/>
          </p:cNvPicPr>
          <p:nvPr/>
        </p:nvPicPr>
        <p:blipFill>
          <a:blip r:embed="rId6"/>
          <a:srcRect/>
          <a:stretch>
            <a:fillRect/>
          </a:stretch>
        </p:blipFill>
        <p:spPr>
          <a:xfrm>
            <a:off x="102235" y="1936115"/>
            <a:ext cx="1838325" cy="713740"/>
          </a:xfrm>
          <a:prstGeom prst="rect">
            <a:avLst/>
          </a:prstGeom>
        </p:spPr>
      </p:pic>
      <p:pic>
        <p:nvPicPr>
          <p:cNvPr id="8" name="Picture 7"/>
          <p:cNvPicPr>
            <a:picLocks noChangeAspect="1"/>
          </p:cNvPicPr>
          <p:nvPr/>
        </p:nvPicPr>
        <p:blipFill>
          <a:blip r:embed="rId7"/>
          <a:stretch>
            <a:fillRect/>
          </a:stretch>
        </p:blipFill>
        <p:spPr>
          <a:xfrm>
            <a:off x="2726444" y="998426"/>
            <a:ext cx="7248772" cy="30177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descr="组 55"/>
          <p:cNvPicPr>
            <a:picLocks noChangeAspect="1"/>
          </p:cNvPicPr>
          <p:nvPr/>
        </p:nvPicPr>
        <p:blipFill>
          <a:blip r:embed="rId1">
            <a:alphaModFix amt="70000"/>
          </a:blip>
          <a:stretch>
            <a:fillRect/>
          </a:stretch>
        </p:blipFill>
        <p:spPr>
          <a:xfrm>
            <a:off x="0" y="0"/>
            <a:ext cx="12191365" cy="6858000"/>
          </a:xfrm>
          <a:prstGeom prst="rect">
            <a:avLst/>
          </a:prstGeom>
        </p:spPr>
      </p:pic>
      <p:grpSp>
        <p:nvGrpSpPr>
          <p:cNvPr id="3" name="Group 2"/>
          <p:cNvGrpSpPr/>
          <p:nvPr/>
        </p:nvGrpSpPr>
        <p:grpSpPr>
          <a:xfrm>
            <a:off x="4086013" y="5901997"/>
            <a:ext cx="4019973" cy="643326"/>
            <a:chOff x="1526458" y="4306528"/>
            <a:chExt cx="8964562" cy="1508060"/>
          </a:xfrm>
        </p:grpSpPr>
        <p:sp>
          <p:nvSpPr>
            <p:cNvPr id="4" name="Rectangle: Rounded Corners 3"/>
            <p:cNvSpPr/>
            <p:nvPr/>
          </p:nvSpPr>
          <p:spPr>
            <a:xfrm>
              <a:off x="1727256" y="4306528"/>
              <a:ext cx="8564660"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1526458" y="4443781"/>
              <a:ext cx="8964562" cy="1370807"/>
            </a:xfrm>
            <a:prstGeom prst="rect">
              <a:avLst/>
            </a:prstGeom>
            <a:noFill/>
          </p:spPr>
          <p:txBody>
            <a:bodyPr wrap="square">
              <a:spAutoFit/>
            </a:bodyPr>
            <a:lstStyle/>
            <a:p>
              <a:pPr algn="ctr"/>
              <a:r>
                <a:rPr lang="en-US" sz="3200" b="1" i="0" dirty="0">
                  <a:solidFill>
                    <a:srgbClr val="333333"/>
                  </a:solidFill>
                  <a:effectLst/>
                  <a:latin typeface="Cambria" panose="02040503050406030204" pitchFamily="18" charset="0"/>
                </a:rPr>
                <a:t>Thành </a:t>
              </a:r>
              <a:r>
                <a:rPr lang="en-US" sz="3200" b="1" i="0" dirty="0" err="1">
                  <a:solidFill>
                    <a:srgbClr val="333333"/>
                  </a:solidFill>
                  <a:effectLst/>
                  <a:latin typeface="Cambria" panose="02040503050406030204" pitchFamily="18" charset="0"/>
                </a:rPr>
                <a:t>phố</a:t>
              </a:r>
              <a:r>
                <a:rPr lang="en-US" sz="3200" b="1" i="0" dirty="0">
                  <a:solidFill>
                    <a:srgbClr val="333333"/>
                  </a:solidFill>
                  <a:effectLst/>
                  <a:latin typeface="Cambria" panose="02040503050406030204" pitchFamily="18" charset="0"/>
                </a:rPr>
                <a:t> </a:t>
              </a:r>
              <a:r>
                <a:rPr lang="en-US" sz="3200" b="1" dirty="0">
                  <a:solidFill>
                    <a:srgbClr val="333333"/>
                  </a:solidFill>
                  <a:latin typeface="Cambria" panose="02040503050406030204" pitchFamily="18" charset="0"/>
                </a:rPr>
                <a:t>Hà </a:t>
              </a:r>
              <a:r>
                <a:rPr lang="en-US" sz="3200" b="1" dirty="0" err="1">
                  <a:solidFill>
                    <a:srgbClr val="333333"/>
                  </a:solidFill>
                  <a:latin typeface="Cambria" panose="02040503050406030204" pitchFamily="18" charset="0"/>
                </a:rPr>
                <a:t>Nội</a:t>
              </a:r>
              <a:endParaRPr lang="vi-VN" sz="3200" b="1" i="0" dirty="0">
                <a:solidFill>
                  <a:srgbClr val="333333"/>
                </a:solidFill>
                <a:effectLst/>
                <a:latin typeface="Cambria" panose="02040503050406030204" pitchFamily="18" charset="0"/>
              </a:endParaRPr>
            </a:p>
          </p:txBody>
        </p:sp>
      </p:grpSp>
      <p:pic>
        <p:nvPicPr>
          <p:cNvPr id="6" name="Picture 5"/>
          <p:cNvPicPr>
            <a:picLocks noChangeAspect="1"/>
          </p:cNvPicPr>
          <p:nvPr/>
        </p:nvPicPr>
        <p:blipFill>
          <a:blip r:embed="rId2"/>
          <a:stretch>
            <a:fillRect/>
          </a:stretch>
        </p:blipFill>
        <p:spPr>
          <a:xfrm>
            <a:off x="1809587" y="802433"/>
            <a:ext cx="8572823" cy="48222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2"/>
          <a:stretch>
            <a:fillRect/>
          </a:stretch>
        </p:blipFill>
        <p:spPr>
          <a:xfrm>
            <a:off x="0" y="0"/>
            <a:ext cx="12191365" cy="6858000"/>
          </a:xfrm>
          <a:prstGeom prst="rect">
            <a:avLst/>
          </a:prstGeom>
        </p:spPr>
      </p:pic>
      <p:pic>
        <p:nvPicPr>
          <p:cNvPr id="12" name="图片 11" descr="组 54"/>
          <p:cNvPicPr>
            <a:picLocks noChangeAspect="1"/>
          </p:cNvPicPr>
          <p:nvPr/>
        </p:nvPicPr>
        <p:blipFill>
          <a:blip r:embed="rId3"/>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32" name="图片 31" descr="E:\PPT\包图网\审核中\组 15.png组 15"/>
          <p:cNvPicPr>
            <a:picLocks noChangeAspect="1"/>
          </p:cNvPicPr>
          <p:nvPr/>
        </p:nvPicPr>
        <p:blipFill>
          <a:blip r:embed="rId6"/>
          <a:srcRect/>
          <a:stretch>
            <a:fillRect/>
          </a:stretch>
        </p:blipFill>
        <p:spPr>
          <a:xfrm>
            <a:off x="102235" y="1936115"/>
            <a:ext cx="1838325" cy="713740"/>
          </a:xfrm>
          <a:prstGeom prst="rect">
            <a:avLst/>
          </a:prstGeom>
        </p:spPr>
      </p:pic>
      <p:pic>
        <p:nvPicPr>
          <p:cNvPr id="5" name="Picture 4"/>
          <p:cNvPicPr>
            <a:picLocks noChangeAspect="1"/>
          </p:cNvPicPr>
          <p:nvPr/>
        </p:nvPicPr>
        <p:blipFill>
          <a:blip r:embed="rId7"/>
          <a:stretch>
            <a:fillRect/>
          </a:stretch>
        </p:blipFill>
        <p:spPr>
          <a:xfrm>
            <a:off x="1858595" y="1521449"/>
            <a:ext cx="8474174" cy="19204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8560" y="1162546"/>
            <a:ext cx="10333267" cy="1815882"/>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Để học tập và tìm hiểu địa lí địa phương, các </a:t>
            </a:r>
            <a:r>
              <a:rPr lang="en-US" sz="2800" dirty="0" err="1">
                <a:solidFill>
                  <a:srgbClr val="333333"/>
                </a:solidFill>
                <a:latin typeface="Cambria" panose="02040503050406030204" pitchFamily="18" charset="0"/>
              </a:rPr>
              <a:t>em</a:t>
            </a:r>
            <a:r>
              <a:rPr lang="vi-VN" sz="2800" b="0" i="0" dirty="0">
                <a:solidFill>
                  <a:srgbClr val="333333"/>
                </a:solidFill>
                <a:effectLst/>
                <a:latin typeface="Cambria" panose="02040503050406030204" pitchFamily="18" charset="0"/>
              </a:rPr>
              <a:t> cần chuẩn bị:</a:t>
            </a:r>
            <a:endParaRPr lang="vi-VN" sz="2800" b="0" i="0" dirty="0">
              <a:solidFill>
                <a:srgbClr val="333333"/>
              </a:solidFill>
              <a:effectLst/>
              <a:latin typeface="Cambria" panose="02040503050406030204" pitchFamily="18" charset="0"/>
            </a:endParaRPr>
          </a:p>
          <a:p>
            <a:pPr algn="just"/>
            <a:r>
              <a:rPr lang="vi-VN" sz="2800" b="0" i="0" dirty="0">
                <a:solidFill>
                  <a:srgbClr val="333333"/>
                </a:solidFill>
                <a:effectLst/>
                <a:latin typeface="Cambria" panose="02040503050406030204" pitchFamily="18" charset="0"/>
              </a:rPr>
              <a:t>- Tài liệu giáo dục địa phương lớp 4</a:t>
            </a:r>
            <a:endParaRPr lang="vi-VN" sz="2800" b="0" i="0" dirty="0">
              <a:solidFill>
                <a:srgbClr val="333333"/>
              </a:solidFill>
              <a:effectLst/>
              <a:latin typeface="Cambria" panose="02040503050406030204" pitchFamily="18" charset="0"/>
            </a:endParaRPr>
          </a:p>
          <a:p>
            <a:pPr algn="just"/>
            <a:r>
              <a:rPr lang="vi-VN" sz="2800" b="0" i="0" dirty="0">
                <a:solidFill>
                  <a:srgbClr val="333333"/>
                </a:solidFill>
                <a:effectLst/>
                <a:latin typeface="Cambria" panose="02040503050406030204" pitchFamily="18" charset="0"/>
              </a:rPr>
              <a:t>- Tìm hiểu các thông tin, tài liệu về tự nhiên các hoạt động kinh tế của địa phương ( từ sách, báo, internet...)</a:t>
            </a:r>
            <a:endParaRPr lang="vi-VN" sz="2800" b="0" i="0" dirty="0">
              <a:solidFill>
                <a:srgbClr val="333333"/>
              </a:solidFill>
              <a:effectLst/>
              <a:latin typeface="Cambria" panose="02040503050406030204" pitchFamily="18" charset="0"/>
            </a:endParaRPr>
          </a:p>
        </p:txBody>
      </p:sp>
      <p:pic>
        <p:nvPicPr>
          <p:cNvPr id="3" name="Picture 2"/>
          <p:cNvPicPr>
            <a:picLocks noChangeAspect="1"/>
          </p:cNvPicPr>
          <p:nvPr/>
        </p:nvPicPr>
        <p:blipFill>
          <a:blip r:embed="rId1"/>
          <a:stretch>
            <a:fillRect/>
          </a:stretch>
        </p:blipFill>
        <p:spPr>
          <a:xfrm>
            <a:off x="194943" y="382190"/>
            <a:ext cx="2962913" cy="7803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3123" y="1048119"/>
            <a:ext cx="10828626" cy="1384995"/>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Dựa vào tài liệu giáo dục địa phương lớp 4 hình 1 và hiểu biết của bản thân, em hãy tìm hiểu về thiên nhiên và con người địa phương em theo gợi ý sau:</a:t>
            </a:r>
            <a:endParaRPr lang="vi-VN" sz="2800" b="0" i="0" dirty="0">
              <a:solidFill>
                <a:srgbClr val="333333"/>
              </a:solidFill>
              <a:effectLst/>
              <a:latin typeface="Cambria" panose="02040503050406030204" pitchFamily="18" charset="0"/>
            </a:endParaRPr>
          </a:p>
        </p:txBody>
      </p:sp>
      <p:grpSp>
        <p:nvGrpSpPr>
          <p:cNvPr id="12" name="组合 11"/>
          <p:cNvGrpSpPr/>
          <p:nvPr/>
        </p:nvGrpSpPr>
        <p:grpSpPr>
          <a:xfrm>
            <a:off x="665181" y="2485471"/>
            <a:ext cx="4471018" cy="1806912"/>
            <a:chOff x="1306" y="1925"/>
            <a:chExt cx="16617" cy="8371"/>
          </a:xfrm>
        </p:grpSpPr>
        <p:sp>
          <p:nvSpPr>
            <p:cNvPr id="13" name="云形 9"/>
            <p:cNvSpPr>
              <a:spLocks noChangeAspect="1"/>
            </p:cNvSpPr>
            <p:nvPr>
              <p:custDataLst>
                <p:tags r:id="rId1"/>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4" name="云形 4"/>
            <p:cNvSpPr>
              <a:spLocks noChangeAspect="1"/>
            </p:cNvSpPr>
            <p:nvPr>
              <p:custDataLst>
                <p:tags r:id="rId2"/>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5"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6" name="矩形 10"/>
            <p:cNvSpPr/>
            <p:nvPr>
              <p:custDataLst>
                <p:tags r:id="rId4"/>
              </p:custDataLst>
            </p:nvPr>
          </p:nvSpPr>
          <p:spPr>
            <a:xfrm>
              <a:off x="2248" y="3685"/>
              <a:ext cx="14733"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1.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Vị</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trí</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địa</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lí</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17" name="组合 11"/>
          <p:cNvGrpSpPr/>
          <p:nvPr/>
        </p:nvGrpSpPr>
        <p:grpSpPr>
          <a:xfrm>
            <a:off x="6844548" y="2433114"/>
            <a:ext cx="4471018" cy="1806912"/>
            <a:chOff x="1306" y="1925"/>
            <a:chExt cx="16617" cy="8371"/>
          </a:xfrm>
        </p:grpSpPr>
        <p:sp>
          <p:nvSpPr>
            <p:cNvPr id="18" name="云形 9"/>
            <p:cNvSpPr>
              <a:spLocks noChangeAspect="1"/>
            </p:cNvSpPr>
            <p:nvPr>
              <p:custDataLst>
                <p:tags r:id="rId5"/>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19" name="云形 4"/>
            <p:cNvSpPr>
              <a:spLocks noChangeAspect="1"/>
            </p:cNvSpPr>
            <p:nvPr>
              <p:custDataLst>
                <p:tags r:id="rId6"/>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0" name="云形 7"/>
            <p:cNvSpPr>
              <a:spLocks noChangeAspect="1"/>
            </p:cNvSpPr>
            <p:nvPr>
              <p:custDataLst>
                <p:tags r:id="rId7"/>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1" name="矩形 10"/>
            <p:cNvSpPr/>
            <p:nvPr>
              <p:custDataLst>
                <p:tags r:id="rId8"/>
              </p:custDataLst>
            </p:nvPr>
          </p:nvSpPr>
          <p:spPr>
            <a:xfrm>
              <a:off x="2926" y="3466"/>
              <a:ext cx="13438" cy="4289"/>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2.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Tự</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nhiên</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2" name="组合 11"/>
          <p:cNvGrpSpPr/>
          <p:nvPr/>
        </p:nvGrpSpPr>
        <p:grpSpPr>
          <a:xfrm>
            <a:off x="829020" y="4439262"/>
            <a:ext cx="4471018" cy="1806912"/>
            <a:chOff x="1306" y="1925"/>
            <a:chExt cx="16617" cy="8371"/>
          </a:xfrm>
        </p:grpSpPr>
        <p:sp>
          <p:nvSpPr>
            <p:cNvPr id="23" name="云形 9"/>
            <p:cNvSpPr>
              <a:spLocks noChangeAspect="1"/>
            </p:cNvSpPr>
            <p:nvPr>
              <p:custDataLst>
                <p:tags r:id="rId9"/>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4" name="云形 4"/>
            <p:cNvSpPr>
              <a:spLocks noChangeAspect="1"/>
            </p:cNvSpPr>
            <p:nvPr>
              <p:custDataLst>
                <p:tags r:id="rId10"/>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5" name="云形 7"/>
            <p:cNvSpPr>
              <a:spLocks noChangeAspect="1"/>
            </p:cNvSpPr>
            <p:nvPr>
              <p:custDataLst>
                <p:tags r:id="rId11"/>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6" name="矩形 10"/>
            <p:cNvSpPr/>
            <p:nvPr>
              <p:custDataLst>
                <p:tags r:id="rId12"/>
              </p:custDataLst>
            </p:nvPr>
          </p:nvSpPr>
          <p:spPr>
            <a:xfrm>
              <a:off x="2926" y="3466"/>
              <a:ext cx="13438"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3.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Kinh</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tế</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7" name="组合 11"/>
          <p:cNvGrpSpPr/>
          <p:nvPr/>
        </p:nvGrpSpPr>
        <p:grpSpPr>
          <a:xfrm>
            <a:off x="7052574" y="4344741"/>
            <a:ext cx="4471018" cy="1806912"/>
            <a:chOff x="1306" y="1925"/>
            <a:chExt cx="16617" cy="8371"/>
          </a:xfrm>
        </p:grpSpPr>
        <p:sp>
          <p:nvSpPr>
            <p:cNvPr id="28" name="云形 9"/>
            <p:cNvSpPr>
              <a:spLocks noChangeAspect="1"/>
            </p:cNvSpPr>
            <p:nvPr>
              <p:custDataLst>
                <p:tags r:id="rId13"/>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29" name="云形 4"/>
            <p:cNvSpPr>
              <a:spLocks noChangeAspect="1"/>
            </p:cNvSpPr>
            <p:nvPr>
              <p:custDataLst>
                <p:tags r:id="rId14"/>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30" name="云形 7"/>
            <p:cNvSpPr>
              <a:spLocks noChangeAspect="1"/>
            </p:cNvSpPr>
            <p:nvPr>
              <p:custDataLst>
                <p:tags r:id="rId15"/>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
          <p:nvSpPr>
            <p:cNvPr id="31" name="矩形 10"/>
            <p:cNvSpPr/>
            <p:nvPr>
              <p:custDataLst>
                <p:tags r:id="rId16"/>
              </p:custDataLst>
            </p:nvPr>
          </p:nvSpPr>
          <p:spPr>
            <a:xfrm>
              <a:off x="3403" y="2409"/>
              <a:ext cx="12484" cy="6702"/>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defRPr/>
              </a:pP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4.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Bảo</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vệ</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môi</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trường</a:t>
              </a:r>
              <a:endParaRPr kumimoji="0" lang="zh-CN" altLang="en-US"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pic>
        <p:nvPicPr>
          <p:cNvPr id="2" name="Picture 1"/>
          <p:cNvPicPr>
            <a:picLocks noChangeAspect="1"/>
          </p:cNvPicPr>
          <p:nvPr/>
        </p:nvPicPr>
        <p:blipFill>
          <a:blip r:embed="rId17"/>
          <a:stretch>
            <a:fillRect/>
          </a:stretch>
        </p:blipFill>
        <p:spPr>
          <a:xfrm>
            <a:off x="232884" y="374951"/>
            <a:ext cx="4950381" cy="7925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1"/>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2"/>
          <a:stretch>
            <a:fillRect/>
          </a:stretch>
        </p:blipFill>
        <p:spPr>
          <a:xfrm>
            <a:off x="0" y="0"/>
            <a:ext cx="12191365" cy="6858000"/>
          </a:xfrm>
          <a:prstGeom prst="rect">
            <a:avLst/>
          </a:prstGeom>
        </p:spPr>
      </p:pic>
      <p:pic>
        <p:nvPicPr>
          <p:cNvPr id="12" name="图片 11" descr="组 54"/>
          <p:cNvPicPr>
            <a:picLocks noChangeAspect="1"/>
          </p:cNvPicPr>
          <p:nvPr/>
        </p:nvPicPr>
        <p:blipFill>
          <a:blip r:embed="rId3"/>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32" name="图片 31" descr="E:\PPT\包图网\审核中\组 15.png组 15"/>
          <p:cNvPicPr>
            <a:picLocks noChangeAspect="1"/>
          </p:cNvPicPr>
          <p:nvPr/>
        </p:nvPicPr>
        <p:blipFill>
          <a:blip r:embed="rId6"/>
          <a:srcRect/>
          <a:stretch>
            <a:fillRect/>
          </a:stretch>
        </p:blipFill>
        <p:spPr>
          <a:xfrm>
            <a:off x="102235" y="1936115"/>
            <a:ext cx="1838325" cy="713740"/>
          </a:xfrm>
          <a:prstGeom prst="rect">
            <a:avLst/>
          </a:prstGeom>
        </p:spPr>
      </p:pic>
      <p:pic>
        <p:nvPicPr>
          <p:cNvPr id="3" name="Picture 2"/>
          <p:cNvPicPr>
            <a:picLocks noChangeAspect="1"/>
          </p:cNvPicPr>
          <p:nvPr/>
        </p:nvPicPr>
        <p:blipFill>
          <a:blip r:embed="rId7"/>
          <a:stretch>
            <a:fillRect/>
          </a:stretch>
        </p:blipFill>
        <p:spPr>
          <a:xfrm>
            <a:off x="947164" y="1581150"/>
            <a:ext cx="10297036" cy="23837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3446" t="10542" r="53090" b="45458"/>
          <a:stretch>
            <a:fillRect/>
          </a:stretch>
        </p:blipFill>
        <p:spPr>
          <a:xfrm>
            <a:off x="485192" y="802433"/>
            <a:ext cx="3732245" cy="2626567"/>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936" y="404723"/>
            <a:ext cx="4523491" cy="6048554"/>
          </a:xfrm>
          <a:prstGeom prst="rect">
            <a:avLst/>
          </a:prstGeom>
        </p:spPr>
      </p:pic>
      <p:pic>
        <p:nvPicPr>
          <p:cNvPr id="4" name="Picture 3"/>
          <p:cNvPicPr>
            <a:picLocks noChangeAspect="1"/>
          </p:cNvPicPr>
          <p:nvPr/>
        </p:nvPicPr>
        <p:blipFill>
          <a:blip r:embed="rId3"/>
          <a:stretch>
            <a:fillRect/>
          </a:stretch>
        </p:blipFill>
        <p:spPr>
          <a:xfrm>
            <a:off x="4310019" y="404723"/>
            <a:ext cx="7651248" cy="3833448"/>
          </a:xfrm>
          <a:prstGeom prst="rect">
            <a:avLst/>
          </a:prstGeom>
        </p:spPr>
      </p:pic>
      <p:sp>
        <p:nvSpPr>
          <p:cNvPr id="10" name="Oval 9"/>
          <p:cNvSpPr/>
          <p:nvPr/>
        </p:nvSpPr>
        <p:spPr>
          <a:xfrm>
            <a:off x="7954600" y="2456148"/>
            <a:ext cx="537833" cy="745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3129" y="464314"/>
            <a:ext cx="4467234" cy="955929"/>
            <a:chOff x="-3196716" y="4273909"/>
            <a:chExt cx="9446342" cy="712628"/>
          </a:xfrm>
        </p:grpSpPr>
        <p:sp>
          <p:nvSpPr>
            <p:cNvPr id="5" name="Rectangle: Rounded Corners 4"/>
            <p:cNvSpPr/>
            <p:nvPr/>
          </p:nvSpPr>
          <p:spPr>
            <a:xfrm>
              <a:off x="-3196716" y="4273909"/>
              <a:ext cx="9446342" cy="712628"/>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p:cNvSpPr txBox="1"/>
            <p:nvPr/>
          </p:nvSpPr>
          <p:spPr>
            <a:xfrm>
              <a:off x="-2955828" y="4273909"/>
              <a:ext cx="8964561" cy="676854"/>
            </a:xfrm>
            <a:prstGeom prst="rect">
              <a:avLst/>
            </a:prstGeom>
            <a:noFill/>
          </p:spPr>
          <p:txBody>
            <a:bodyPr wrap="square">
              <a:spAutoFit/>
            </a:bodyPr>
            <a:lstStyle/>
            <a:p>
              <a:pPr algn="ctr"/>
              <a:r>
                <a:rPr lang="en-US" sz="2800" b="0" i="0" dirty="0" err="1">
                  <a:solidFill>
                    <a:srgbClr val="333333"/>
                  </a:solidFill>
                  <a:effectLst/>
                  <a:latin typeface="Cambria" panose="02040503050406030204" pitchFamily="18" charset="0"/>
                </a:rPr>
                <a:t>Các</a:t>
              </a:r>
              <a:r>
                <a:rPr lang="en-US" sz="2800" b="0" i="0" dirty="0">
                  <a:solidFill>
                    <a:srgbClr val="333333"/>
                  </a:solidFill>
                  <a:effectLst/>
                  <a:latin typeface="Cambria" panose="02040503050406030204" pitchFamily="18" charset="0"/>
                </a:rPr>
                <a:t> </a:t>
              </a:r>
              <a:r>
                <a:rPr lang="en-US" sz="2800" b="0" i="0" dirty="0" err="1">
                  <a:solidFill>
                    <a:srgbClr val="333333"/>
                  </a:solidFill>
                  <a:effectLst/>
                  <a:latin typeface="Cambria" panose="02040503050406030204" pitchFamily="18" charset="0"/>
                </a:rPr>
                <a:t>tỉnh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thành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phố</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tiếp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giáp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với</a:t>
              </a:r>
              <a:r>
                <a:rPr lang="en-US" sz="2800" dirty="0">
                  <a:solidFill>
                    <a:srgbClr val="333333"/>
                  </a:solidFill>
                  <a:latin typeface="Cambria" panose="02040503050406030204" pitchFamily="18" charset="0"/>
                </a:rPr>
                <a:t> Hà </a:t>
              </a:r>
              <a:r>
                <a:rPr lang="en-US" sz="2800" dirty="0" err="1">
                  <a:solidFill>
                    <a:srgbClr val="333333"/>
                  </a:solidFill>
                  <a:latin typeface="Cambria" panose="02040503050406030204" pitchFamily="18" charset="0"/>
                </a:rPr>
                <a:t>Nội</a:t>
              </a:r>
              <a:endParaRPr lang="vi-VN" sz="2800" b="0" i="0" dirty="0">
                <a:solidFill>
                  <a:srgbClr val="333333"/>
                </a:solidFill>
                <a:effectLst/>
                <a:latin typeface="Cambria" panose="02040503050406030204" pitchFamily="18" charset="0"/>
              </a:endParaRPr>
            </a:p>
          </p:txBody>
        </p:sp>
      </p:grpSp>
      <p:pic>
        <p:nvPicPr>
          <p:cNvPr id="9" name="Picture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940363" y="569964"/>
            <a:ext cx="6664591" cy="5718071"/>
          </a:xfrm>
          <a:prstGeom prst="rect">
            <a:avLst/>
          </a:prstGeom>
        </p:spPr>
      </p:pic>
      <p:sp>
        <p:nvSpPr>
          <p:cNvPr id="10" name="TextBox 9"/>
          <p:cNvSpPr txBox="1"/>
          <p:nvPr/>
        </p:nvSpPr>
        <p:spPr>
          <a:xfrm>
            <a:off x="5535562" y="6157371"/>
            <a:ext cx="5590254" cy="461665"/>
          </a:xfrm>
          <a:prstGeom prst="rect">
            <a:avLst/>
          </a:prstGeom>
          <a:noFill/>
        </p:spPr>
        <p:txBody>
          <a:bodyPr wrap="square">
            <a:spAutoFit/>
          </a:bodyPr>
          <a:lstStyle/>
          <a:p>
            <a:pPr algn="ct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chính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phố</a:t>
            </a:r>
            <a:r>
              <a:rPr lang="en-US" sz="2400" b="0" i="0" dirty="0">
                <a:solidFill>
                  <a:srgbClr val="333333"/>
                </a:solidFill>
                <a:effectLst/>
                <a:latin typeface="Cambria" panose="02040503050406030204" pitchFamily="18" charset="0"/>
              </a:rPr>
              <a:t> </a:t>
            </a:r>
            <a:r>
              <a:rPr lang="en-US" sz="2400" dirty="0">
                <a:solidFill>
                  <a:srgbClr val="333333"/>
                </a:solidFill>
                <a:latin typeface="Cambria" panose="02040503050406030204" pitchFamily="18" charset="0"/>
              </a:rPr>
              <a:t>Hà </a:t>
            </a:r>
            <a:r>
              <a:rPr lang="en-US" sz="2400" dirty="0" err="1">
                <a:solidFill>
                  <a:srgbClr val="333333"/>
                </a:solidFill>
                <a:latin typeface="Cambria" panose="02040503050406030204" pitchFamily="18" charset="0"/>
              </a:rPr>
              <a:t>Nội</a:t>
            </a:r>
            <a:r>
              <a:rPr lang="en-US" sz="2400" b="0" i="0" dirty="0">
                <a:solidFill>
                  <a:srgbClr val="333333"/>
                </a:solidFill>
                <a:effectLst/>
                <a:latin typeface="Cambria" panose="02040503050406030204" pitchFamily="18" charset="0"/>
              </a:rPr>
              <a:t> </a:t>
            </a:r>
            <a:endParaRPr lang="vi-VN" sz="2400" b="0" i="0" dirty="0">
              <a:solidFill>
                <a:srgbClr val="333333"/>
              </a:solidFill>
              <a:effectLst/>
              <a:latin typeface="Cambria" panose="02040503050406030204" pitchFamily="18" charset="0"/>
            </a:endParaRPr>
          </a:p>
        </p:txBody>
      </p:sp>
      <p:sp>
        <p:nvSpPr>
          <p:cNvPr id="13" name="TextBox 12"/>
          <p:cNvSpPr txBox="1"/>
          <p:nvPr/>
        </p:nvSpPr>
        <p:spPr>
          <a:xfrm>
            <a:off x="205273" y="1763720"/>
            <a:ext cx="4735090" cy="4031873"/>
          </a:xfrm>
          <a:prstGeom prst="rect">
            <a:avLst/>
          </a:prstGeom>
          <a:noFill/>
        </p:spPr>
        <p:txBody>
          <a:bodyPr wrap="square">
            <a:spAutoFit/>
          </a:bodyPr>
          <a:lstStyle/>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Bắc</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Thái Nguyên, Vĩnh Phúc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Nam: </a:t>
            </a:r>
            <a:r>
              <a:rPr lang="vi-VN" sz="3200" b="1" dirty="0">
                <a:solidFill>
                  <a:srgbClr val="9C5B0C"/>
                </a:solidFill>
                <a:latin typeface="Cambria" panose="02040503050406030204" pitchFamily="18" charset="0"/>
              </a:rPr>
              <a:t>Hà Nam, Hòa Bình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Đông</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Bắc Giang, Bắc Ninh, Hưng Yên </a:t>
            </a: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Tây</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Hòa Bình, Phú Thọ</a:t>
            </a:r>
            <a:endParaRPr lang="vi-VN" sz="3200" b="1" i="0" dirty="0">
              <a:solidFill>
                <a:srgbClr val="9C5B0C"/>
              </a:solidFill>
              <a:effectLst/>
              <a:latin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3320</Words>
  <Application>WPS Presentation</Application>
  <PresentationFormat>Widescreen</PresentationFormat>
  <Paragraphs>91</Paragraphs>
  <Slides>22</Slides>
  <Notes>0</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22</vt:i4>
      </vt:variant>
    </vt:vector>
  </HeadingPairs>
  <TitlesOfParts>
    <vt:vector size="43" baseType="lpstr">
      <vt:lpstr>Arial</vt:lpstr>
      <vt:lpstr>SimSun</vt:lpstr>
      <vt:lpstr>Wingdings</vt:lpstr>
      <vt:lpstr>#9Slide07 HoneyCream</vt:lpstr>
      <vt:lpstr>Segoe Print</vt:lpstr>
      <vt:lpstr>SVN-Ready</vt:lpstr>
      <vt:lpstr>Calibri</vt:lpstr>
      <vt:lpstr>Vogue-ExtraBold</vt:lpstr>
      <vt:lpstr>Sitka Text</vt:lpstr>
      <vt:lpstr>思源黑体 CN Medium</vt:lpstr>
      <vt:lpstr>Arial</vt:lpstr>
      <vt:lpstr>Microsoft YaHei</vt:lpstr>
      <vt:lpstr>思源黑体 CN Light</vt:lpstr>
      <vt:lpstr>Cambria</vt:lpstr>
      <vt:lpstr>Arial Unicode MS</vt:lpstr>
      <vt:lpstr>Calibri</vt:lpstr>
      <vt:lpstr>Times New Roman</vt:lpstr>
      <vt:lpstr>SVN-Gretoon</vt:lpstr>
      <vt:lpstr>Calibri Light</vt:lpstr>
      <vt:lpstr>Office Theme</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Thị Linh Phuong 30-Nguyen</cp:lastModifiedBy>
  <cp:revision>5</cp:revision>
  <dcterms:created xsi:type="dcterms:W3CDTF">2023-06-19T10:14:00Z</dcterms:created>
  <dcterms:modified xsi:type="dcterms:W3CDTF">2023-09-23T03:50:59Z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6625B3B8AB884ADD8ABB56D61C21C682_12</vt:lpwstr>
  </property>
  <property fmtid="{D5CDD505-2E9C-101B-9397-08002B2CF9AE}" pid="3" name="KSOProductBuildVer">
    <vt:lpwstr>1033-12.2.0.13215</vt:lpwstr>
  </property>
</Properties>
</file>