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handoutMasterIdLst>
    <p:handoutMasterId r:id="rId22"/>
  </p:handoutMasterIdLst>
  <p:sldIdLst>
    <p:sldId id="256" r:id="rId4"/>
    <p:sldId id="257" r:id="rId5"/>
    <p:sldId id="258" r:id="rId6"/>
    <p:sldId id="259" r:id="rId8"/>
    <p:sldId id="261" r:id="rId9"/>
    <p:sldId id="552" r:id="rId10"/>
    <p:sldId id="262" r:id="rId11"/>
    <p:sldId id="272" r:id="rId12"/>
    <p:sldId id="553" r:id="rId13"/>
    <p:sldId id="554" r:id="rId14"/>
    <p:sldId id="541" r:id="rId15"/>
    <p:sldId id="563" r:id="rId16"/>
    <p:sldId id="562" r:id="rId17"/>
    <p:sldId id="260" r:id="rId18"/>
    <p:sldId id="266"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02EEB2-389A-477D-BAC0-FA3DEFC82B8D}"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0BF307-C4C4-42E8-B4EE-EFBCDBD127AD}" type="slidenum">
              <a:rPr lang="en-US" smtClean="0"/>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7DFB9-EC34-4337-B2CC-B56CC28BCF7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086A21-E99B-4D28-8982-857CD3CE1814}" type="slidenum">
              <a:rPr lang="en-US" smtClean="0"/>
            </a:fld>
            <a:endParaRPr 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image" Target="../media/image2.png"/><Relationship Id="rId14" Type="http://schemas.openxmlformats.org/officeDocument/2006/relationships/hyperlink" Target="https://www.facebook.com/groups/629898828017053" TargetMode="External"/><Relationship Id="rId13" Type="http://schemas.openxmlformats.org/officeDocument/2006/relationships/image" Target="../media/image3.png"/><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a:fillRect/>
          </a:stretch>
        </p:blipFill>
        <p:spPr>
          <a:xfrm>
            <a:off x="-44511098" y="-19326756"/>
            <a:ext cx="3627531" cy="4761671"/>
          </a:xfrm>
          <a:prstGeom prst="rect">
            <a:avLst/>
          </a:prstGeom>
        </p:spPr>
      </p:pic>
      <p:pic>
        <p:nvPicPr>
          <p:cNvPr id="18" name="Picture 17"/>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a:fillRect/>
          </a:stretch>
        </p:blipFill>
        <p:spPr>
          <a:xfrm>
            <a:off x="-44511098" y="23671819"/>
            <a:ext cx="3627531" cy="4761671"/>
          </a:xfrm>
          <a:prstGeom prst="rect">
            <a:avLst/>
          </a:prstGeom>
        </p:spPr>
      </p:pic>
      <p:pic>
        <p:nvPicPr>
          <p:cNvPr id="19" name="Picture 18"/>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a:fillRect/>
          </a:stretch>
        </p:blipFill>
        <p:spPr>
          <a:xfrm>
            <a:off x="52475795" y="-19326756"/>
            <a:ext cx="3627531" cy="4761671"/>
          </a:xfrm>
          <a:prstGeom prst="rect">
            <a:avLst/>
          </a:prstGeom>
        </p:spPr>
      </p:pic>
      <p:pic>
        <p:nvPicPr>
          <p:cNvPr id="20" name="Picture 19"/>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a:fillRect/>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pic>
        <p:nvPicPr>
          <p:cNvPr id="7" name="Picture 6"/>
          <p:cNvPicPr>
            <a:picLocks noChangeAspect="1"/>
          </p:cNvPicPr>
          <p:nvPr userDrawn="1"/>
        </p:nvPicPr>
        <p:blipFill rotWithShape="1">
          <a:blip r:embed="rId12" cstate="print">
            <a:extLst>
              <a:ext uri="{28A0092B-C50C-407E-A947-70E740481C1C}">
                <a14:useLocalDpi xmlns:a14="http://schemas.microsoft.com/office/drawing/2010/main" val="0"/>
              </a:ext>
            </a:extLst>
          </a:blip>
          <a:srcRect t="37667"/>
          <a:stretch>
            <a:fillRect/>
          </a:stretch>
        </p:blipFill>
        <p:spPr>
          <a:xfrm>
            <a:off x="-2052205" y="-221073"/>
            <a:ext cx="2186247" cy="2317405"/>
          </a:xfrm>
          <a:prstGeom prst="rect">
            <a:avLst/>
          </a:prstGeom>
        </p:spPr>
      </p:pic>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9"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p:cNvSpPr txBox="1"/>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143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3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p:cNvSpPr txBox="1"/>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a:fillRect/>
          </a:stretch>
        </p:blipFill>
        <p:spPr>
          <a:xfrm>
            <a:off x="-44511098" y="-19326756"/>
            <a:ext cx="3627531" cy="4761671"/>
          </a:xfrm>
          <a:prstGeom prst="rect">
            <a:avLst/>
          </a:prstGeom>
        </p:spPr>
      </p:pic>
      <p:pic>
        <p:nvPicPr>
          <p:cNvPr id="18" name="Picture 17"/>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a:fillRect/>
          </a:stretch>
        </p:blipFill>
        <p:spPr>
          <a:xfrm>
            <a:off x="-44511098" y="23671819"/>
            <a:ext cx="3627531" cy="4761671"/>
          </a:xfrm>
          <a:prstGeom prst="rect">
            <a:avLst/>
          </a:prstGeom>
        </p:spPr>
      </p:pic>
      <p:pic>
        <p:nvPicPr>
          <p:cNvPr id="19" name="Picture 18"/>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a:fillRect/>
          </a:stretch>
        </p:blipFill>
        <p:spPr>
          <a:xfrm>
            <a:off x="52475795" y="-19326756"/>
            <a:ext cx="3627531" cy="4761671"/>
          </a:xfrm>
          <a:prstGeom prst="rect">
            <a:avLst/>
          </a:prstGeom>
        </p:spPr>
      </p:pic>
      <p:pic>
        <p:nvPicPr>
          <p:cNvPr id="20" name="Picture 19"/>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a:fillRect/>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24.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9.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0" Type="http://schemas.openxmlformats.org/officeDocument/2006/relationships/notesSlide" Target="../notesSlides/notesSlide7.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8.xml"/><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8.xml"/><Relationship Id="rId2" Type="http://schemas.openxmlformats.org/officeDocument/2006/relationships/image" Target="../media/image31.jpe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0" Type="http://schemas.openxmlformats.org/officeDocument/2006/relationships/notesSlide" Target="../notesSlides/notesSlide1.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6.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0" Type="http://schemas.openxmlformats.org/officeDocument/2006/relationships/notesSlide" Target="../notesSlides/notesSlide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8.png"/><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8.xml"/><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8.xml"/><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461053" y="1015998"/>
            <a:ext cx="10127974" cy="4113038"/>
          </a:xfrm>
          <a:prstGeom prst="roundRect">
            <a:avLst/>
          </a:prstGeom>
          <a:solidFill>
            <a:schemeClr val="bg1">
              <a:alpha val="81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l="83360" b="58182"/>
          <a:stretch>
            <a:fillRect/>
          </a:stretch>
        </p:blipFill>
        <p:spPr>
          <a:xfrm>
            <a:off x="1278977" y="1015998"/>
            <a:ext cx="9451970" cy="4207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descr="组 55"/>
          <p:cNvPicPr>
            <a:picLocks noChangeAspect="1"/>
          </p:cNvPicPr>
          <p:nvPr/>
        </p:nvPicPr>
        <p:blipFill>
          <a:blip r:embed="rId1"/>
          <a:stretch>
            <a:fillRect/>
          </a:stretch>
        </p:blipFill>
        <p:spPr>
          <a:xfrm>
            <a:off x="0" y="0"/>
            <a:ext cx="12191365" cy="6858000"/>
          </a:xfrm>
          <a:prstGeom prst="rect">
            <a:avLst/>
          </a:prstGeom>
        </p:spPr>
      </p:pic>
      <p:grpSp>
        <p:nvGrpSpPr>
          <p:cNvPr id="11" name="Group 10"/>
          <p:cNvGrpSpPr/>
          <p:nvPr/>
        </p:nvGrpSpPr>
        <p:grpSpPr>
          <a:xfrm>
            <a:off x="2439741" y="1743662"/>
            <a:ext cx="7312517" cy="3370676"/>
            <a:chOff x="5409377" y="1706685"/>
            <a:chExt cx="5380053" cy="2688503"/>
          </a:xfrm>
          <a:solidFill>
            <a:schemeClr val="bg1"/>
          </a:solidFill>
        </p:grpSpPr>
        <p:sp>
          <p:nvSpPr>
            <p:cNvPr id="8" name="Rectangle: Rounded Corners 7"/>
            <p:cNvSpPr/>
            <p:nvPr/>
          </p:nvSpPr>
          <p:spPr>
            <a:xfrm>
              <a:off x="5409377" y="1706685"/>
              <a:ext cx="5380053" cy="2688503"/>
            </a:xfrm>
            <a:prstGeom prst="roundRect">
              <a:avLst/>
            </a:prstGeom>
            <a:grp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91866" y="2001069"/>
              <a:ext cx="4815074" cy="2099735"/>
            </a:xfrm>
            <a:prstGeom prst="rect">
              <a:avLst/>
            </a:prstGeom>
            <a:grpFill/>
          </p:spPr>
          <p:txBody>
            <a:bodyPr wrap="square">
              <a:spAutoFit/>
            </a:bodyPr>
            <a:lstStyle/>
            <a:p>
              <a:pPr algn="just">
                <a:lnSpc>
                  <a:spcPct val="120000"/>
                </a:lnSpc>
              </a:pPr>
              <a:r>
                <a:rPr lang="en-US" sz="2800" dirty="0">
                  <a:effectLst/>
                  <a:latin typeface="Times New Roman" panose="02020603050405020304" pitchFamily="18" charset="0"/>
                  <a:ea typeface="Times New Roman" panose="02020603050405020304" pitchFamily="18" charset="0"/>
                </a:rPr>
                <a:t>L</a:t>
              </a:r>
              <a:r>
                <a:rPr lang="vi-VN" sz="2800" dirty="0">
                  <a:effectLst/>
                  <a:latin typeface="Times New Roman" panose="02020603050405020304" pitchFamily="18" charset="0"/>
                  <a:ea typeface="Times New Roman" panose="02020603050405020304" pitchFamily="18" charset="0"/>
                </a:rPr>
                <a:t>àm việc theo </a:t>
              </a:r>
              <a:r>
                <a:rPr lang="en-US" sz="2800" dirty="0" err="1">
                  <a:latin typeface="Times New Roman" panose="02020603050405020304" pitchFamily="18" charset="0"/>
                  <a:ea typeface="Times New Roman" panose="02020603050405020304" pitchFamily="18" charset="0"/>
                </a:rPr>
                <a:t>nhóm</a:t>
              </a:r>
              <a:r>
                <a:rPr lang="vi-VN" sz="2800" dirty="0">
                  <a:effectLst/>
                  <a:latin typeface="Times New Roman" panose="02020603050405020304" pitchFamily="18" charset="0"/>
                  <a:ea typeface="Times New Roman" panose="02020603050405020304" pitchFamily="18" charset="0"/>
                </a:rPr>
                <a:t> đôi và tìm hiểu về</a:t>
              </a:r>
              <a:endParaRPr lang="en-US" sz="2800" dirty="0">
                <a:effectLst/>
                <a:latin typeface="Times New Roman" panose="02020603050405020304" pitchFamily="18" charset="0"/>
                <a:ea typeface="Times New Roman" panose="02020603050405020304" pitchFamily="18" charset="0"/>
              </a:endParaRPr>
            </a:p>
            <a:p>
              <a:pPr algn="just">
                <a:lnSpc>
                  <a:spcPct val="120000"/>
                </a:lnSpc>
              </a:pPr>
              <a:r>
                <a:rPr lang="vi-VN" sz="2800" dirty="0">
                  <a:effectLst/>
                  <a:latin typeface="Times New Roman" panose="02020603050405020304" pitchFamily="18" charset="0"/>
                  <a:ea typeface="Times New Roman" panose="02020603050405020304" pitchFamily="18" charset="0"/>
                </a:rPr>
                <a:t>- Hiện trạng môi trường: đất, nước, không khí….</a:t>
              </a:r>
              <a:endParaRPr lang="en-US" sz="2800" dirty="0">
                <a:effectLst/>
                <a:latin typeface="Times New Roman" panose="02020603050405020304" pitchFamily="18" charset="0"/>
                <a:ea typeface="Times New Roman" panose="02020603050405020304" pitchFamily="18" charset="0"/>
              </a:endParaRPr>
            </a:p>
            <a:p>
              <a:pPr algn="just">
                <a:lnSpc>
                  <a:spcPct val="120000"/>
                </a:lnSpc>
              </a:pPr>
              <a:r>
                <a:rPr lang="vi-VN" sz="2800" dirty="0">
                  <a:effectLst/>
                  <a:latin typeface="Times New Roman" panose="02020603050405020304" pitchFamily="18" charset="0"/>
                  <a:ea typeface="Times New Roman" panose="02020603050405020304" pitchFamily="18" charset="0"/>
                </a:rPr>
                <a:t>- Hành động bảo vệ môi trường của bản thân và gia đình</a:t>
              </a:r>
              <a:endParaRPr lang="en-US" sz="2800" dirty="0">
                <a:effectLst/>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20202" y="1547672"/>
            <a:ext cx="3567915" cy="4696807"/>
            <a:chOff x="720202" y="1547672"/>
            <a:chExt cx="3567915" cy="4696807"/>
          </a:xfrm>
        </p:grpSpPr>
        <p:grpSp>
          <p:nvGrpSpPr>
            <p:cNvPr id="3" name="组合 2"/>
            <p:cNvGrpSpPr/>
            <p:nvPr/>
          </p:nvGrpSpPr>
          <p:grpSpPr>
            <a:xfrm>
              <a:off x="720202" y="1547672"/>
              <a:ext cx="3567915" cy="4696807"/>
              <a:chOff x="1862" y="3833"/>
              <a:chExt cx="4794" cy="4449"/>
            </a:xfrm>
          </p:grpSpPr>
          <p:sp>
            <p:nvSpPr>
              <p:cNvPr id="5" name="矩形: 圆角 11"/>
              <p:cNvSpPr/>
              <p:nvPr>
                <p:custDataLst>
                  <p:tags r:id="rId1"/>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7" name="任意多边形 6"/>
              <p:cNvSpPr/>
              <p:nvPr>
                <p:custDataLst>
                  <p:tags r:id="rId2"/>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sp>
          <p:nvSpPr>
            <p:cNvPr id="4" name="TextBox 3"/>
            <p:cNvSpPr txBox="1"/>
            <p:nvPr/>
          </p:nvSpPr>
          <p:spPr>
            <a:xfrm>
              <a:off x="720202" y="1569925"/>
              <a:ext cx="3425213" cy="3539430"/>
            </a:xfrm>
            <a:prstGeom prst="rect">
              <a:avLst/>
            </a:prstGeom>
            <a:noFill/>
          </p:spPr>
          <p:txBody>
            <a:bodyPr wrap="square">
              <a:spAutoFit/>
            </a:bodyPr>
            <a:lstStyle/>
            <a:p>
              <a:pPr algn="just"/>
              <a:r>
                <a:rPr lang="vi-VN" sz="2800" dirty="0">
                  <a:latin typeface="Cambria" panose="02040503050406030204" pitchFamily="18" charset="0"/>
                </a:rPr>
                <a:t>Đảm bảo các yêu cầu về chất lượng môi trường</a:t>
              </a:r>
              <a:r>
                <a:rPr lang="en-US" sz="2800" dirty="0">
                  <a:latin typeface="Cambria" panose="02040503050406030204" pitchFamily="18" charset="0"/>
                </a:rPr>
                <a:t> </a:t>
              </a:r>
              <a:r>
                <a:rPr lang="vi-VN" sz="2800" dirty="0">
                  <a:latin typeface="Cambria" panose="02040503050406030204" pitchFamily="18" charset="0"/>
                </a:rPr>
                <a:t>đất, nước, không khí, tạo sự an toàn về sức khoẻ</a:t>
              </a:r>
              <a:r>
                <a:rPr lang="en-US" sz="2800" dirty="0">
                  <a:latin typeface="Cambria" panose="02040503050406030204" pitchFamily="18" charset="0"/>
                </a:rPr>
                <a:t> </a:t>
              </a:r>
              <a:r>
                <a:rPr lang="vi-VN" sz="2800" dirty="0">
                  <a:latin typeface="Cambria" panose="02040503050406030204" pitchFamily="18" charset="0"/>
                </a:rPr>
                <a:t>và môi trường cho người dân, các nhà đầu tư,</a:t>
              </a:r>
              <a:r>
                <a:rPr lang="en-US" sz="2800" dirty="0">
                  <a:latin typeface="Cambria" panose="02040503050406030204" pitchFamily="18" charset="0"/>
                </a:rPr>
                <a:t> </a:t>
              </a:r>
              <a:r>
                <a:rPr lang="vi-VN" sz="2800" dirty="0">
                  <a:latin typeface="Cambria" panose="02040503050406030204" pitchFamily="18" charset="0"/>
                </a:rPr>
                <a:t>cho du khách;</a:t>
              </a:r>
              <a:endParaRPr lang="en-US" sz="2800" dirty="0">
                <a:latin typeface="Cambria" panose="02040503050406030204" pitchFamily="18" charset="0"/>
              </a:endParaRPr>
            </a:p>
          </p:txBody>
        </p:sp>
      </p:grpSp>
      <p:grpSp>
        <p:nvGrpSpPr>
          <p:cNvPr id="11" name="Group 10"/>
          <p:cNvGrpSpPr/>
          <p:nvPr/>
        </p:nvGrpSpPr>
        <p:grpSpPr>
          <a:xfrm>
            <a:off x="4431142" y="1547672"/>
            <a:ext cx="3567915" cy="4696807"/>
            <a:chOff x="4431142" y="1547672"/>
            <a:chExt cx="3567915" cy="4696807"/>
          </a:xfrm>
        </p:grpSpPr>
        <p:grpSp>
          <p:nvGrpSpPr>
            <p:cNvPr id="10" name="组合 9"/>
            <p:cNvGrpSpPr/>
            <p:nvPr/>
          </p:nvGrpSpPr>
          <p:grpSpPr>
            <a:xfrm>
              <a:off x="4431142" y="1547672"/>
              <a:ext cx="3567915" cy="4696807"/>
              <a:chOff x="1862" y="3833"/>
              <a:chExt cx="4794" cy="4449"/>
            </a:xfrm>
          </p:grpSpPr>
          <p:sp>
            <p:nvSpPr>
              <p:cNvPr id="12" name="矩形: 圆角 11"/>
              <p:cNvSpPr/>
              <p:nvPr>
                <p:custDataLst>
                  <p:tags r:id="rId3"/>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4" name="任意多边形 13"/>
              <p:cNvSpPr/>
              <p:nvPr>
                <p:custDataLst>
                  <p:tags r:id="rId4"/>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sp>
          <p:nvSpPr>
            <p:cNvPr id="6" name="TextBox 5"/>
            <p:cNvSpPr txBox="1"/>
            <p:nvPr/>
          </p:nvSpPr>
          <p:spPr>
            <a:xfrm>
              <a:off x="4529974" y="1640444"/>
              <a:ext cx="3425213" cy="2677656"/>
            </a:xfrm>
            <a:prstGeom prst="rect">
              <a:avLst/>
            </a:prstGeom>
            <a:noFill/>
          </p:spPr>
          <p:txBody>
            <a:bodyPr wrap="square">
              <a:spAutoFit/>
            </a:bodyPr>
            <a:lstStyle/>
            <a:p>
              <a:pPr algn="just"/>
              <a:r>
                <a:rPr lang="vi-VN" sz="2800" dirty="0">
                  <a:latin typeface="Cambria" panose="02040503050406030204" pitchFamily="18" charset="0"/>
                </a:rPr>
                <a:t>Ngăn ngừa ô nhiễm và suy thoái môi trường, có đủ năng lực xử lý và khắc phục các sự cố môi trường</a:t>
              </a:r>
              <a:endParaRPr lang="en-US" sz="2800" dirty="0">
                <a:latin typeface="Cambria" panose="02040503050406030204" pitchFamily="18" charset="0"/>
              </a:endParaRPr>
            </a:p>
          </p:txBody>
        </p:sp>
      </p:grpSp>
      <p:grpSp>
        <p:nvGrpSpPr>
          <p:cNvPr id="13" name="Group 12"/>
          <p:cNvGrpSpPr/>
          <p:nvPr/>
        </p:nvGrpSpPr>
        <p:grpSpPr>
          <a:xfrm>
            <a:off x="8142082" y="1547672"/>
            <a:ext cx="3567915" cy="4696807"/>
            <a:chOff x="8142082" y="1547672"/>
            <a:chExt cx="3567915" cy="4696807"/>
          </a:xfrm>
        </p:grpSpPr>
        <p:grpSp>
          <p:nvGrpSpPr>
            <p:cNvPr id="17" name="组合 16"/>
            <p:cNvGrpSpPr/>
            <p:nvPr/>
          </p:nvGrpSpPr>
          <p:grpSpPr>
            <a:xfrm>
              <a:off x="8142082" y="1547672"/>
              <a:ext cx="3567915" cy="4696807"/>
              <a:chOff x="1862" y="3833"/>
              <a:chExt cx="4794" cy="4449"/>
            </a:xfrm>
          </p:grpSpPr>
          <p:sp>
            <p:nvSpPr>
              <p:cNvPr id="23" name="矩形: 圆角 11"/>
              <p:cNvSpPr/>
              <p:nvPr>
                <p:custDataLst>
                  <p:tags r:id="rId5"/>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5" name="任意多边形 24"/>
              <p:cNvSpPr/>
              <p:nvPr>
                <p:custDataLst>
                  <p:tags r:id="rId6"/>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8359303" y="1640444"/>
              <a:ext cx="3106541" cy="2677656"/>
            </a:xfrm>
            <a:prstGeom prst="rect">
              <a:avLst/>
            </a:prstGeom>
            <a:noFill/>
          </p:spPr>
          <p:txBody>
            <a:bodyPr wrap="square">
              <a:spAutoFit/>
            </a:bodyPr>
            <a:lstStyle/>
            <a:p>
              <a:pPr algn="just"/>
              <a:r>
                <a:rPr lang="vi-VN" sz="2800" dirty="0">
                  <a:latin typeface="Cambria" panose="02040503050406030204" pitchFamily="18" charset="0"/>
                </a:rPr>
                <a:t>Ngăn ngừa ô nhiễm và suy thoái môi trường, có đủ năng lực xử lý và khắc phục các sự cố môi trường</a:t>
              </a:r>
              <a:r>
                <a:rPr lang="en-US" sz="2800" dirty="0">
                  <a:latin typeface="Cambria" panose="02040503050406030204" pitchFamily="18" charset="0"/>
                </a:rPr>
                <a:t>.</a:t>
              </a:r>
              <a:endParaRPr lang="en-US" sz="2800" dirty="0">
                <a:latin typeface="Cambria" panose="02040503050406030204" pitchFamily="18" charset="0"/>
              </a:endParaRPr>
            </a:p>
          </p:txBody>
        </p:sp>
      </p:grpSp>
      <p:pic>
        <p:nvPicPr>
          <p:cNvPr id="2" name="Picture 1"/>
          <p:cNvPicPr>
            <a:picLocks noChangeAspect="1"/>
          </p:cNvPicPr>
          <p:nvPr/>
        </p:nvPicPr>
        <p:blipFill>
          <a:blip r:embed="rId7"/>
          <a:stretch>
            <a:fillRect/>
          </a:stretch>
        </p:blipFill>
        <p:spPr>
          <a:xfrm>
            <a:off x="1925974" y="554101"/>
            <a:ext cx="8340051" cy="8230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l="38045" t="26424" r="17773" b="20243"/>
          <a:stretch>
            <a:fillRect/>
          </a:stretch>
        </p:blipFill>
        <p:spPr>
          <a:xfrm>
            <a:off x="4355868" y="768927"/>
            <a:ext cx="7381702" cy="5012267"/>
          </a:xfrm>
          <a:prstGeom prst="rect">
            <a:avLst/>
          </a:prstGeom>
        </p:spPr>
      </p:pic>
      <p:pic>
        <p:nvPicPr>
          <p:cNvPr id="5" name="Picture 4"/>
          <p:cNvPicPr>
            <a:picLocks noChangeAspect="1"/>
          </p:cNvPicPr>
          <p:nvPr/>
        </p:nvPicPr>
        <p:blipFill rotWithShape="1">
          <a:blip r:embed="rId2"/>
          <a:srcRect l="58909" t="34182" r="17773" b="10303"/>
          <a:stretch>
            <a:fillRect/>
          </a:stretch>
        </p:blipFill>
        <p:spPr>
          <a:xfrm>
            <a:off x="613732" y="768927"/>
            <a:ext cx="3742136" cy="5011399"/>
          </a:xfrm>
          <a:prstGeom prst="rect">
            <a:avLst/>
          </a:prstGeom>
        </p:spPr>
      </p:pic>
      <p:grpSp>
        <p:nvGrpSpPr>
          <p:cNvPr id="6" name="Group 5"/>
          <p:cNvGrpSpPr/>
          <p:nvPr/>
        </p:nvGrpSpPr>
        <p:grpSpPr>
          <a:xfrm>
            <a:off x="2254625" y="5900213"/>
            <a:ext cx="7970029" cy="526901"/>
            <a:chOff x="5409377" y="1706686"/>
            <a:chExt cx="4807974" cy="653056"/>
          </a:xfrm>
        </p:grpSpPr>
        <p:sp>
          <p:nvSpPr>
            <p:cNvPr id="7" name="Rectangle: Rounded Corners 6"/>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21098" y="1711247"/>
              <a:ext cx="4696253" cy="648494"/>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Một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số</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hạn</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chế</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về</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mặt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môi</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trường</a:t>
              </a:r>
              <a:endParaRPr lang="en-US" sz="2800" b="1" dirty="0">
                <a:solidFill>
                  <a:srgbClr val="333333"/>
                </a:solidFill>
                <a:latin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7506" y="515869"/>
            <a:ext cx="7316988" cy="526901"/>
            <a:chOff x="5409377" y="1706686"/>
            <a:chExt cx="4807974" cy="653056"/>
          </a:xfrm>
        </p:grpSpPr>
        <p:sp>
          <p:nvSpPr>
            <p:cNvPr id="5" name="Rectangle: Rounded Corners 4"/>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21098" y="1711247"/>
              <a:ext cx="4696253" cy="648494"/>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bảo</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vệ</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môi</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trường</a:t>
              </a:r>
              <a:endParaRPr lang="en-US" sz="2800" b="1" dirty="0">
                <a:solidFill>
                  <a:srgbClr val="333333"/>
                </a:solidFill>
                <a:latin typeface="Cambria" panose="02040503050406030204" pitchFamily="18" charset="0"/>
              </a:endParaRPr>
            </a:p>
          </p:txBody>
        </p:sp>
      </p:grpSp>
      <p:pic>
        <p:nvPicPr>
          <p:cNvPr id="7" name="Picture 6"/>
          <p:cNvPicPr>
            <a:picLocks noChangeAspect="1"/>
          </p:cNvPicPr>
          <p:nvPr/>
        </p:nvPicPr>
        <p:blipFill rotWithShape="1">
          <a:blip r:embed="rId1"/>
          <a:srcRect l="6599" t="2018" r="24554" b="-1"/>
          <a:stretch>
            <a:fillRect/>
          </a:stretch>
        </p:blipFill>
        <p:spPr>
          <a:xfrm>
            <a:off x="431530" y="1296783"/>
            <a:ext cx="5037513" cy="4781897"/>
          </a:xfrm>
          <a:prstGeom prst="rect">
            <a:avLst/>
          </a:prstGeom>
        </p:spPr>
      </p:pic>
      <p:pic>
        <p:nvPicPr>
          <p:cNvPr id="2" name="Picture 1"/>
          <p:cNvPicPr>
            <a:picLocks noChangeAspect="1"/>
          </p:cNvPicPr>
          <p:nvPr/>
        </p:nvPicPr>
        <p:blipFill rotWithShape="1">
          <a:blip r:embed="rId2"/>
          <a:srcRect t="10260" r="26988"/>
          <a:stretch>
            <a:fillRect/>
          </a:stretch>
        </p:blipFill>
        <p:spPr>
          <a:xfrm>
            <a:off x="5802405" y="1296783"/>
            <a:ext cx="5958065" cy="47818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4134" r="6174"/>
          <a:stretch>
            <a:fillRect/>
          </a:stretch>
        </p:blipFill>
        <p:spPr>
          <a:xfrm rot="16200000">
            <a:off x="2694343" y="-2694343"/>
            <a:ext cx="6858000" cy="12246685"/>
          </a:xfrm>
          <a:prstGeom prst="rect">
            <a:avLst/>
          </a:prstGeom>
        </p:spPr>
      </p:pic>
      <p:sp>
        <p:nvSpPr>
          <p:cNvPr id="3" name="矩形 2"/>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p:cNvPicPr>
            <a:picLocks noChangeAspect="1"/>
          </p:cNvPicPr>
          <p:nvPr/>
        </p:nvPicPr>
        <p:blipFill>
          <a:blip r:embed="rId2">
            <a:extLst>
              <a:ext uri="{BEBA8EAE-BF5A-486C-A8C5-ECC9F3942E4B}">
                <a14:imgProps xmlns:a14="http://schemas.microsoft.com/office/drawing/2010/main">
                  <a14:imgLayer r:embed="rId3">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r="42834" b="43056"/>
          <a:stretch>
            <a:fillRect/>
          </a:stretch>
        </p:blipFill>
        <p:spPr>
          <a:xfrm>
            <a:off x="0" y="-1220805"/>
            <a:ext cx="4396810" cy="3089310"/>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a:fillRect/>
          </a:stretch>
        </p:blipFill>
        <p:spPr>
          <a:xfrm>
            <a:off x="7247503" y="2380980"/>
            <a:ext cx="6426073" cy="451512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1473" y="1353956"/>
            <a:ext cx="9199661" cy="3840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sp>
        <p:nvSpPr>
          <p:cNvPr id="10" name="矩形: 圆角 9"/>
          <p:cNvSpPr/>
          <p:nvPr/>
        </p:nvSpPr>
        <p:spPr>
          <a:xfrm>
            <a:off x="633931" y="191703"/>
            <a:ext cx="10869452" cy="1354293"/>
          </a:xfrm>
          <a:prstGeom prst="roundRect">
            <a:avLst>
              <a:gd name="adj" fmla="val 50000"/>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2.</a:t>
            </a:r>
            <a:r>
              <a:rPr kumimoji="0" lang="en-US" altLang="zh-CN" sz="4000" b="0" i="0" u="none" strike="noStrike" kern="1200" cap="none" spc="0" normalizeH="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Viết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đoạn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văn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ngắn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giới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thiệu</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về</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một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danh</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nổi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tiếng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ở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phương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em</a:t>
            </a:r>
            <a:endParaRPr kumimoji="0" lang="zh-CN" altLang="en-US"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322" y="3159760"/>
            <a:ext cx="10825332" cy="3698240"/>
          </a:xfrm>
          <a:prstGeom prst="rect">
            <a:avLst/>
          </a:prstGeom>
        </p:spPr>
      </p:pic>
      <p:pic>
        <p:nvPicPr>
          <p:cNvPr id="2" name="Picture 2" descr="Hồ Hoàn Kiếm - Bảo tàng Phụ Nữ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366" y="1739934"/>
            <a:ext cx="5631691" cy="42824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4134" r="6174"/>
          <a:stretch>
            <a:fillRect/>
          </a:stretch>
        </p:blipFill>
        <p:spPr>
          <a:xfrm rot="16200000">
            <a:off x="2639657" y="-2694342"/>
            <a:ext cx="6858000" cy="12246685"/>
          </a:xfrm>
          <a:prstGeom prst="rect">
            <a:avLst/>
          </a:prstGeom>
        </p:spPr>
      </p:pic>
      <p:sp>
        <p:nvSpPr>
          <p:cNvPr id="3" name="矩形 2"/>
          <p:cNvSpPr/>
          <p:nvPr/>
        </p:nvSpPr>
        <p:spPr>
          <a:xfrm>
            <a:off x="400050" y="552450"/>
            <a:ext cx="11506200" cy="613849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sp>
        <p:nvSpPr>
          <p:cNvPr id="10" name="矩形: 圆角 9"/>
          <p:cNvSpPr/>
          <p:nvPr/>
        </p:nvSpPr>
        <p:spPr>
          <a:xfrm>
            <a:off x="633931" y="191703"/>
            <a:ext cx="10869452" cy="1354293"/>
          </a:xfrm>
          <a:prstGeom prst="roundRect">
            <a:avLst>
              <a:gd name="adj" fmla="val 50000"/>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2.</a:t>
            </a:r>
            <a:r>
              <a:rPr kumimoji="0" lang="en-US" altLang="zh-CN" sz="4000" b="0" i="0" u="none" strike="noStrike" kern="1200" cap="none" spc="0" normalizeH="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Viết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đoạn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văn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ngắn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giới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thiệu</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về</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một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danh</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nổi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tiếng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ở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phương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em</a:t>
            </a:r>
            <a:endParaRPr kumimoji="0" lang="zh-CN" altLang="en-US"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endParaRPr>
          </a:p>
        </p:txBody>
      </p:sp>
      <p:sp>
        <p:nvSpPr>
          <p:cNvPr id="4" name="Rectangle 3"/>
          <p:cNvSpPr/>
          <p:nvPr/>
        </p:nvSpPr>
        <p:spPr>
          <a:xfrm>
            <a:off x="633930" y="1561927"/>
            <a:ext cx="11077423" cy="1938992"/>
          </a:xfrm>
          <a:prstGeom prst="rect">
            <a:avLst/>
          </a:prstGeom>
        </p:spPr>
        <p:txBody>
          <a:bodyPr wrap="square">
            <a:spAutoFit/>
          </a:bodyPr>
          <a:lstStyle/>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Em sinh ra và lớn lên ở Hà Nội. Quê hương của em có rất nhiều danh lam thắng cảnh nổi tiếng. Nhưng em thích nhất là Hồ Gươm (hay còn gọi là Hồ Hoàn Kiếm). Hồ nằm ở trung tâm thành phố. Diện tích hồ khá rộng, mực nước sâu. Nước hồ trong xanh, phẳng lặng. Thỉnh thoảng những làn gió thổi khiến mặt hồ lăn tăn gợn sóng. Gần hồ còn có đài Nghiên, tháp Bút mang vẻ đẹp cổ kính. Cùng với đó là cầu Thê Húc được sơn màu</a:t>
            </a:r>
            <a:endParaRPr lang="en-US" sz="2400" dirty="0">
              <a:latin typeface="Calibri" panose="020F0502020204030204" pitchFamily="34" charset="0"/>
              <a:cs typeface="Calibri" panose="020F0502020204030204" pitchFamily="34" charset="0"/>
            </a:endParaRPr>
          </a:p>
        </p:txBody>
      </p:sp>
      <p:pic>
        <p:nvPicPr>
          <p:cNvPr id="2050" name="Picture 2" descr="Hồ Hoàn Kiếm - Bảo tàng Phụ Nữ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081" y="3516850"/>
            <a:ext cx="3755286" cy="2855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0975" y="3383280"/>
            <a:ext cx="7114166" cy="3046988"/>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đỏ, cong cong như con tôm. Từ cầu Thê Húc dẫn du khách đến với đền Ngọc Sơn cổ kính, uy nghiêm. Trước cổng đền là cây đa cổ thụ đã nhiều năm tuổi. Khi đứng trên cầu Thê Húc, hướng mắt ra, ta có thể nhìn thấy tháp Rùa. Tháp nằm trên một khoảng đất trống chính giữa hồ. Trên tháp Rùa, những khóm rêu phong nổi lên khiến tháp mang một vẻ đẹp đầy cổ kính. Từ lâu, Hồ Gươm đã trở thành một biểu tượng của thủ đô Hà Nội.</a:t>
            </a:r>
            <a:endParaRPr lang="en-US" sz="2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461053" y="2039030"/>
            <a:ext cx="10127974" cy="1794415"/>
          </a:xfrm>
          <a:prstGeom prst="roundRect">
            <a:avLst/>
          </a:prstGeom>
          <a:solidFill>
            <a:schemeClr val="bg1">
              <a:alpha val="81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27"/>
          <p:cNvSpPr/>
          <p:nvPr/>
        </p:nvSpPr>
        <p:spPr>
          <a:xfrm>
            <a:off x="6642737" y="2337766"/>
            <a:ext cx="184732" cy="1862048"/>
          </a:xfrm>
          <a:prstGeom prst="rect">
            <a:avLst/>
          </a:prstGeom>
        </p:spPr>
        <p:txBody>
          <a:bodyPr vert="horz" wrap="none">
            <a:spAutoFit/>
          </a:bodyPr>
          <a:lstStyle/>
          <a:p>
            <a:pPr marL="0" marR="0" lvl="0" indent="0" defTabSz="914400" rtl="0" eaLnBrk="1" fontAlgn="auto" latinLnBrk="0" hangingPunct="1">
              <a:lnSpc>
                <a:spcPct val="100000"/>
              </a:lnSpc>
              <a:spcBef>
                <a:spcPts val="0"/>
              </a:spcBef>
              <a:spcAft>
                <a:spcPts val="0"/>
              </a:spcAft>
              <a:buClrTx/>
              <a:buSzTx/>
              <a:buFontTx/>
              <a:buNone/>
              <a:defRPr/>
            </a:pPr>
            <a:endParaRPr kumimoji="0" lang="en-US" altLang="zh-CN" sz="11500" b="0" i="0" u="none" strike="noStrike" kern="1200" cap="none" spc="0" normalizeH="0" noProof="0" dirty="0">
              <a:ln w="127000">
                <a:solidFill>
                  <a:schemeClr val="bg1"/>
                </a:solidFill>
              </a:ln>
              <a:solidFill>
                <a:prstClr val="white"/>
              </a:solidFill>
              <a:effectLst>
                <a:outerShdw blurRad="127000" dist="127000" dir="13500000" algn="br" rotWithShape="0">
                  <a:prstClr val="black">
                    <a:alpha val="12000"/>
                  </a:prstClr>
                </a:outerShdw>
              </a:effectLst>
              <a:uLnTx/>
              <a:uFillTx/>
              <a:latin typeface="#9Slide06 SVNStella" panose="02000000000000000000" pitchFamily="2" charset="0"/>
              <a:ea typeface="字魂131号-酷乐潮玩体" panose="00000500000000000000" pitchFamily="2" charset="-122"/>
              <a:sym typeface="Arial" panose="020B0604020202020204" pitchFamily="34" charset="0"/>
            </a:endParaRPr>
          </a:p>
        </p:txBody>
      </p:sp>
      <p:pic>
        <p:nvPicPr>
          <p:cNvPr id="4" name="Picture 3"/>
          <p:cNvPicPr>
            <a:picLocks noChangeAspect="1"/>
          </p:cNvPicPr>
          <p:nvPr/>
        </p:nvPicPr>
        <p:blipFill rotWithShape="1">
          <a:blip r:embed="rId2"/>
          <a:srcRect l="85958" b="75896"/>
          <a:stretch>
            <a:fillRect/>
          </a:stretch>
        </p:blipFill>
        <p:spPr>
          <a:xfrm>
            <a:off x="2873829" y="2172734"/>
            <a:ext cx="7857118" cy="2529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45435" y="457201"/>
            <a:ext cx="10903226" cy="5854148"/>
          </a:xfrm>
          <a:prstGeom prst="roundRect">
            <a:avLst>
              <a:gd name="adj" fmla="val 8348"/>
            </a:avLst>
          </a:prstGeom>
          <a:solidFill>
            <a:schemeClr val="bg1"/>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9614" y="1030859"/>
            <a:ext cx="10634868" cy="5016758"/>
          </a:xfrm>
          <a:prstGeom prst="rect">
            <a:avLst/>
          </a:prstGeom>
          <a:noFill/>
        </p:spPr>
        <p:txBody>
          <a:bodyPr wrap="square">
            <a:spAutoFit/>
          </a:bodyPr>
          <a:lstStyle/>
          <a:p>
            <a:pPr marL="342900" indent="-342900" algn="just">
              <a:buFontTx/>
              <a:buChar char="-"/>
            </a:pPr>
            <a:r>
              <a:rPr lang="en-US" sz="3200" b="0" i="0" dirty="0" err="1">
                <a:solidFill>
                  <a:srgbClr val="333333"/>
                </a:solidFill>
                <a:effectLst/>
                <a:latin typeface="Cambria" panose="02040503050406030204" pitchFamily="18" charset="0"/>
              </a:rPr>
              <a:t>Xác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định</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được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vị</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trí</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của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địa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phương</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trên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bản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đồ</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Việt</a:t>
            </a:r>
            <a:r>
              <a:rPr lang="en-US" sz="3200" b="0" i="0" dirty="0">
                <a:solidFill>
                  <a:srgbClr val="333333"/>
                </a:solidFill>
                <a:effectLst/>
                <a:latin typeface="Cambria" panose="02040503050406030204" pitchFamily="18" charset="0"/>
              </a:rPr>
              <a:t> Nam.</a:t>
            </a:r>
            <a:endParaRPr lang="en-US" sz="3200" b="0" i="0" dirty="0">
              <a:solidFill>
                <a:srgbClr val="333333"/>
              </a:solidFill>
              <a:effectLst/>
              <a:latin typeface="Cambria" panose="02040503050406030204" pitchFamily="18" charset="0"/>
            </a:endParaRPr>
          </a:p>
          <a:p>
            <a:pPr marL="342900" indent="-342900" algn="just">
              <a:buFontTx/>
              <a:buChar char="-"/>
            </a:pPr>
            <a:r>
              <a:rPr lang="en-US" sz="3200" dirty="0" err="1">
                <a:solidFill>
                  <a:srgbClr val="333333"/>
                </a:solidFill>
                <a:latin typeface="Cambria" panose="02040503050406030204" pitchFamily="18" charset="0"/>
              </a:rPr>
              <a:t>Mô</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tả</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một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số</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nét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chính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về</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phương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có</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sử</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dụng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hoặc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bản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a:t>
            </a:r>
            <a:endParaRPr lang="en-US" sz="3200" dirty="0">
              <a:solidFill>
                <a:srgbClr val="333333"/>
              </a:solidFill>
              <a:latin typeface="Cambria" panose="02040503050406030204" pitchFamily="18" charset="0"/>
            </a:endParaRPr>
          </a:p>
          <a:p>
            <a:pPr marL="342900" indent="-342900" algn="just">
              <a:buFontTx/>
              <a:buChar char="-"/>
            </a:pPr>
            <a:r>
              <a:rPr lang="en-US" sz="3200" dirty="0" err="1">
                <a:solidFill>
                  <a:srgbClr val="333333"/>
                </a:solidFill>
                <a:latin typeface="Cambria" panose="02040503050406030204" pitchFamily="18" charset="0"/>
              </a:rPr>
              <a:t>Trình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bày</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một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số</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hoạt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động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kinh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tế</a:t>
            </a:r>
            <a:r>
              <a:rPr lang="en-US" sz="3200" dirty="0">
                <a:solidFill>
                  <a:srgbClr val="333333"/>
                </a:solidFill>
                <a:latin typeface="Cambria" panose="02040503050406030204" pitchFamily="18" charset="0"/>
              </a:rPr>
              <a:t> ở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phương</a:t>
            </a:r>
            <a:r>
              <a:rPr lang="en-US" sz="3200" dirty="0">
                <a:solidFill>
                  <a:srgbClr val="333333"/>
                </a:solidFill>
                <a:latin typeface="Cambria" panose="02040503050406030204" pitchFamily="18" charset="0"/>
              </a:rPr>
              <a:t>.</a:t>
            </a:r>
            <a:endParaRPr lang="en-US" sz="3200" dirty="0">
              <a:solidFill>
                <a:srgbClr val="333333"/>
              </a:solidFill>
              <a:latin typeface="Cambria" panose="02040503050406030204" pitchFamily="18" charset="0"/>
            </a:endParaRPr>
          </a:p>
          <a:p>
            <a:pPr marL="342900" indent="-342900" algn="just">
              <a:buFontTx/>
              <a:buChar char="-"/>
            </a:pPr>
            <a:r>
              <a:rPr lang="en-US" sz="3200" b="0" i="0" dirty="0" err="1">
                <a:solidFill>
                  <a:srgbClr val="333333"/>
                </a:solidFill>
                <a:effectLst/>
                <a:latin typeface="Cambria" panose="02040503050406030204" pitchFamily="18" charset="0"/>
              </a:rPr>
              <a:t>Thể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hiện</a:t>
            </a:r>
            <a:r>
              <a:rPr lang="en-US" sz="3200" b="0" i="0" dirty="0">
                <a:solidFill>
                  <a:srgbClr val="333333"/>
                </a:solidFill>
                <a:effectLst/>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tình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cảm</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với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phương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sẵn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sàng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hành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động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bảo</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vệ</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môi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trường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xung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quanh</a:t>
            </a:r>
            <a:r>
              <a:rPr lang="en-US" sz="3200" dirty="0">
                <a:solidFill>
                  <a:srgbClr val="333333"/>
                </a:solidFill>
                <a:latin typeface="Cambria" panose="02040503050406030204" pitchFamily="18" charset="0"/>
              </a:rPr>
              <a:t>.</a:t>
            </a:r>
            <a:endParaRPr lang="en-US" sz="3200" dirty="0">
              <a:solidFill>
                <a:srgbClr val="333333"/>
              </a:solidFill>
              <a:latin typeface="Cambria" panose="02040503050406030204" pitchFamily="18" charset="0"/>
            </a:endParaRPr>
          </a:p>
          <a:p>
            <a:pPr marL="342900" indent="-342900" algn="just">
              <a:buFontTx/>
              <a:buChar char="-"/>
            </a:pPr>
            <a:r>
              <a:rPr lang="en-US" sz="3200" b="0" i="0" dirty="0" err="1">
                <a:solidFill>
                  <a:srgbClr val="333333"/>
                </a:solidFill>
                <a:effectLst/>
                <a:latin typeface="Cambria" panose="02040503050406030204" pitchFamily="18" charset="0"/>
              </a:rPr>
              <a:t>Hình</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thành</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năn</a:t>
            </a:r>
            <a:r>
              <a:rPr lang="en-US" sz="3200" dirty="0" err="1">
                <a:solidFill>
                  <a:srgbClr val="333333"/>
                </a:solidFill>
                <a:latin typeface="Cambria" panose="02040503050406030204" pitchFamily="18" charset="0"/>
              </a:rPr>
              <a:t>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lực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nhận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thức</a:t>
            </a:r>
            <a:r>
              <a:rPr lang="en-US" sz="3200" dirty="0">
                <a:solidFill>
                  <a:srgbClr val="333333"/>
                </a:solidFill>
                <a:latin typeface="Cambria" panose="02040503050406030204" pitchFamily="18" charset="0"/>
              </a:rPr>
              <a:t> khoa </a:t>
            </a:r>
            <a:r>
              <a:rPr lang="en-US" sz="3200" dirty="0" err="1">
                <a:solidFill>
                  <a:srgbClr val="333333"/>
                </a:solidFill>
                <a:latin typeface="Cambria" panose="02040503050406030204" pitchFamily="18" charset="0"/>
              </a:rPr>
              <a:t>học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lí</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năng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lực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tìm</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hiểu</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lí</a:t>
            </a:r>
            <a:r>
              <a:rPr lang="en-US" sz="3200" dirty="0">
                <a:solidFill>
                  <a:srgbClr val="333333"/>
                </a:solidFill>
                <a:latin typeface="Cambria" panose="02040503050406030204" pitchFamily="18" charset="0"/>
              </a:rPr>
              <a:t>,...</a:t>
            </a:r>
            <a:endParaRPr lang="en-US" sz="3200" dirty="0">
              <a:solidFill>
                <a:srgbClr val="333333"/>
              </a:solidFill>
              <a:latin typeface="Cambria" panose="02040503050406030204" pitchFamily="18" charset="0"/>
            </a:endParaRPr>
          </a:p>
          <a:p>
            <a:pPr marL="342900" indent="-342900" algn="just">
              <a:buFontTx/>
              <a:buChar char="-"/>
            </a:pPr>
            <a:r>
              <a:rPr lang="en-US" sz="3200" b="0" i="0" dirty="0" err="1">
                <a:solidFill>
                  <a:srgbClr val="333333"/>
                </a:solidFill>
                <a:effectLst/>
                <a:latin typeface="Cambria" panose="02040503050406030204" pitchFamily="18" charset="0"/>
              </a:rPr>
              <a:t>Phẩm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chất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Yêu</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yêu</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thiên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chăm</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chỉ</a:t>
            </a:r>
            <a:r>
              <a:rPr lang="en-US" sz="3200" dirty="0">
                <a:solidFill>
                  <a:srgbClr val="333333"/>
                </a:solidFill>
                <a:latin typeface="Cambria" panose="02040503050406030204" pitchFamily="18" charset="0"/>
              </a:rPr>
              <a:t>, ham </a:t>
            </a:r>
            <a:r>
              <a:rPr lang="en-US" sz="3200" dirty="0" err="1">
                <a:solidFill>
                  <a:srgbClr val="333333"/>
                </a:solidFill>
                <a:latin typeface="Cambria" panose="02040503050406030204" pitchFamily="18" charset="0"/>
              </a:rPr>
              <a:t>học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hỏi</a:t>
            </a:r>
            <a:r>
              <a:rPr lang="en-US" sz="3200" dirty="0">
                <a:solidFill>
                  <a:srgbClr val="333333"/>
                </a:solidFill>
                <a:latin typeface="Cambria" panose="02040503050406030204" pitchFamily="18" charset="0"/>
              </a:rPr>
              <a:t>.</a:t>
            </a:r>
            <a:endParaRPr lang="vi-VN" sz="3200" b="0" i="0" dirty="0">
              <a:solidFill>
                <a:srgbClr val="333333"/>
              </a:solidFill>
              <a:effectLst/>
              <a:latin typeface="Cambria" panose="02040503050406030204" pitchFamily="18" charset="0"/>
            </a:endParaRPr>
          </a:p>
        </p:txBody>
      </p:sp>
      <p:pic>
        <p:nvPicPr>
          <p:cNvPr id="6" name="Picture 5"/>
          <p:cNvPicPr>
            <a:picLocks noChangeAspect="1"/>
          </p:cNvPicPr>
          <p:nvPr/>
        </p:nvPicPr>
        <p:blipFill>
          <a:blip r:embed="rId2"/>
          <a:stretch>
            <a:fillRect/>
          </a:stretch>
        </p:blipFill>
        <p:spPr>
          <a:xfrm>
            <a:off x="4062548" y="546"/>
            <a:ext cx="4645555" cy="1030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4134" r="6174"/>
          <a:stretch>
            <a:fillRect/>
          </a:stretch>
        </p:blipFill>
        <p:spPr>
          <a:xfrm rot="16200000">
            <a:off x="2694343" y="-2694343"/>
            <a:ext cx="6858000" cy="12246685"/>
          </a:xfrm>
          <a:prstGeom prst="rect">
            <a:avLst/>
          </a:prstGeom>
        </p:spPr>
      </p:pic>
      <p:sp>
        <p:nvSpPr>
          <p:cNvPr id="3" name="矩形 2"/>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p:cNvPicPr>
            <a:picLocks noChangeAspect="1"/>
          </p:cNvPicPr>
          <p:nvPr/>
        </p:nvPicPr>
        <p:blipFill>
          <a:blip r:embed="rId2">
            <a:extLst>
              <a:ext uri="{BEBA8EAE-BF5A-486C-A8C5-ECC9F3942E4B}">
                <a14:imgProps xmlns:a14="http://schemas.microsoft.com/office/drawing/2010/main">
                  <a14:imgLayer r:embed="rId3">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r="42834" b="43056"/>
          <a:stretch>
            <a:fillRect/>
          </a:stretch>
        </p:blipFill>
        <p:spPr>
          <a:xfrm>
            <a:off x="0" y="-1220805"/>
            <a:ext cx="4396810" cy="3089310"/>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a:fillRect/>
          </a:stretch>
        </p:blipFill>
        <p:spPr>
          <a:xfrm>
            <a:off x="7247503" y="2380980"/>
            <a:ext cx="6426073" cy="451512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0801" y="1366775"/>
            <a:ext cx="9016765" cy="3682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4134" r="6174"/>
          <a:stretch>
            <a:fillRect/>
          </a:stretch>
        </p:blipFill>
        <p:spPr>
          <a:xfrm rot="16200000">
            <a:off x="2694343" y="-2694343"/>
            <a:ext cx="6858000" cy="12246685"/>
          </a:xfrm>
          <a:prstGeom prst="rect">
            <a:avLst/>
          </a:prstGeom>
        </p:spPr>
      </p:pic>
      <p:sp>
        <p:nvSpPr>
          <p:cNvPr id="3" name="矩形 2"/>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p:cNvPicPr>
            <a:picLocks noChangeAspect="1"/>
          </p:cNvPicPr>
          <p:nvPr/>
        </p:nvPicPr>
        <p:blipFill>
          <a:blip r:embed="rId2">
            <a:extLst>
              <a:ext uri="{BEBA8EAE-BF5A-486C-A8C5-ECC9F3942E4B}">
                <a14:imgProps xmlns:a14="http://schemas.microsoft.com/office/drawing/2010/main">
                  <a14:imgLayer r:embed="rId3">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r="42834" b="43056"/>
          <a:stretch>
            <a:fillRect/>
          </a:stretch>
        </p:blipFill>
        <p:spPr>
          <a:xfrm>
            <a:off x="0" y="-1220805"/>
            <a:ext cx="4396810" cy="3089310"/>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a:fillRect/>
          </a:stretch>
        </p:blipFill>
        <p:spPr>
          <a:xfrm>
            <a:off x="7247503" y="2380980"/>
            <a:ext cx="6426073" cy="451512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9569" y="1394050"/>
            <a:ext cx="9010669" cy="3682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6" name="TextBox 5"/>
          <p:cNvSpPr txBox="1"/>
          <p:nvPr/>
        </p:nvSpPr>
        <p:spPr>
          <a:xfrm>
            <a:off x="892617" y="1829938"/>
            <a:ext cx="10521065" cy="2246769"/>
          </a:xfrm>
          <a:prstGeom prst="rect">
            <a:avLst/>
          </a:prstGeom>
          <a:noFill/>
        </p:spPr>
        <p:txBody>
          <a:bodyPr wrap="square">
            <a:spAutoFit/>
          </a:bodyPr>
          <a:lstStyle/>
          <a:p>
            <a:pPr algn="ctr">
              <a:tabLst>
                <a:tab pos="2971800" algn="ctr"/>
                <a:tab pos="5943600" algn="r"/>
              </a:tabLst>
            </a:pPr>
            <a:r>
              <a:rPr lang="nl-NL" sz="6000" dirty="0">
                <a:solidFill>
                  <a:srgbClr val="0070C0"/>
                </a:solidFill>
                <a:effectLst/>
                <a:latin typeface="SVN-SAF" panose="02040603050506020204" pitchFamily="18" charset="0"/>
                <a:ea typeface="Calibri" panose="020F0502020204030204" pitchFamily="34" charset="0"/>
              </a:rPr>
              <a:t>Hoạt động 1</a:t>
            </a:r>
            <a:endParaRPr lang="nl-NL" sz="6000" dirty="0">
              <a:solidFill>
                <a:srgbClr val="0070C0"/>
              </a:solidFill>
              <a:effectLst/>
              <a:latin typeface="SVN-SAF" panose="02040603050506020204" pitchFamily="18" charset="0"/>
              <a:ea typeface="Calibri" panose="020F0502020204030204" pitchFamily="34" charset="0"/>
            </a:endParaRPr>
          </a:p>
          <a:p>
            <a:pPr algn="ctr">
              <a:tabLst>
                <a:tab pos="2971800" algn="ctr"/>
                <a:tab pos="5943600" algn="r"/>
              </a:tabLst>
            </a:pPr>
            <a:r>
              <a:rPr lang="nl-NL" sz="8000" b="1" dirty="0">
                <a:solidFill>
                  <a:srgbClr val="FF0000"/>
                </a:solidFill>
                <a:effectLst/>
                <a:latin typeface="SVN-SAF" panose="02040603050506020204" pitchFamily="18" charset="0"/>
                <a:ea typeface="Calibri" panose="020F0502020204030204" pitchFamily="34" charset="0"/>
              </a:rPr>
              <a:t>TÌM HIỂU VỀ KINH TẾ</a:t>
            </a:r>
            <a:endParaRPr lang="en-US" sz="7200" dirty="0">
              <a:solidFill>
                <a:srgbClr val="FF0000"/>
              </a:solidFill>
              <a:effectLst/>
              <a:latin typeface="SVN-SAF" panose="02040603050506020204" pitchFamily="18" charset="0"/>
              <a:ea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827512" y="1956068"/>
            <a:ext cx="5737216" cy="988473"/>
            <a:chOff x="5409377" y="1706686"/>
            <a:chExt cx="4807974" cy="988473"/>
          </a:xfrm>
        </p:grpSpPr>
        <p:sp>
          <p:nvSpPr>
            <p:cNvPr id="8" name="Rectangle: Rounded Corners 7"/>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21097" y="1741052"/>
              <a:ext cx="4696253" cy="954107"/>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nghiệp</a:t>
              </a:r>
              <a:endParaRPr lang="vi-VN" sz="2800" b="1" i="0" dirty="0">
                <a:solidFill>
                  <a:srgbClr val="333333"/>
                </a:solidFill>
                <a:effectLst/>
                <a:latin typeface="Cambria" panose="02040503050406030204" pitchFamily="18" charset="0"/>
              </a:endParaRPr>
            </a:p>
          </p:txBody>
        </p:sp>
      </p:grpSp>
      <p:grpSp>
        <p:nvGrpSpPr>
          <p:cNvPr id="12" name="Group 11"/>
          <p:cNvGrpSpPr/>
          <p:nvPr/>
        </p:nvGrpSpPr>
        <p:grpSpPr>
          <a:xfrm>
            <a:off x="5827511" y="2985997"/>
            <a:ext cx="5737216" cy="988473"/>
            <a:chOff x="5409377" y="1706686"/>
            <a:chExt cx="4807974" cy="988473"/>
          </a:xfrm>
        </p:grpSpPr>
        <p:sp>
          <p:nvSpPr>
            <p:cNvPr id="13" name="Rectangle: Rounded Corners 12"/>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521097" y="1741052"/>
              <a:ext cx="4696253" cy="954107"/>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nghiệp</a:t>
              </a:r>
              <a:endParaRPr lang="vi-VN" sz="2800" b="1" i="0" dirty="0">
                <a:solidFill>
                  <a:srgbClr val="333333"/>
                </a:solidFill>
                <a:effectLst/>
                <a:latin typeface="Cambria" panose="02040503050406030204" pitchFamily="18" charset="0"/>
              </a:endParaRPr>
            </a:p>
          </p:txBody>
        </p:sp>
      </p:grpSp>
      <p:grpSp>
        <p:nvGrpSpPr>
          <p:cNvPr id="15" name="Group 14"/>
          <p:cNvGrpSpPr/>
          <p:nvPr/>
        </p:nvGrpSpPr>
        <p:grpSpPr>
          <a:xfrm>
            <a:off x="5827511" y="3984584"/>
            <a:ext cx="5681361" cy="653057"/>
            <a:chOff x="5409377" y="1706686"/>
            <a:chExt cx="4807974" cy="653056"/>
          </a:xfrm>
        </p:grpSpPr>
        <p:sp>
          <p:nvSpPr>
            <p:cNvPr id="16" name="Rectangle: Rounded Corners 15"/>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21097" y="1741052"/>
              <a:ext cx="4696253" cy="30901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dịch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vụ</a:t>
              </a:r>
              <a:endParaRPr lang="vi-VN" sz="2800" b="1" i="0" dirty="0">
                <a:solidFill>
                  <a:srgbClr val="333333"/>
                </a:solidFill>
                <a:effectLst/>
                <a:latin typeface="Cambria" panose="02040503050406030204" pitchFamily="18" charset="0"/>
              </a:endParaRPr>
            </a:p>
          </p:txBody>
        </p:sp>
      </p:grpSp>
      <p:pic>
        <p:nvPicPr>
          <p:cNvPr id="2" name="Picture 1"/>
          <p:cNvPicPr>
            <a:picLocks noChangeAspect="1"/>
          </p:cNvPicPr>
          <p:nvPr/>
        </p:nvPicPr>
        <p:blipFill>
          <a:blip r:embed="rId1"/>
          <a:stretch>
            <a:fillRect/>
          </a:stretch>
        </p:blipFill>
        <p:spPr>
          <a:xfrm>
            <a:off x="2693895" y="631301"/>
            <a:ext cx="6267231" cy="951058"/>
          </a:xfrm>
          <a:prstGeom prst="rect">
            <a:avLst/>
          </a:prstGeom>
        </p:spPr>
      </p:pic>
      <p:pic>
        <p:nvPicPr>
          <p:cNvPr id="1026" name="Picture 2" descr="Học Tập Và Giáo Dục Cho Trẻ Em Hình ảnh  Định dạng hình ảnh PSD 400196827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98" y="1300561"/>
            <a:ext cx="5034145" cy="37420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4134" r="6174"/>
          <a:stretch>
            <a:fillRect/>
          </a:stretch>
        </p:blipFill>
        <p:spPr>
          <a:xfrm rot="16200000">
            <a:off x="2639657" y="-2694342"/>
            <a:ext cx="6858000" cy="12246685"/>
          </a:xfrm>
          <a:prstGeom prst="rect">
            <a:avLst/>
          </a:prstGeom>
          <a:blipFill>
            <a:blip r:embed="rId2"/>
            <a:stretch>
              <a:fillRect/>
            </a:stretch>
          </a:blipFill>
        </p:spPr>
      </p:pic>
      <p:sp>
        <p:nvSpPr>
          <p:cNvPr id="3" name="矩形 2"/>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仓耳玄三M W05"/>
              <a:cs typeface="+mn-ea"/>
              <a:sym typeface="+mn-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4" y="4532244"/>
            <a:ext cx="12326178" cy="232575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8825" y="1260140"/>
            <a:ext cx="5847462" cy="5855036"/>
          </a:xfrm>
          <a:prstGeom prst="rect">
            <a:avLst/>
          </a:prstGeom>
        </p:spPr>
      </p:pic>
      <p:sp>
        <p:nvSpPr>
          <p:cNvPr id="7" name="TextBox 6"/>
          <p:cNvSpPr txBox="1"/>
          <p:nvPr/>
        </p:nvSpPr>
        <p:spPr>
          <a:xfrm>
            <a:off x="919354" y="1347758"/>
            <a:ext cx="4830168" cy="3416320"/>
          </a:xfrm>
          <a:prstGeom prst="rect">
            <a:avLst/>
          </a:prstGeom>
          <a:solidFill>
            <a:srgbClr val="00B0F0"/>
          </a:solidFill>
          <a:ln w="28575">
            <a:solidFill>
              <a:schemeClr val="tx1"/>
            </a:solidFill>
            <a:prstDash val="lgDash"/>
          </a:ln>
        </p:spPr>
        <p:txBody>
          <a:bodyPr wrap="none" rtlCol="0">
            <a:spAutoFit/>
          </a:bodyPr>
          <a:lstStyle/>
          <a:p>
            <a:pPr algn="ctr"/>
            <a:r>
              <a:rPr lang="en-US" sz="7200" dirty="0">
                <a:ln w="28575">
                  <a:solidFill>
                    <a:schemeClr val="tx1"/>
                  </a:solidFill>
                </a:ln>
                <a:solidFill>
                  <a:schemeClr val="bg1"/>
                </a:solidFill>
                <a:latin typeface="#9Slide07 IcielCadena" panose="02000503000000020004" pitchFamily="2" charset="0"/>
              </a:rPr>
              <a:t>CHIA SẺ </a:t>
            </a:r>
            <a:endParaRPr lang="en-US" sz="7200" dirty="0">
              <a:ln w="28575">
                <a:solidFill>
                  <a:schemeClr val="tx1"/>
                </a:solidFill>
              </a:ln>
              <a:solidFill>
                <a:schemeClr val="bg1"/>
              </a:solidFill>
              <a:latin typeface="#9Slide07 IcielCadena" panose="02000503000000020004" pitchFamily="2" charset="0"/>
            </a:endParaRPr>
          </a:p>
          <a:p>
            <a:pPr algn="ctr"/>
            <a:r>
              <a:rPr lang="en-US" sz="7200" dirty="0">
                <a:ln w="28575">
                  <a:solidFill>
                    <a:schemeClr val="tx1"/>
                  </a:solidFill>
                </a:ln>
                <a:solidFill>
                  <a:schemeClr val="bg1"/>
                </a:solidFill>
                <a:latin typeface="#9Slide07 IcielCadena" panose="02000503000000020004" pitchFamily="2" charset="0"/>
              </a:rPr>
              <a:t>KẾT QUẢ </a:t>
            </a:r>
            <a:endParaRPr lang="en-US" sz="7200" dirty="0">
              <a:ln w="28575">
                <a:solidFill>
                  <a:schemeClr val="tx1"/>
                </a:solidFill>
              </a:ln>
              <a:solidFill>
                <a:schemeClr val="bg1"/>
              </a:solidFill>
              <a:latin typeface="#9Slide07 IcielCadena" panose="02000503000000020004" pitchFamily="2" charset="0"/>
            </a:endParaRPr>
          </a:p>
          <a:p>
            <a:pPr algn="ctr"/>
            <a:r>
              <a:rPr lang="en-US" sz="7200" dirty="0">
                <a:ln w="28575">
                  <a:solidFill>
                    <a:schemeClr val="tx1"/>
                  </a:solidFill>
                </a:ln>
                <a:solidFill>
                  <a:schemeClr val="bg1"/>
                </a:solidFill>
                <a:latin typeface="#9Slide07 IcielCadena" panose="02000503000000020004" pitchFamily="2" charset="0"/>
              </a:rPr>
              <a:t>THẢO LUẬN</a:t>
            </a:r>
            <a:endParaRPr lang="en-US" sz="7200" dirty="0">
              <a:ln w="28575">
                <a:solidFill>
                  <a:schemeClr val="tx1"/>
                </a:solidFill>
              </a:ln>
              <a:solidFill>
                <a:schemeClr val="bg1"/>
              </a:solidFill>
              <a:latin typeface="#9Slide07 IcielCadena"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10" name="矩形: 圆角 9"/>
          <p:cNvSpPr/>
          <p:nvPr/>
        </p:nvSpPr>
        <p:spPr>
          <a:xfrm>
            <a:off x="889844" y="275260"/>
            <a:ext cx="10232703" cy="630249"/>
          </a:xfrm>
          <a:prstGeom prst="roundRect">
            <a:avLst>
              <a:gd name="adj" fmla="val 50000"/>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4000" b="1" dirty="0" err="1">
                <a:solidFill>
                  <a:srgbClr val="333333"/>
                </a:solidFill>
                <a:latin typeface="Cambria" panose="02040503050406030204" pitchFamily="18" charset="0"/>
              </a:rPr>
              <a:t>Đặc</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điểm</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kinh</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tế</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của</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thành</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phố</a:t>
            </a:r>
            <a:r>
              <a:rPr lang="en-US" sz="4000" b="1" dirty="0">
                <a:solidFill>
                  <a:srgbClr val="333333"/>
                </a:solidFill>
                <a:latin typeface="Cambria" panose="02040503050406030204" pitchFamily="18" charset="0"/>
              </a:rPr>
              <a:t> Hà </a:t>
            </a:r>
            <a:r>
              <a:rPr lang="en-US" sz="4000" b="1" dirty="0" err="1">
                <a:solidFill>
                  <a:srgbClr val="333333"/>
                </a:solidFill>
                <a:latin typeface="Cambria" panose="02040503050406030204" pitchFamily="18" charset="0"/>
              </a:rPr>
              <a:t>Nội</a:t>
            </a:r>
            <a:endParaRPr lang="en-US" sz="4000" b="1" dirty="0">
              <a:solidFill>
                <a:srgbClr val="333333"/>
              </a:solidFill>
              <a:latin typeface="Cambria" panose="02040503050406030204" pitchFamily="18" charset="0"/>
            </a:endParaRPr>
          </a:p>
        </p:txBody>
      </p:sp>
      <p:graphicFrame>
        <p:nvGraphicFramePr>
          <p:cNvPr id="2" name="Table 2"/>
          <p:cNvGraphicFramePr>
            <a:graphicFrameLocks noGrp="1"/>
          </p:cNvGraphicFramePr>
          <p:nvPr/>
        </p:nvGraphicFramePr>
        <p:xfrm>
          <a:off x="544060" y="1113119"/>
          <a:ext cx="11103880" cy="5022921"/>
        </p:xfrm>
        <a:graphic>
          <a:graphicData uri="http://schemas.openxmlformats.org/drawingml/2006/table">
            <a:tbl>
              <a:tblPr firstRow="1" bandRow="1">
                <a:tableStyleId>{5C22544A-7EE6-4342-B048-85BDC9FD1C3A}</a:tableStyleId>
              </a:tblPr>
              <a:tblGrid>
                <a:gridCol w="2126135"/>
                <a:gridCol w="8977745"/>
              </a:tblGrid>
              <a:tr h="614416">
                <a:tc>
                  <a:txBody>
                    <a:bodyPr/>
                    <a:lstStyle/>
                    <a:p>
                      <a:pPr algn="ctr"/>
                      <a:r>
                        <a:rPr lang="en-US" sz="2800" b="1" dirty="0" err="1">
                          <a:solidFill>
                            <a:schemeClr val="tx1"/>
                          </a:solidFill>
                          <a:latin typeface="Cambria" panose="02040503050406030204" pitchFamily="18" charset="0"/>
                        </a:rPr>
                        <a:t>Hoạt</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động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kinh</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tế</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Đặc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điểm</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4">
                        <a:lumMod val="40000"/>
                        <a:lumOff val="60000"/>
                      </a:schemeClr>
                    </a:solidFill>
                  </a:tcPr>
                </a:tc>
              </a:tr>
              <a:tr h="1191502">
                <a:tc>
                  <a:txBody>
                    <a:bodyPr/>
                    <a:lstStyle/>
                    <a:p>
                      <a:pPr algn="ctr"/>
                      <a:r>
                        <a:rPr lang="en-US" sz="2800" b="1" dirty="0" err="1">
                          <a:solidFill>
                            <a:schemeClr val="tx1"/>
                          </a:solidFill>
                          <a:latin typeface="Cambria" panose="02040503050406030204" pitchFamily="18" charset="0"/>
                        </a:rPr>
                        <a:t>Nông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nghiệp</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en-US" sz="2800" b="1" dirty="0" err="1">
                          <a:solidFill>
                            <a:srgbClr val="C00000"/>
                          </a:solidFill>
                          <a:latin typeface="Cambria" panose="02040503050406030204" pitchFamily="18" charset="0"/>
                        </a:rPr>
                        <a:t>trồng</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trọt</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chăn</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nuôi</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lâm</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nghiệp</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thuỷ</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sản</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r>
              <a:tr h="1729599">
                <a:tc>
                  <a:txBody>
                    <a:bodyPr/>
                    <a:lstStyle/>
                    <a:p>
                      <a:pPr algn="ctr"/>
                      <a:r>
                        <a:rPr lang="en-US" sz="2800" b="1" dirty="0" err="1">
                          <a:solidFill>
                            <a:schemeClr val="tx1"/>
                          </a:solidFill>
                          <a:latin typeface="Cambria" panose="02040503050406030204" pitchFamily="18" charset="0"/>
                        </a:rPr>
                        <a:t>Công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nghiệp</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vi-VN" sz="2800" b="1" dirty="0">
                          <a:solidFill>
                            <a:srgbClr val="C00000"/>
                          </a:solidFill>
                          <a:latin typeface="Cambria" panose="02040503050406030204" pitchFamily="18" charset="0"/>
                        </a:rPr>
                        <a:t>khai thác khoáng sản. sản xuất điện, chế biến lương thực. dệt may</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r>
              <a:tr h="1156940">
                <a:tc>
                  <a:txBody>
                    <a:bodyPr/>
                    <a:lstStyle/>
                    <a:p>
                      <a:pPr algn="ctr"/>
                      <a:r>
                        <a:rPr lang="en-US" sz="2800" b="1" dirty="0" err="1">
                          <a:solidFill>
                            <a:schemeClr val="tx1"/>
                          </a:solidFill>
                          <a:latin typeface="Cambria" panose="02040503050406030204" pitchFamily="18" charset="0"/>
                        </a:rPr>
                        <a:t>Dịch</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vụ</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vi-VN" sz="2800" b="1" dirty="0">
                          <a:solidFill>
                            <a:srgbClr val="C00000"/>
                          </a:solidFill>
                          <a:latin typeface="Cambria" panose="02040503050406030204" pitchFamily="18" charset="0"/>
                        </a:rPr>
                        <a:t>du lịch, thương mại, giao thông vận tải,…</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6" name="TextBox 5"/>
          <p:cNvSpPr txBox="1"/>
          <p:nvPr/>
        </p:nvSpPr>
        <p:spPr>
          <a:xfrm>
            <a:off x="892617" y="1829938"/>
            <a:ext cx="10521065" cy="3477875"/>
          </a:xfrm>
          <a:prstGeom prst="rect">
            <a:avLst/>
          </a:prstGeom>
          <a:noFill/>
        </p:spPr>
        <p:txBody>
          <a:bodyPr wrap="square">
            <a:spAutoFit/>
          </a:bodyPr>
          <a:lstStyle/>
          <a:p>
            <a:pPr algn="ctr">
              <a:tabLst>
                <a:tab pos="2971800" algn="ctr"/>
                <a:tab pos="5943600" algn="r"/>
              </a:tabLst>
            </a:pPr>
            <a:r>
              <a:rPr lang="nl-NL" sz="6000" dirty="0">
                <a:solidFill>
                  <a:srgbClr val="0070C0"/>
                </a:solidFill>
                <a:effectLst/>
                <a:latin typeface="SVN-SAF" panose="02040603050506020204" pitchFamily="18" charset="0"/>
                <a:ea typeface="Calibri" panose="020F0502020204030204" pitchFamily="34" charset="0"/>
              </a:rPr>
              <a:t>Hoạt động 1</a:t>
            </a:r>
            <a:endParaRPr lang="nl-NL" sz="6000" dirty="0">
              <a:solidFill>
                <a:srgbClr val="0070C0"/>
              </a:solidFill>
              <a:effectLst/>
              <a:latin typeface="SVN-SAF" panose="02040603050506020204" pitchFamily="18" charset="0"/>
              <a:ea typeface="Calibri" panose="020F0502020204030204" pitchFamily="34" charset="0"/>
            </a:endParaRPr>
          </a:p>
          <a:p>
            <a:pPr algn="ctr">
              <a:tabLst>
                <a:tab pos="2971800" algn="ctr"/>
                <a:tab pos="5943600" algn="r"/>
              </a:tabLst>
            </a:pPr>
            <a:r>
              <a:rPr lang="nl-NL" sz="8000" b="1" dirty="0">
                <a:solidFill>
                  <a:srgbClr val="FF0000"/>
                </a:solidFill>
                <a:effectLst/>
                <a:latin typeface="SVN-SAF" panose="02040603050506020204" pitchFamily="18" charset="0"/>
                <a:ea typeface="Calibri" panose="020F0502020204030204" pitchFamily="34" charset="0"/>
              </a:rPr>
              <a:t>TÌM HIỂU VỀ BẢO VỆ MÔI TRƯỜNG</a:t>
            </a:r>
            <a:endParaRPr lang="en-US" sz="7200" dirty="0">
              <a:solidFill>
                <a:srgbClr val="FF0000"/>
              </a:solidFill>
              <a:effectLst/>
              <a:latin typeface="SVN-SAF" panose="02040603050506020204" pitchFamily="18" charset="0"/>
              <a:ea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uhvtmim">
      <a:majorFont>
        <a:latin typeface=""/>
        <a:ea typeface="仓耳玄三M W05"/>
        <a:cs typeface=""/>
      </a:majorFont>
      <a:minorFont>
        <a:latin typeface=""/>
        <a:ea typeface="仓耳玄三M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uhvtmim">
      <a:majorFont>
        <a:latin typeface=""/>
        <a:ea typeface="仓耳玄三M W05"/>
        <a:cs typeface=""/>
      </a:majorFont>
      <a:minorFont>
        <a:latin typeface=""/>
        <a:ea typeface="仓耳玄三M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2357</Words>
  <Application>WPS Presentation</Application>
  <PresentationFormat>Widescreen</PresentationFormat>
  <Paragraphs>63</Paragraphs>
  <Slides>17</Slides>
  <Notes>9</Notes>
  <HiddenSlides>0</HiddenSlides>
  <MMClips>1</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17</vt:i4>
      </vt:variant>
    </vt:vector>
  </HeadingPairs>
  <TitlesOfParts>
    <vt:vector size="39" baseType="lpstr">
      <vt:lpstr>Arial</vt:lpstr>
      <vt:lpstr>SimSun</vt:lpstr>
      <vt:lpstr>Wingdings</vt:lpstr>
      <vt:lpstr>SVN-Newton</vt:lpstr>
      <vt:lpstr>Segoe Print</vt:lpstr>
      <vt:lpstr>Times New Roman</vt:lpstr>
      <vt:lpstr>#9Slide07 HoneyCream</vt:lpstr>
      <vt:lpstr>Cambria</vt:lpstr>
      <vt:lpstr>仓耳玄三M W05</vt:lpstr>
      <vt:lpstr>SVN-SAF</vt:lpstr>
      <vt:lpstr>Calibri</vt:lpstr>
      <vt:lpstr>#9Slide07 IcielCadena</vt:lpstr>
      <vt:lpstr>Fira Sans</vt:lpstr>
      <vt:lpstr>Arial</vt:lpstr>
      <vt:lpstr>Microsoft YaHei</vt:lpstr>
      <vt:lpstr>#9Slide06 SVNStella</vt:lpstr>
      <vt:lpstr>字魂131号-酷乐潮玩体</vt:lpstr>
      <vt:lpstr>Arial Unicode MS</vt:lpstr>
      <vt:lpstr>等线</vt:lpstr>
      <vt:lpstr>Wide Latin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Thị Linh Phuong 30-Nguyen</cp:lastModifiedBy>
  <cp:revision>6</cp:revision>
  <dcterms:created xsi:type="dcterms:W3CDTF">2023-06-24T09:53:00Z</dcterms:created>
  <dcterms:modified xsi:type="dcterms:W3CDTF">2023-09-23T03:51:37Z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F3C5BD49E2B447E7ABAF722D393E2395_12</vt:lpwstr>
  </property>
  <property fmtid="{D5CDD505-2E9C-101B-9397-08002B2CF9AE}" pid="3" name="KSOProductBuildVer">
    <vt:lpwstr>1033-12.2.0.13215</vt:lpwstr>
  </property>
</Properties>
</file>