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311" r:id="rId2"/>
    <p:sldId id="3183" r:id="rId3"/>
    <p:sldId id="3190" r:id="rId4"/>
    <p:sldId id="3196" r:id="rId5"/>
    <p:sldId id="3198" r:id="rId6"/>
    <p:sldId id="318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A60AC-8DF4-438D-913B-3B1B26A1FAD6}" type="datetimeFigureOut">
              <a:rPr lang="en-US" smtClean="0"/>
              <a:t>12/22/23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B764D-5E4D-496E-A548-5A9771CFC1D2}" type="slidenum">
              <a:rPr lang="en-US" smtClean="0"/>
              <a:t>‹#›</a:t>
            </a:fld>
            <a:endParaRPr lang="en-US"/>
          </a:p>
        </p:txBody>
      </p:sp>
    </p:spTree>
    <p:extLst>
      <p:ext uri="{BB962C8B-B14F-4D97-AF65-F5344CB8AC3E}">
        <p14:creationId xmlns:p14="http://schemas.microsoft.com/office/powerpoint/2010/main" val="20442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2361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6458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0804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885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1198400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408814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641809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1998337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757967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183403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795870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567803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289729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51239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130700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30875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1928328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324478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564338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359650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1839077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927100"/>
            <a:ext cx="11620500" cy="5626100"/>
          </a:xfrm>
          <a:prstGeom prst="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014260">
            <a:off x="-49181" y="-58254"/>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3" name="Picture 2">
            <a:extLst>
              <a:ext uri="{FF2B5EF4-FFF2-40B4-BE49-F238E27FC236}">
                <a16:creationId xmlns:a16="http://schemas.microsoft.com/office/drawing/2014/main" id="{14AFA3BD-9F7E-96F1-66D7-BD118F8E3B30}"/>
              </a:ext>
            </a:extLst>
          </p:cNvPr>
          <p:cNvPicPr>
            <a:picLocks noChangeAspect="1"/>
          </p:cNvPicPr>
          <p:nvPr userDrawn="1"/>
        </p:nvPicPr>
        <p:blipFill>
          <a:blip r:embed="rId6"/>
          <a:stretch>
            <a:fillRect/>
          </a:stretch>
        </p:blipFill>
        <p:spPr>
          <a:xfrm>
            <a:off x="-571321" y="6098214"/>
            <a:ext cx="2188654" cy="890093"/>
          </a:xfrm>
          <a:prstGeom prst="rect">
            <a:avLst/>
          </a:prstGeom>
        </p:spPr>
      </p:pic>
      <p:pic>
        <p:nvPicPr>
          <p:cNvPr id="4" name="Picture 3">
            <a:extLst>
              <a:ext uri="{FF2B5EF4-FFF2-40B4-BE49-F238E27FC236}">
                <a16:creationId xmlns:a16="http://schemas.microsoft.com/office/drawing/2014/main" id="{00359317-0C5C-D8EC-053A-A5E4F4510CDC}"/>
              </a:ext>
            </a:extLst>
          </p:cNvPr>
          <p:cNvPicPr>
            <a:picLocks noChangeAspect="1"/>
          </p:cNvPicPr>
          <p:nvPr userDrawn="1"/>
        </p:nvPicPr>
        <p:blipFill>
          <a:blip r:embed="rId7"/>
          <a:stretch>
            <a:fillRect/>
          </a:stretch>
        </p:blipFill>
        <p:spPr>
          <a:xfrm>
            <a:off x="10881259" y="0"/>
            <a:ext cx="1542422" cy="518205"/>
          </a:xfrm>
          <a:prstGeom prst="rect">
            <a:avLst/>
          </a:prstGeom>
        </p:spPr>
      </p:pic>
    </p:spTree>
    <p:extLst>
      <p:ext uri="{BB962C8B-B14F-4D97-AF65-F5344CB8AC3E}">
        <p14:creationId xmlns:p14="http://schemas.microsoft.com/office/powerpoint/2010/main" val="255635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white circle with leaves and blue text&#10;&#10;Description automatically generated">
            <a:extLst>
              <a:ext uri="{FF2B5EF4-FFF2-40B4-BE49-F238E27FC236}">
                <a16:creationId xmlns:a16="http://schemas.microsoft.com/office/drawing/2014/main" id="{525F7B11-203F-F7C4-1970-0E46E25AF1F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08472" y="202176"/>
            <a:ext cx="1154676" cy="1154676"/>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0FC5143A-B3A2-9B6B-17EF-B533908B1A6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5216917" y="-3102498"/>
            <a:ext cx="1154676" cy="1154676"/>
          </a:xfrm>
          <a:prstGeom prst="rect">
            <a:avLst/>
          </a:prstGeom>
        </p:spPr>
      </p:pic>
    </p:spTree>
    <p:extLst>
      <p:ext uri="{BB962C8B-B14F-4D97-AF65-F5344CB8AC3E}">
        <p14:creationId xmlns:p14="http://schemas.microsoft.com/office/powerpoint/2010/main" val="332320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pic>
        <p:nvPicPr>
          <p:cNvPr id="15" name="Picture 14">
            <a:extLst>
              <a:ext uri="{FF2B5EF4-FFF2-40B4-BE49-F238E27FC236}">
                <a16:creationId xmlns:a16="http://schemas.microsoft.com/office/drawing/2014/main" id="{E53FF41F-B3B3-2259-DF66-00F215756AEC}"/>
              </a:ext>
            </a:extLst>
          </p:cNvPr>
          <p:cNvPicPr>
            <a:picLocks noChangeAspect="1"/>
          </p:cNvPicPr>
          <p:nvPr/>
        </p:nvPicPr>
        <p:blipFill>
          <a:blip r:embed="rId12"/>
          <a:stretch>
            <a:fillRect/>
          </a:stretch>
        </p:blipFill>
        <p:spPr>
          <a:xfrm>
            <a:off x="5199243" y="1020680"/>
            <a:ext cx="2627604" cy="1079086"/>
          </a:xfrm>
          <a:prstGeom prst="rect">
            <a:avLst/>
          </a:prstGeom>
        </p:spPr>
      </p:pic>
      <p:pic>
        <p:nvPicPr>
          <p:cNvPr id="2" name="Picture 1">
            <a:extLst>
              <a:ext uri="{FF2B5EF4-FFF2-40B4-BE49-F238E27FC236}">
                <a16:creationId xmlns:a16="http://schemas.microsoft.com/office/drawing/2014/main" id="{F15432C4-6ACF-D426-7408-943749514D30}"/>
              </a:ext>
            </a:extLst>
          </p:cNvPr>
          <p:cNvPicPr>
            <a:picLocks noChangeAspect="1"/>
          </p:cNvPicPr>
          <p:nvPr/>
        </p:nvPicPr>
        <p:blipFill>
          <a:blip r:embed="rId13"/>
          <a:stretch>
            <a:fillRect/>
          </a:stretch>
        </p:blipFill>
        <p:spPr>
          <a:xfrm>
            <a:off x="2673044" y="2066528"/>
            <a:ext cx="7837640" cy="2596929"/>
          </a:xfrm>
          <a:prstGeom prst="rect">
            <a:avLst/>
          </a:prstGeom>
        </p:spPr>
      </p:pic>
      <p:sp>
        <p:nvSpPr>
          <p:cNvPr id="3" name="TextBox 2">
            <a:extLst>
              <a:ext uri="{FF2B5EF4-FFF2-40B4-BE49-F238E27FC236}">
                <a16:creationId xmlns:a16="http://schemas.microsoft.com/office/drawing/2014/main" id="{E109E532-F30B-CBC6-8565-728A7979C5EC}"/>
              </a:ext>
            </a:extLst>
          </p:cNvPr>
          <p:cNvSpPr txBox="1"/>
          <p:nvPr/>
        </p:nvSpPr>
        <p:spPr>
          <a:xfrm>
            <a:off x="5761704" y="4385187"/>
            <a:ext cx="2418735"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788107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174580" y="-280200"/>
            <a:ext cx="4619311" cy="4619311"/>
          </a:xfrm>
          <a:prstGeom prst="rect">
            <a:avLst/>
          </a:prstGeom>
        </p:spPr>
      </p:pic>
      <p:grpSp>
        <p:nvGrpSpPr>
          <p:cNvPr id="32" name="组合 31">
            <a:extLst>
              <a:ext uri="{FF2B5EF4-FFF2-40B4-BE49-F238E27FC236}">
                <a16:creationId xmlns:a16="http://schemas.microsoft.com/office/drawing/2014/main" id="{812F7956-7370-9BB9-D4F0-B034500A7A21}"/>
              </a:ext>
            </a:extLst>
          </p:cNvPr>
          <p:cNvGrpSpPr/>
          <p:nvPr/>
        </p:nvGrpSpPr>
        <p:grpSpPr>
          <a:xfrm>
            <a:off x="7923982" y="2736534"/>
            <a:ext cx="4743064" cy="4151946"/>
            <a:chOff x="8236467" y="3278909"/>
            <a:chExt cx="3984357" cy="3463837"/>
          </a:xfrm>
        </p:grpSpPr>
        <p:pic>
          <p:nvPicPr>
            <p:cNvPr id="33" name="图片 32">
              <a:extLst>
                <a:ext uri="{FF2B5EF4-FFF2-40B4-BE49-F238E27FC236}">
                  <a16:creationId xmlns:a16="http://schemas.microsoft.com/office/drawing/2014/main" id="{11460383-D6A0-7500-04DF-C37AAF542B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4" name="图片 33">
              <a:extLst>
                <a:ext uri="{FF2B5EF4-FFF2-40B4-BE49-F238E27FC236}">
                  <a16:creationId xmlns:a16="http://schemas.microsoft.com/office/drawing/2014/main" id="{13C10393-FAAC-3C1D-2502-0FBB1A453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2" name="图片 55">
            <a:extLst>
              <a:ext uri="{FF2B5EF4-FFF2-40B4-BE49-F238E27FC236}">
                <a16:creationId xmlns:a16="http://schemas.microsoft.com/office/drawing/2014/main" id="{D467F1D0-DB00-0F11-B2F5-6FC8C7CF08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32479" flipH="1">
            <a:off x="8250529" y="65377"/>
            <a:ext cx="3787327" cy="4619311"/>
          </a:xfrm>
          <a:prstGeom prst="rect">
            <a:avLst/>
          </a:prstGeom>
        </p:spPr>
      </p:pic>
      <p:pic>
        <p:nvPicPr>
          <p:cNvPr id="3" name="图片 3">
            <a:extLst>
              <a:ext uri="{FF2B5EF4-FFF2-40B4-BE49-F238E27FC236}">
                <a16:creationId xmlns:a16="http://schemas.microsoft.com/office/drawing/2014/main" id="{7AEA3F46-1014-283D-3A1F-AC79A148F6A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380" t="4569" r="19755" b="3868"/>
          <a:stretch/>
        </p:blipFill>
        <p:spPr>
          <a:xfrm>
            <a:off x="662" y="1925757"/>
            <a:ext cx="3772155" cy="4873850"/>
          </a:xfrm>
          <a:prstGeom prst="rect">
            <a:avLst/>
          </a:prstGeom>
        </p:spPr>
      </p:pic>
      <p:pic>
        <p:nvPicPr>
          <p:cNvPr id="4" name="Picture 3">
            <a:extLst>
              <a:ext uri="{FF2B5EF4-FFF2-40B4-BE49-F238E27FC236}">
                <a16:creationId xmlns:a16="http://schemas.microsoft.com/office/drawing/2014/main" id="{E6ECBB74-7C12-8D9B-1F77-7D7B489BAB16}"/>
              </a:ext>
            </a:extLst>
          </p:cNvPr>
          <p:cNvPicPr>
            <a:picLocks noChangeAspect="1"/>
          </p:cNvPicPr>
          <p:nvPr/>
        </p:nvPicPr>
        <p:blipFill>
          <a:blip r:embed="rId9"/>
          <a:stretch>
            <a:fillRect/>
          </a:stretch>
        </p:blipFill>
        <p:spPr>
          <a:xfrm>
            <a:off x="3659360" y="2035250"/>
            <a:ext cx="5407621" cy="3834716"/>
          </a:xfrm>
          <a:prstGeom prst="rect">
            <a:avLst/>
          </a:prstGeom>
        </p:spPr>
      </p:pic>
    </p:spTree>
    <p:extLst>
      <p:ext uri="{BB962C8B-B14F-4D97-AF65-F5344CB8AC3E}">
        <p14:creationId xmlns:p14="http://schemas.microsoft.com/office/powerpoint/2010/main" val="2003042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954107"/>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Vườn dâu tây nhà chị Na có 31 luống, mỗi luống có 26 cây. Hỏi vườn dâu tây nhà chị Na có tất cả bao nhiêu cây dâu tây?</a:t>
            </a:r>
            <a:endParaRPr lang="en-US" sz="2800" b="1" dirty="0">
              <a:latin typeface="Cambria" panose="02040503050406030204" pitchFamily="18" charset="0"/>
              <a:ea typeface="Cambria" panose="02040503050406030204" pitchFamily="18" charset="0"/>
            </a:endParaRPr>
          </a:p>
        </p:txBody>
      </p:sp>
      <p:pic>
        <p:nvPicPr>
          <p:cNvPr id="1026" name="Picture 2" descr="University of Lincoln uses AI to grow the UK's millions of strawberries to  perfect ripeness | Startups Magazine">
            <a:extLst>
              <a:ext uri="{FF2B5EF4-FFF2-40B4-BE49-F238E27FC236}">
                <a16:creationId xmlns:a16="http://schemas.microsoft.com/office/drawing/2014/main" id="{696C1E95-DFA1-24CD-2B5B-64A94F27F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18" y="1960921"/>
            <a:ext cx="5355589" cy="2591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3A93EE-E8E4-5A30-6C22-A2556059E4B5}"/>
              </a:ext>
            </a:extLst>
          </p:cNvPr>
          <p:cNvSpPr txBox="1"/>
          <p:nvPr/>
        </p:nvSpPr>
        <p:spPr>
          <a:xfrm>
            <a:off x="6489291" y="1651818"/>
            <a:ext cx="5102942" cy="1569660"/>
          </a:xfrm>
          <a:prstGeom prst="rect">
            <a:avLst/>
          </a:prstGeom>
          <a:noFill/>
        </p:spPr>
        <p:txBody>
          <a:bodyPr wrap="square" rtlCol="0">
            <a:spAutoFit/>
          </a:bodyPr>
          <a:lstStyle/>
          <a:p>
            <a:pPr algn="ctr" latinLnBrk="0"/>
            <a:r>
              <a:rPr lang="en-US" sz="3200" b="1" i="0" u="sng" dirty="0" err="1">
                <a:solidFill>
                  <a:srgbClr val="002060"/>
                </a:solidFill>
                <a:effectLst/>
                <a:latin typeface="Cambria" panose="02040503050406030204" pitchFamily="18" charset="0"/>
                <a:ea typeface="Cambria" panose="02040503050406030204" pitchFamily="18" charset="0"/>
              </a:rPr>
              <a:t>Tóm</a:t>
            </a:r>
            <a:r>
              <a:rPr lang="en-US" sz="3200" b="1" i="0" u="sng" dirty="0">
                <a:solidFill>
                  <a:srgbClr val="002060"/>
                </a:solidFill>
                <a:effectLst/>
                <a:latin typeface="Cambria" panose="02040503050406030204" pitchFamily="18" charset="0"/>
                <a:ea typeface="Cambria" panose="02040503050406030204" pitchFamily="18" charset="0"/>
              </a:rPr>
              <a:t> </a:t>
            </a:r>
            <a:r>
              <a:rPr lang="en-US" sz="3200" b="1" i="0" u="sng" dirty="0" err="1">
                <a:solidFill>
                  <a:srgbClr val="002060"/>
                </a:solidFill>
                <a:effectLst/>
                <a:latin typeface="Cambria" panose="02040503050406030204" pitchFamily="18" charset="0"/>
                <a:ea typeface="Cambria" panose="02040503050406030204" pitchFamily="18" charset="0"/>
              </a:rPr>
              <a:t>tắt</a:t>
            </a:r>
            <a:r>
              <a:rPr lang="en-US" sz="3200" b="1" i="0" u="sng" dirty="0">
                <a:solidFill>
                  <a:srgbClr val="002060"/>
                </a:solidFill>
                <a:effectLst/>
                <a:latin typeface="Cambria" panose="02040503050406030204" pitchFamily="18" charset="0"/>
                <a:ea typeface="Cambria" panose="02040503050406030204" pitchFamily="18" charset="0"/>
              </a:rPr>
              <a:t>:</a:t>
            </a:r>
          </a:p>
          <a:p>
            <a:pPr algn="just" latinLnBrk="0"/>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luống</a:t>
            </a:r>
            <a:r>
              <a:rPr lang="en-US" sz="3200" b="0" i="0" dirty="0">
                <a:solidFill>
                  <a:srgbClr val="002060"/>
                </a:solidFill>
                <a:effectLst/>
                <a:latin typeface="Cambria" panose="02040503050406030204" pitchFamily="18" charset="0"/>
                <a:ea typeface="Cambria" panose="02040503050406030204" pitchFamily="18" charset="0"/>
              </a:rPr>
              <a:t>: 26 </a:t>
            </a:r>
            <a:r>
              <a:rPr lang="en-US" sz="3200" b="0" i="0" dirty="0" err="1">
                <a:solidFill>
                  <a:srgbClr val="002060"/>
                </a:solidFill>
                <a:effectLst/>
                <a:latin typeface="Cambria" panose="02040503050406030204" pitchFamily="18" charset="0"/>
                <a:ea typeface="Cambria" panose="02040503050406030204" pitchFamily="18" charset="0"/>
              </a:rPr>
              <a:t>cây</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dâu</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tây</a:t>
            </a:r>
            <a:endParaRPr lang="en-US" sz="3200" b="0" i="0" dirty="0">
              <a:solidFill>
                <a:srgbClr val="002060"/>
              </a:solidFill>
              <a:effectLst/>
              <a:latin typeface="Cambria" panose="02040503050406030204" pitchFamily="18" charset="0"/>
              <a:ea typeface="Cambria" panose="02040503050406030204" pitchFamily="18" charset="0"/>
            </a:endParaRPr>
          </a:p>
          <a:p>
            <a:pPr algn="just" latinLnBrk="0"/>
            <a:r>
              <a:rPr lang="en-US" sz="3200" b="0" i="0" dirty="0">
                <a:solidFill>
                  <a:srgbClr val="002060"/>
                </a:solidFill>
                <a:effectLst/>
                <a:latin typeface="Cambria" panose="02040503050406030204" pitchFamily="18" charset="0"/>
                <a:ea typeface="Cambria" panose="02040503050406030204" pitchFamily="18" charset="0"/>
              </a:rPr>
              <a:t>31 </a:t>
            </a:r>
            <a:r>
              <a:rPr lang="en-US" sz="3200" b="0" i="0" dirty="0" err="1">
                <a:solidFill>
                  <a:srgbClr val="002060"/>
                </a:solidFill>
                <a:effectLst/>
                <a:latin typeface="Cambria" panose="02040503050406030204" pitchFamily="18" charset="0"/>
                <a:ea typeface="Cambria" panose="02040503050406030204" pitchFamily="18" charset="0"/>
              </a:rPr>
              <a:t>luống</a:t>
            </a:r>
            <a:r>
              <a:rPr lang="en-US" sz="3200" b="0" i="0" dirty="0">
                <a:solidFill>
                  <a:srgbClr val="002060"/>
                </a:solidFill>
                <a:effectLst/>
                <a:latin typeface="Cambria" panose="02040503050406030204" pitchFamily="18" charset="0"/>
                <a:ea typeface="Cambria" panose="02040503050406030204" pitchFamily="18" charset="0"/>
              </a:rPr>
              <a:t>: ... </a:t>
            </a:r>
            <a:r>
              <a:rPr lang="en-US" sz="3200" dirty="0" err="1">
                <a:solidFill>
                  <a:srgbClr val="002060"/>
                </a:solidFill>
                <a:latin typeface="Cambria" panose="02040503050406030204" pitchFamily="18" charset="0"/>
                <a:ea typeface="Cambria" panose="02040503050406030204" pitchFamily="18" charset="0"/>
              </a:rPr>
              <a:t>c</a:t>
            </a:r>
            <a:r>
              <a:rPr lang="en-US" sz="3200" b="0" i="0" dirty="0" err="1">
                <a:solidFill>
                  <a:srgbClr val="002060"/>
                </a:solidFill>
                <a:effectLst/>
                <a:latin typeface="Cambria" panose="02040503050406030204" pitchFamily="18" charset="0"/>
                <a:ea typeface="Cambria" panose="02040503050406030204" pitchFamily="18" charset="0"/>
              </a:rPr>
              <a:t>ây</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dâu</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tây</a:t>
            </a:r>
            <a:r>
              <a:rPr lang="en-US" sz="3200" b="0" i="0" dirty="0">
                <a:solidFill>
                  <a:srgbClr val="002060"/>
                </a:solidFill>
                <a:effectLst/>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35688E9D-CC14-60B7-D0B7-6F746E0D6E9E}"/>
              </a:ext>
            </a:extLst>
          </p:cNvPr>
          <p:cNvSpPr txBox="1"/>
          <p:nvPr/>
        </p:nvSpPr>
        <p:spPr>
          <a:xfrm>
            <a:off x="5850193" y="3500284"/>
            <a:ext cx="5535561" cy="2850011"/>
          </a:xfrm>
          <a:prstGeom prst="rect">
            <a:avLst/>
          </a:prstGeom>
          <a:noFill/>
        </p:spPr>
        <p:txBody>
          <a:bodyPr wrap="square" rtlCol="0">
            <a:spAutoFit/>
          </a:bodyPr>
          <a:lstStyle/>
          <a:p>
            <a:pPr marL="0" marR="0" algn="ctr">
              <a:lnSpc>
                <a:spcPct val="115000"/>
              </a:lnSpc>
              <a:spcBef>
                <a:spcPts val="0"/>
              </a:spcBef>
              <a:spcAft>
                <a:spcPts val="0"/>
              </a:spcAft>
            </a:pPr>
            <a:r>
              <a:rPr lang="nl-NL" sz="3200" b="1" i="1" u="sng" dirty="0">
                <a:solidFill>
                  <a:srgbClr val="FF0000"/>
                </a:solidFill>
                <a:effectLst/>
                <a:latin typeface="Cambria" panose="02040503050406030204" pitchFamily="18" charset="0"/>
                <a:ea typeface="Cambria" panose="02040503050406030204" pitchFamily="18" charset="0"/>
              </a:rPr>
              <a:t>Bài giải:</a:t>
            </a:r>
          </a:p>
          <a:p>
            <a:pPr algn="ctr">
              <a:lnSpc>
                <a:spcPct val="115000"/>
              </a:lnSpc>
            </a:pPr>
            <a:r>
              <a:rPr lang="vi-VN" sz="3200" dirty="0">
                <a:solidFill>
                  <a:srgbClr val="FF0000"/>
                </a:solidFill>
                <a:latin typeface="Cambria" panose="02040503050406030204" pitchFamily="18" charset="0"/>
                <a:ea typeface="Cambria" panose="02040503050406030204" pitchFamily="18" charset="0"/>
              </a:rPr>
              <a:t>Vườn dâu tây nhà chị Na có tất cả số cây dâu tây là:</a:t>
            </a:r>
            <a:endParaRPr lang="en-US" sz="3200" dirty="0">
              <a:solidFill>
                <a:srgbClr val="FF0000"/>
              </a:solidFill>
              <a:latin typeface="Cambria" panose="02040503050406030204" pitchFamily="18" charset="0"/>
              <a:ea typeface="Cambria" panose="02040503050406030204" pitchFamily="18" charset="0"/>
            </a:endParaRPr>
          </a:p>
          <a:p>
            <a:pPr algn="ctr">
              <a:lnSpc>
                <a:spcPct val="115000"/>
              </a:lnSpc>
            </a:pPr>
            <a:r>
              <a:rPr lang="nl-NL" sz="3200" dirty="0">
                <a:solidFill>
                  <a:srgbClr val="FF0000"/>
                </a:solidFill>
                <a:effectLst/>
                <a:latin typeface="Cambria" panose="02040503050406030204" pitchFamily="18" charset="0"/>
                <a:ea typeface="Cambria" panose="02040503050406030204" pitchFamily="18" charset="0"/>
              </a:rPr>
              <a:t>26 x 31 = 806 (cây)</a:t>
            </a:r>
            <a:endParaRPr lang="en-US" sz="3200" dirty="0">
              <a:solidFill>
                <a:srgbClr val="FF0000"/>
              </a:solidFill>
              <a:effectLst/>
              <a:latin typeface="Cambria" panose="02040503050406030204" pitchFamily="18" charset="0"/>
              <a:ea typeface="Cambria" panose="02040503050406030204" pitchFamily="18" charset="0"/>
            </a:endParaRPr>
          </a:p>
          <a:p>
            <a:pPr algn="r"/>
            <a:r>
              <a:rPr lang="nl-NL" sz="3200" dirty="0">
                <a:solidFill>
                  <a:srgbClr val="FF0000"/>
                </a:solidFill>
                <a:effectLst/>
                <a:latin typeface="Cambria" panose="02040503050406030204" pitchFamily="18" charset="0"/>
                <a:ea typeface="Cambria" panose="02040503050406030204" pitchFamily="18" charset="0"/>
              </a:rPr>
              <a:t>                     Đáp số: 806 cây dâu</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310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down)">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down)">
                                      <p:cBhvr>
                                        <p:cTn id="4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Tim một người khoẻ mạnh bình thường mỗi phút đập khoảng 75 lần. Tính số lần đập của tim người đó trong 24 giờ.</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453A93EE-E8E4-5A30-6C22-A2556059E4B5}"/>
              </a:ext>
            </a:extLst>
          </p:cNvPr>
          <p:cNvSpPr txBox="1"/>
          <p:nvPr/>
        </p:nvSpPr>
        <p:spPr>
          <a:xfrm>
            <a:off x="6508956" y="2458063"/>
            <a:ext cx="5102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Tóm</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tắt</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phút</a:t>
            </a:r>
            <a:r>
              <a:rPr lang="en-US" sz="3600" dirty="0">
                <a:solidFill>
                  <a:srgbClr val="002060"/>
                </a:solidFill>
                <a:latin typeface="Cambria" panose="02040503050406030204" pitchFamily="18" charset="0"/>
                <a:ea typeface="Cambria" panose="02040503050406030204" pitchFamily="18" charset="0"/>
              </a:rPr>
              <a:t>: 75 </a:t>
            </a:r>
            <a:r>
              <a:rPr lang="en-US" sz="3600" dirty="0" err="1">
                <a:solidFill>
                  <a:srgbClr val="002060"/>
                </a:solidFill>
                <a:latin typeface="Cambria" panose="02040503050406030204" pitchFamily="18" charset="0"/>
                <a:ea typeface="Cambria" panose="02040503050406030204" pitchFamily="18" charset="0"/>
              </a:rPr>
              <a:t>lần</a:t>
            </a:r>
            <a:endParaRPr lang="en-US" sz="3600" dirty="0">
              <a:solidFill>
                <a:srgbClr val="002060"/>
              </a:solidFill>
              <a:latin typeface="Cambria" panose="02040503050406030204" pitchFamily="18" charset="0"/>
              <a:ea typeface="Cambria" panose="02040503050406030204" pitchFamily="18" charset="0"/>
            </a:endParaRPr>
          </a:p>
          <a:p>
            <a:r>
              <a:rPr lang="en-US" sz="3600" dirty="0">
                <a:solidFill>
                  <a:srgbClr val="002060"/>
                </a:solidFill>
                <a:latin typeface="Cambria" panose="02040503050406030204" pitchFamily="18" charset="0"/>
                <a:ea typeface="Cambria" panose="02040503050406030204" pitchFamily="18" charset="0"/>
              </a:rPr>
              <a:t>24 </a:t>
            </a:r>
            <a:r>
              <a:rPr lang="en-US" sz="3600" dirty="0" err="1">
                <a:solidFill>
                  <a:srgbClr val="002060"/>
                </a:solidFill>
                <a:latin typeface="Cambria" panose="02040503050406030204" pitchFamily="18" charset="0"/>
                <a:ea typeface="Cambria" panose="02040503050406030204" pitchFamily="18" charset="0"/>
              </a:rPr>
              <a:t>giờ</a:t>
            </a:r>
            <a:r>
              <a:rPr lang="en-US" sz="3600" dirty="0">
                <a:solidFill>
                  <a:srgbClr val="002060"/>
                </a:solidFill>
                <a:latin typeface="Cambria" panose="02040503050406030204" pitchFamily="18" charset="0"/>
                <a:ea typeface="Cambria" panose="02040503050406030204" pitchFamily="18" charset="0"/>
              </a:rPr>
              <a:t>: .... </a:t>
            </a:r>
            <a:r>
              <a:rPr lang="en-US" sz="3600" dirty="0" err="1">
                <a:solidFill>
                  <a:srgbClr val="002060"/>
                </a:solidFill>
                <a:latin typeface="Cambria" panose="02040503050406030204" pitchFamily="18" charset="0"/>
                <a:ea typeface="Cambria" panose="02040503050406030204" pitchFamily="18" charset="0"/>
              </a:rPr>
              <a:t>lần</a:t>
            </a:r>
            <a:r>
              <a:rPr lang="en-US" sz="3600" dirty="0">
                <a:solidFill>
                  <a:srgbClr val="00206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EBE0B06F-EA37-AE44-5264-619E6E0E6CD4}"/>
              </a:ext>
            </a:extLst>
          </p:cNvPr>
          <p:cNvPicPr>
            <a:picLocks noChangeAspect="1"/>
          </p:cNvPicPr>
          <p:nvPr/>
        </p:nvPicPr>
        <p:blipFill>
          <a:blip r:embed="rId2"/>
          <a:stretch>
            <a:fillRect/>
          </a:stretch>
        </p:blipFill>
        <p:spPr>
          <a:xfrm>
            <a:off x="463960" y="1741078"/>
            <a:ext cx="5226131" cy="3656832"/>
          </a:xfrm>
          <a:prstGeom prst="rect">
            <a:avLst/>
          </a:prstGeom>
        </p:spPr>
      </p:pic>
    </p:spTree>
    <p:extLst>
      <p:ext uri="{BB962C8B-B14F-4D97-AF65-F5344CB8AC3E}">
        <p14:creationId xmlns:p14="http://schemas.microsoft.com/office/powerpoint/2010/main" val="283581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842777CD-FFD1-5214-A44D-DF5BB80ECFA0}"/>
              </a:ext>
            </a:extLst>
          </p:cNvPr>
          <p:cNvSpPr/>
          <p:nvPr/>
        </p:nvSpPr>
        <p:spPr>
          <a:xfrm>
            <a:off x="120320" y="376579"/>
            <a:ext cx="11828207" cy="6201202"/>
          </a:xfrm>
          <a:prstGeom prst="rect">
            <a:avLst/>
          </a:prstGeom>
          <a:solidFill>
            <a:schemeClr val="bg1"/>
          </a:solidFill>
          <a:ln w="38100">
            <a:solidFill>
              <a:srgbClr val="2DAB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思源黑体 CN Medium"/>
              <a:cs typeface="+mn-cs"/>
            </a:endParaRPr>
          </a:p>
        </p:txBody>
      </p:sp>
      <p:sp>
        <p:nvSpPr>
          <p:cNvPr id="2" name="Oval 1">
            <a:extLst>
              <a:ext uri="{FF2B5EF4-FFF2-40B4-BE49-F238E27FC236}">
                <a16:creationId xmlns:a16="http://schemas.microsoft.com/office/drawing/2014/main" id="{D1D9DC8C-338D-3001-BF6A-930FB4011A6F}"/>
              </a:ext>
            </a:extLst>
          </p:cNvPr>
          <p:cNvSpPr/>
          <p:nvPr/>
        </p:nvSpPr>
        <p:spPr>
          <a:xfrm>
            <a:off x="442451" y="580103"/>
            <a:ext cx="668594" cy="58010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a:t>
            </a:r>
          </a:p>
        </p:txBody>
      </p:sp>
      <p:sp>
        <p:nvSpPr>
          <p:cNvPr id="3" name="TextBox 2">
            <a:extLst>
              <a:ext uri="{FF2B5EF4-FFF2-40B4-BE49-F238E27FC236}">
                <a16:creationId xmlns:a16="http://schemas.microsoft.com/office/drawing/2014/main" id="{EAE739B7-94DC-C7E2-8EDB-F30CB2E42E2C}"/>
              </a:ext>
            </a:extLst>
          </p:cNvPr>
          <p:cNvSpPr txBox="1"/>
          <p:nvPr/>
        </p:nvSpPr>
        <p:spPr>
          <a:xfrm>
            <a:off x="1130710" y="560439"/>
            <a:ext cx="10451690" cy="1384995"/>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Một sân bay quốc tế trung bình mỗi giờ thực hiện 44 chuyến bay đến và đi. Hỏi mỗi ngày sân bay đó thực hiện bao nhiêu chuyến bay đến và đi?</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71F51656-A1BA-F2F1-FBD8-3EAF06E73AAC}"/>
              </a:ext>
            </a:extLst>
          </p:cNvPr>
          <p:cNvPicPr>
            <a:picLocks noChangeAspect="1"/>
          </p:cNvPicPr>
          <p:nvPr/>
        </p:nvPicPr>
        <p:blipFill>
          <a:blip r:embed="rId2"/>
          <a:stretch>
            <a:fillRect/>
          </a:stretch>
        </p:blipFill>
        <p:spPr>
          <a:xfrm>
            <a:off x="177749" y="2065543"/>
            <a:ext cx="5517160" cy="3253710"/>
          </a:xfrm>
          <a:prstGeom prst="rect">
            <a:avLst/>
          </a:prstGeom>
        </p:spPr>
      </p:pic>
      <p:sp>
        <p:nvSpPr>
          <p:cNvPr id="8" name="TextBox 7">
            <a:extLst>
              <a:ext uri="{FF2B5EF4-FFF2-40B4-BE49-F238E27FC236}">
                <a16:creationId xmlns:a16="http://schemas.microsoft.com/office/drawing/2014/main" id="{F64FF67B-1416-4FD3-6DF3-37A77C21F273}"/>
              </a:ext>
            </a:extLst>
          </p:cNvPr>
          <p:cNvSpPr txBox="1"/>
          <p:nvPr/>
        </p:nvSpPr>
        <p:spPr>
          <a:xfrm>
            <a:off x="6508956" y="2458063"/>
            <a:ext cx="510294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Tóm</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tắt</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giờ</a:t>
            </a:r>
            <a:r>
              <a:rPr lang="en-US" sz="3600" dirty="0">
                <a:solidFill>
                  <a:srgbClr val="002060"/>
                </a:solidFill>
                <a:latin typeface="Cambria" panose="02040503050406030204" pitchFamily="18" charset="0"/>
                <a:ea typeface="Cambria" panose="02040503050406030204" pitchFamily="18" charset="0"/>
              </a:rPr>
              <a:t>: 44 </a:t>
            </a:r>
            <a:r>
              <a:rPr lang="en-US" sz="3600" dirty="0" err="1">
                <a:solidFill>
                  <a:srgbClr val="002060"/>
                </a:solidFill>
                <a:latin typeface="Cambria" panose="02040503050406030204" pitchFamily="18" charset="0"/>
                <a:ea typeface="Cambria" panose="02040503050406030204" pitchFamily="18" charset="0"/>
              </a:rPr>
              <a:t>chuyến</a:t>
            </a:r>
            <a:r>
              <a:rPr lang="en-US" sz="3600" dirty="0">
                <a:solidFill>
                  <a:srgbClr val="002060"/>
                </a:solidFill>
                <a:latin typeface="Cambria" panose="02040503050406030204" pitchFamily="18" charset="0"/>
                <a:ea typeface="Cambria" panose="02040503050406030204" pitchFamily="18" charset="0"/>
              </a:rPr>
              <a:t> bay</a:t>
            </a:r>
          </a:p>
          <a:p>
            <a:r>
              <a:rPr lang="en-US" sz="3600" dirty="0">
                <a:solidFill>
                  <a:srgbClr val="002060"/>
                </a:solidFill>
                <a:latin typeface="Cambria" panose="02040503050406030204" pitchFamily="18" charset="0"/>
                <a:ea typeface="Cambria" panose="02040503050406030204" pitchFamily="18" charset="0"/>
              </a:rPr>
              <a:t>1 </a:t>
            </a:r>
            <a:r>
              <a:rPr lang="en-US" sz="3600" dirty="0" err="1">
                <a:solidFill>
                  <a:srgbClr val="002060"/>
                </a:solidFill>
                <a:latin typeface="Cambria" panose="02040503050406030204" pitchFamily="18" charset="0"/>
                <a:ea typeface="Cambria" panose="02040503050406030204" pitchFamily="18" charset="0"/>
              </a:rPr>
              <a:t>ngày</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chuyến</a:t>
            </a:r>
            <a:r>
              <a:rPr lang="en-US" sz="3600" dirty="0">
                <a:solidFill>
                  <a:srgbClr val="002060"/>
                </a:solidFill>
                <a:latin typeface="Cambria" panose="02040503050406030204" pitchFamily="18" charset="0"/>
                <a:ea typeface="Cambria" panose="02040503050406030204" pitchFamily="18" charset="0"/>
              </a:rPr>
              <a:t> bay?</a:t>
            </a:r>
          </a:p>
        </p:txBody>
      </p:sp>
    </p:spTree>
    <p:extLst>
      <p:ext uri="{BB962C8B-B14F-4D97-AF65-F5344CB8AC3E}">
        <p14:creationId xmlns:p14="http://schemas.microsoft.com/office/powerpoint/2010/main" val="942426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06475" y="-66066"/>
            <a:ext cx="11350894" cy="6628580"/>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625" y="4151447"/>
            <a:ext cx="4059807" cy="4059807"/>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040303" y="5428702"/>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770887" y="3492194"/>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4" name="Picture 3">
            <a:extLst>
              <a:ext uri="{FF2B5EF4-FFF2-40B4-BE49-F238E27FC236}">
                <a16:creationId xmlns:a16="http://schemas.microsoft.com/office/drawing/2014/main" id="{4961AB55-78BA-1092-713A-6F716C1265CE}"/>
              </a:ext>
            </a:extLst>
          </p:cNvPr>
          <p:cNvPicPr>
            <a:picLocks noChangeAspect="1"/>
          </p:cNvPicPr>
          <p:nvPr/>
        </p:nvPicPr>
        <p:blipFill>
          <a:blip r:embed="rId11"/>
          <a:stretch>
            <a:fillRect/>
          </a:stretch>
        </p:blipFill>
        <p:spPr>
          <a:xfrm>
            <a:off x="982853" y="1509276"/>
            <a:ext cx="10998137" cy="2145978"/>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19557" y="2846098"/>
            <a:ext cx="3161336" cy="3161336"/>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63063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183</Words>
  <Application>Microsoft Macintosh PowerPoint</Application>
  <PresentationFormat>Widescreen</PresentationFormat>
  <Paragraphs>23</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Cambria</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Office User</cp:lastModifiedBy>
  <cp:revision>27</cp:revision>
  <dcterms:created xsi:type="dcterms:W3CDTF">2023-10-20T13:53:27Z</dcterms:created>
  <dcterms:modified xsi:type="dcterms:W3CDTF">2023-12-22T05:55:38Z</dcterms:modified>
</cp:coreProperties>
</file>