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  <p:sldMasterId id="2147483720" r:id="rId4"/>
    <p:sldMasterId id="2147483732" r:id="rId5"/>
    <p:sldMasterId id="2147483744" r:id="rId6"/>
  </p:sldMasterIdLst>
  <p:notesMasterIdLst>
    <p:notesMasterId r:id="rId23"/>
  </p:notesMasterIdLst>
  <p:sldIdLst>
    <p:sldId id="360" r:id="rId7"/>
    <p:sldId id="361" r:id="rId8"/>
    <p:sldId id="362" r:id="rId9"/>
    <p:sldId id="364" r:id="rId10"/>
    <p:sldId id="357" r:id="rId11"/>
    <p:sldId id="365" r:id="rId12"/>
    <p:sldId id="366" r:id="rId13"/>
    <p:sldId id="294" r:id="rId14"/>
    <p:sldId id="331" r:id="rId15"/>
    <p:sldId id="367" r:id="rId16"/>
    <p:sldId id="368" r:id="rId17"/>
    <p:sldId id="295" r:id="rId18"/>
    <p:sldId id="358" r:id="rId19"/>
    <p:sldId id="340" r:id="rId20"/>
    <p:sldId id="354" r:id="rId21"/>
    <p:sldId id="369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̀ Thị Bích Hạnh" initials="HTBH" lastIdx="1" clrIdx="0">
    <p:extLst>
      <p:ext uri="{19B8F6BF-5375-455C-9EA6-DF929625EA0E}">
        <p15:presenceInfo xmlns:p15="http://schemas.microsoft.com/office/powerpoint/2012/main" userId="dac6e2a1786429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FF00"/>
    <a:srgbClr val="00FF00"/>
    <a:srgbClr val="00CCFF"/>
    <a:srgbClr val="00FFCC"/>
    <a:srgbClr val="FF66FF"/>
    <a:srgbClr val="0099CC"/>
    <a:srgbClr val="C12726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09" autoAdjust="0"/>
    <p:restoredTop sz="94257" autoAdjust="0"/>
  </p:normalViewPr>
  <p:slideViewPr>
    <p:cSldViewPr snapToGrid="0">
      <p:cViewPr varScale="1">
        <p:scale>
          <a:sx n="59" d="100"/>
          <a:sy n="59" d="100"/>
        </p:scale>
        <p:origin x="7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5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B489D0-8EAE-4134-9962-E87634766EA3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A23CF-0462-4BF8-BC73-08B9691F9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05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75503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5753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31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908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ĐÔNG TƯƠNG TÁC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5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2967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C6DF83-76BC-457E-895D-646B9904F5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01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5361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912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352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8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450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795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giải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“ has got = ‘s got”</a:t>
            </a:r>
          </a:p>
          <a:p>
            <a:r>
              <a:rPr lang="en-US" baseline="0" dirty="0" err="1" smtClean="0"/>
              <a:t>Sở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hữu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endParaRPr lang="en-US" baseline="0" dirty="0" smtClean="0"/>
          </a:p>
          <a:p>
            <a:r>
              <a:rPr lang="en-US" baseline="0" dirty="0" smtClean="0"/>
              <a:t>He -&gt; his </a:t>
            </a:r>
          </a:p>
          <a:p>
            <a:r>
              <a:rPr lang="en-US" baseline="0" dirty="0" smtClean="0"/>
              <a:t>She -&gt; 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7A23CF-0462-4BF8-BC73-08B9691F906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9542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195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187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835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937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467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86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52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123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026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164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82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37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31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64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3924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0072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816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2030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2867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282973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155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1620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855802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1885767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856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97907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5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7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0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617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5392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82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9678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13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7971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7457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640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91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63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956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6204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3970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0088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95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505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42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48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0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932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670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7613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7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4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26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08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992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88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65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944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758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33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002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975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772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651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427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43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55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27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20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942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7136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3991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8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22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slideLayout" Target="../slideLayouts/slideLayout73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76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slideLayout" Target="../slideLayouts/slideLayout72.xml"/><Relationship Id="rId25" Type="http://schemas.openxmlformats.org/officeDocument/2006/relationships/slideLayout" Target="../slideLayouts/slideLayout80.xml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75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slideLayout" Target="../slideLayouts/slideLayout79.xml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slideLayout" Target="../slideLayouts/slideLayout78.xml"/><Relationship Id="rId28" Type="http://schemas.openxmlformats.org/officeDocument/2006/relationships/audio" Target="NULL"/><Relationship Id="rId10" Type="http://schemas.openxmlformats.org/officeDocument/2006/relationships/slideLayout" Target="../slideLayouts/slideLayout65.xml"/><Relationship Id="rId19" Type="http://schemas.openxmlformats.org/officeDocument/2006/relationships/slideLayout" Target="../slideLayouts/slideLayout74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slideLayout" Target="../slideLayouts/slideLayout77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9AC962-4082-40F8-AAC8-82283E576AA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E22060-2F24-42BE-AC6E-6D3F7A081FC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12/20/2023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6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54512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38642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43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07257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png"/><Relationship Id="rId42" Type="http://schemas.openxmlformats.org/officeDocument/2006/relationships/image" Target="../media/image23.png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microsoft.com/office/2007/relationships/hdphoto" Target="../media/hdphoto11.wdp"/><Relationship Id="rId41" Type="http://schemas.openxmlformats.org/officeDocument/2006/relationships/image" Target="../media/image22.jpeg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2.wdp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image" Target="../media/image19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4.png"/><Relationship Id="rId36" Type="http://schemas.openxmlformats.org/officeDocument/2006/relationships/image" Target="../media/image18.emf"/><Relationship Id="rId10" Type="http://schemas.openxmlformats.org/officeDocument/2006/relationships/image" Target="../media/image5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microsoft.com/office/2007/relationships/hdphoto" Target="../media/hdphoto10.wdp"/><Relationship Id="rId30" Type="http://schemas.openxmlformats.org/officeDocument/2006/relationships/image" Target="../media/image15.png"/><Relationship Id="rId35" Type="http://schemas.microsoft.com/office/2007/relationships/hdphoto" Target="../media/hdphoto14.wdp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6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5.xml"/><Relationship Id="rId1" Type="http://schemas.openxmlformats.org/officeDocument/2006/relationships/tags" Target="../tags/tag9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6" Type="http://schemas.openxmlformats.org/officeDocument/2006/relationships/image" Target="../media/image42.png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36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2.xml"/><Relationship Id="rId6" Type="http://schemas.openxmlformats.org/officeDocument/2006/relationships/image" Target="../media/image42.png"/><Relationship Id="rId5" Type="http://schemas.openxmlformats.org/officeDocument/2006/relationships/image" Target="../media/image52.sv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6.sv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5.png"/><Relationship Id="rId4" Type="http://schemas.openxmlformats.org/officeDocument/2006/relationships/audio" Target="../media/audio3.wav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media3.mp3"/><Relationship Id="rId7" Type="http://schemas.openxmlformats.org/officeDocument/2006/relationships/image" Target="../media/image61.jpeg"/><Relationship Id="rId2" Type="http://schemas.microsoft.com/office/2007/relationships/media" Target="../media/media3.mp3"/><Relationship Id="rId1" Type="http://schemas.openxmlformats.org/officeDocument/2006/relationships/tags" Target="../tags/tag14.xml"/><Relationship Id="rId6" Type="http://schemas.openxmlformats.org/officeDocument/2006/relationships/audio" Target="../media/audio1.wav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14.xml"/><Relationship Id="rId10" Type="http://schemas.openxmlformats.org/officeDocument/2006/relationships/image" Target="../media/image19.png"/><Relationship Id="rId4" Type="http://schemas.openxmlformats.org/officeDocument/2006/relationships/slideLayout" Target="../slideLayouts/slideLayout80.xml"/><Relationship Id="rId9" Type="http://schemas.openxmlformats.org/officeDocument/2006/relationships/image" Target="../media/image63.png"/><Relationship Id="rId14" Type="http://schemas.openxmlformats.org/officeDocument/2006/relationships/audio" Target="NUL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12" Type="http://schemas.openxmlformats.org/officeDocument/2006/relationships/hyperlink" Target="https://www.youtube.com/watch?v=fN1Cyr0ZK9M" TargetMode="Externa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5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25.png"/><Relationship Id="rId4" Type="http://schemas.openxmlformats.org/officeDocument/2006/relationships/image" Target="../media/image3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audio" Target="../media/audio3.wav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42.png"/><Relationship Id="rId5" Type="http://schemas.openxmlformats.org/officeDocument/2006/relationships/image" Target="../media/image38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hyperlink" Target="https://www.goodfreephotos.com/vector-images/diverse-group-of-students-working-on-project-vector-clipart.png.php" TargetMode="Externa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79" y="3705882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42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7693" y="-177430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144070" y="2625602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4269635" y="1319874"/>
            <a:ext cx="31935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Practice</a:t>
            </a:r>
            <a:endParaRPr kumimoji="0" lang="zh-CN" altLang="en-US" sz="6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748" y="1192552"/>
            <a:ext cx="2107425" cy="143304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2867045" y="3409280"/>
            <a:ext cx="715025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8: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Look and say</a:t>
            </a: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419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2314A7-FCF8-4DA6-B928-E0F3A699FCA6}"/>
              </a:ext>
            </a:extLst>
          </p:cNvPr>
          <p:cNvSpPr txBox="1"/>
          <p:nvPr/>
        </p:nvSpPr>
        <p:spPr>
          <a:xfrm>
            <a:off x="290564" y="533017"/>
            <a:ext cx="31422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a coat.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C89235-3228-44D0-BA29-2E4822F3B2B2}"/>
              </a:ext>
            </a:extLst>
          </p:cNvPr>
          <p:cNvSpPr txBox="1"/>
          <p:nvPr/>
        </p:nvSpPr>
        <p:spPr>
          <a:xfrm>
            <a:off x="290564" y="1068504"/>
            <a:ext cx="34435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His </a:t>
            </a:r>
            <a:r>
              <a:rPr lang="en-US" sz="32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coat is warm.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DE73C-FE0E-40BC-BA5D-41BE58B2976D}"/>
              </a:ext>
            </a:extLst>
          </p:cNvPr>
          <p:cNvSpPr txBox="1"/>
          <p:nvPr/>
        </p:nvSpPr>
        <p:spPr>
          <a:xfrm>
            <a:off x="2632275" y="5376222"/>
            <a:ext cx="357982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’s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dress.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dress is nice.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B0747D-022F-4D70-8510-C64ABF3F5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334" y="2188765"/>
            <a:ext cx="3089853" cy="2623329"/>
          </a:xfrm>
          <a:prstGeom prst="rect">
            <a:avLst/>
          </a:prstGeom>
          <a:ln w="57150">
            <a:solidFill>
              <a:schemeClr val="accent1">
                <a:lumMod val="50000"/>
              </a:schemeClr>
            </a:solidFill>
          </a:ln>
        </p:spPr>
      </p:pic>
      <p:grpSp>
        <p:nvGrpSpPr>
          <p:cNvPr id="12" name="Group 11"/>
          <p:cNvGrpSpPr/>
          <p:nvPr/>
        </p:nvGrpSpPr>
        <p:grpSpPr>
          <a:xfrm>
            <a:off x="64115" y="2188766"/>
            <a:ext cx="2857499" cy="3318699"/>
            <a:chOff x="64115" y="2188766"/>
            <a:chExt cx="2857499" cy="331869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FF28FE1-D096-4237-B181-B36F2C2D1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15" y="2188766"/>
              <a:ext cx="2857499" cy="2623328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1069350" y="4861134"/>
              <a:ext cx="4235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1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30225" y="2188768"/>
            <a:ext cx="2966111" cy="3318697"/>
            <a:chOff x="3030225" y="2188768"/>
            <a:chExt cx="2966111" cy="33186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2A36BB-6C47-4B4E-9604-49F354F6A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30225" y="2188768"/>
              <a:ext cx="2966111" cy="2623327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4097782" y="486113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2</a:t>
              </a:r>
              <a:endParaRPr lang="en-US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37DE6CA-F380-4CA8-A816-5730B76AE3F0}"/>
              </a:ext>
            </a:extLst>
          </p:cNvPr>
          <p:cNvSpPr txBox="1"/>
          <p:nvPr/>
        </p:nvSpPr>
        <p:spPr>
          <a:xfrm>
            <a:off x="5142302" y="533017"/>
            <a:ext cx="498405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’ve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got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trousers are black.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96336" y="2188766"/>
            <a:ext cx="2966110" cy="3269659"/>
            <a:chOff x="5996336" y="2188766"/>
            <a:chExt cx="2966110" cy="326965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E1CFC1-28FE-4AD2-93E3-CA4C3A5CC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96336" y="2188766"/>
              <a:ext cx="2966110" cy="2623329"/>
            </a:xfrm>
            <a:prstGeom prst="rect">
              <a:avLst/>
            </a:prstGeom>
            <a:ln w="5715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8160807-687A-4757-B464-A8B4315E35C3}"/>
                </a:ext>
              </a:extLst>
            </p:cNvPr>
            <p:cNvSpPr txBox="1"/>
            <p:nvPr/>
          </p:nvSpPr>
          <p:spPr>
            <a:xfrm>
              <a:off x="7118198" y="4812094"/>
              <a:ext cx="3428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>
                  <a:solidFill>
                    <a:schemeClr val="accent1">
                      <a:lumMod val="50000"/>
                    </a:schemeClr>
                  </a:solidFill>
                  <a:latin typeface="Kristen ITC" panose="03050502040202030202" pitchFamily="66" charset="0"/>
                </a:rPr>
                <a:t>3</a:t>
              </a:r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F8160807-687A-4757-B464-A8B4315E35C3}"/>
              </a:ext>
            </a:extLst>
          </p:cNvPr>
          <p:cNvSpPr txBox="1"/>
          <p:nvPr/>
        </p:nvSpPr>
        <p:spPr>
          <a:xfrm>
            <a:off x="10460844" y="4861134"/>
            <a:ext cx="410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Kristen ITC" panose="03050502040202030202" pitchFamily="66" charset="0"/>
              </a:rPr>
              <a:t>4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102A1C-5604-4626-887C-272DA426F50C}"/>
              </a:ext>
            </a:extLst>
          </p:cNvPr>
          <p:cNvSpPr txBox="1"/>
          <p:nvPr/>
        </p:nvSpPr>
        <p:spPr>
          <a:xfrm>
            <a:off x="7488468" y="5361818"/>
            <a:ext cx="4703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They’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ve got 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T-shirts.</a:t>
            </a:r>
          </a:p>
          <a:p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Their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T-shirts are nice.</a:t>
            </a:r>
          </a:p>
        </p:txBody>
      </p:sp>
    </p:spTree>
    <p:extLst>
      <p:ext uri="{BB962C8B-B14F-4D97-AF65-F5344CB8AC3E}">
        <p14:creationId xmlns:p14="http://schemas.microsoft.com/office/powerpoint/2010/main" val="3998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4398716" y="3103931"/>
            <a:ext cx="3394567" cy="3394567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627031" y="4690602"/>
            <a:ext cx="3166252" cy="4538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58"/>
              </a:lnSpc>
            </a:pPr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Free talk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B21AB1-88FF-47B1-82B7-D082D4C97A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5145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9F6D1DA9-3599-B449-A105-D41845414A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6" y="1285484"/>
            <a:ext cx="4102884" cy="4753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7E7B20-2FAA-F44B-92C9-B822CA1C5F91}"/>
              </a:ext>
            </a:extLst>
          </p:cNvPr>
          <p:cNvSpPr txBox="1"/>
          <p:nvPr/>
        </p:nvSpPr>
        <p:spPr>
          <a:xfrm>
            <a:off x="150313" y="125260"/>
            <a:ext cx="695194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  <a:cs typeface="Aharoni" panose="02010803020104030203" pitchFamily="2" charset="-79"/>
              </a:rPr>
              <a:t>Draw. Write and say.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9EBCD5D2-3B0F-2841-AE95-28583027A27B}"/>
              </a:ext>
            </a:extLst>
          </p:cNvPr>
          <p:cNvSpPr/>
          <p:nvPr/>
        </p:nvSpPr>
        <p:spPr>
          <a:xfrm>
            <a:off x="5198301" y="1628384"/>
            <a:ext cx="4374907" cy="1208122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This is my brother, Liam.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E92BA46-0020-A64F-ADC1-8320FA80BAE2}"/>
              </a:ext>
            </a:extLst>
          </p:cNvPr>
          <p:cNvSpPr/>
          <p:nvPr/>
        </p:nvSpPr>
        <p:spPr>
          <a:xfrm>
            <a:off x="6064769" y="3352694"/>
            <a:ext cx="3933173" cy="801665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cool.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53DFD63-179A-1549-A670-E9B94827C795}"/>
              </a:ext>
            </a:extLst>
          </p:cNvPr>
          <p:cNvSpPr/>
          <p:nvPr/>
        </p:nvSpPr>
        <p:spPr>
          <a:xfrm>
            <a:off x="6400800" y="4670547"/>
            <a:ext cx="4355265" cy="1086441"/>
          </a:xfrm>
          <a:prstGeom prst="wedgeRoundRectCallout">
            <a:avLst>
              <a:gd name="adj1" fmla="val 64199"/>
              <a:gd name="adj2" fmla="val 37499"/>
              <a:gd name="adj3" fmla="val 16667"/>
            </a:avLst>
          </a:prstGeom>
          <a:solidFill>
            <a:schemeClr val="bg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He’s got a black coat.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0972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3925957" y="3109021"/>
            <a:ext cx="4134678" cy="3394567"/>
            <a:chOff x="0" y="0"/>
            <a:chExt cx="6350000" cy="6350000"/>
          </a:xfrm>
          <a:solidFill>
            <a:schemeClr val="accent2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0" name="TextBox 5">
            <a:extLst>
              <a:ext uri="{FF2B5EF4-FFF2-40B4-BE49-F238E27FC236}">
                <a16:creationId xmlns:a16="http://schemas.microsoft.com/office/drawing/2014/main" id="{D84F7DCC-BB45-4EC0-BF2A-AFAFA134393C}"/>
              </a:ext>
            </a:extLst>
          </p:cNvPr>
          <p:cNvSpPr txBox="1"/>
          <p:nvPr/>
        </p:nvSpPr>
        <p:spPr>
          <a:xfrm>
            <a:off x="4144386" y="4682275"/>
            <a:ext cx="3697819" cy="449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58"/>
              </a:lnSpc>
            </a:pPr>
            <a:r>
              <a:rPr lang="en-US" sz="50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Assessment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23EA85-2D90-436B-97EF-531A52638D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86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31872" y="281091"/>
            <a:ext cx="6937252" cy="847288"/>
          </a:xfrm>
        </p:spPr>
        <p:txBody>
          <a:bodyPr anchor="t">
            <a:noAutofit/>
          </a:bodyPr>
          <a:lstStyle/>
          <a:p>
            <a:r>
              <a:rPr lang="en-AU" sz="5000" b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Listen and complete</a:t>
            </a:r>
            <a:r>
              <a:rPr lang="en-AU" sz="50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5000" dirty="0">
                <a:latin typeface="Comic Sans MS" panose="030F0702030302020204" pitchFamily="66" charset="0"/>
                <a:ea typeface="Times New Roman" panose="02020603050405020304" pitchFamily="18" charset="0"/>
              </a:rPr>
              <a:t/>
            </a:r>
            <a:br>
              <a:rPr lang="en-US" sz="5000" dirty="0">
                <a:latin typeface="Comic Sans MS" panose="030F0702030302020204" pitchFamily="66" charset="0"/>
                <a:ea typeface="Times New Roman" panose="02020603050405020304" pitchFamily="18" charset="0"/>
              </a:rPr>
            </a:br>
            <a:endParaRPr lang="en-US" sz="50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FF6B4-BDA4-4AF2-A3D1-05DB034CCA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184"/>
            <a:ext cx="1000454" cy="999360"/>
          </a:xfrm>
          <a:prstGeom prst="rect">
            <a:avLst/>
          </a:prstGeom>
        </p:spPr>
      </p:pic>
      <p:pic>
        <p:nvPicPr>
          <p:cNvPr id="13" name="Graphic 12" descr="Pencil">
            <a:extLst>
              <a:ext uri="{FF2B5EF4-FFF2-40B4-BE49-F238E27FC236}">
                <a16:creationId xmlns:a16="http://schemas.microsoft.com/office/drawing/2014/main" id="{29AE6EA3-C086-4332-BD93-94584082E7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753" y="102463"/>
            <a:ext cx="655401" cy="6554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6B4EE1-F5C5-442A-AE26-52D99FF676B3}"/>
              </a:ext>
            </a:extLst>
          </p:cNvPr>
          <p:cNvSpPr txBox="1"/>
          <p:nvPr/>
        </p:nvSpPr>
        <p:spPr>
          <a:xfrm>
            <a:off x="834623" y="1183753"/>
            <a:ext cx="969802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Ex: I have got </a:t>
            </a:r>
            <a:r>
              <a:rPr lang="en-AU" sz="3500" b="1" i="1" u="sng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blue dress</a:t>
            </a: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1. Peter has got </a:t>
            </a:r>
            <a:r>
              <a:rPr lang="en-AU" sz="35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______</a:t>
            </a:r>
            <a:r>
              <a:rPr lang="en-AU" sz="35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</a:t>
            </a: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2. Lily has got </a:t>
            </a:r>
            <a:r>
              <a:rPr lang="en-AU" sz="35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_________</a:t>
            </a:r>
            <a:r>
              <a:rPr lang="en-AU" sz="35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3. We have got ______________.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4. My dad has got __________</a:t>
            </a:r>
            <a:r>
              <a:rPr lang="en-AU" sz="3500" b="1" i="1" dirty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en-US" sz="3500" dirty="0">
              <a:effectLst/>
              <a:latin typeface="Comic Sans MS" panose="030F0702030302020204" pitchFamily="66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AU" sz="35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     5. Her brother has got </a:t>
            </a:r>
            <a:r>
              <a:rPr lang="en-AU" sz="3500" dirty="0" smtClean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__________</a:t>
            </a:r>
            <a:r>
              <a:rPr lang="en-AU" sz="3500" b="1" i="1" dirty="0" smtClean="0"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AU" sz="3200" b="1" i="1" dirty="0" smtClean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en-US" sz="32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89E67C-DE36-4D55-8CC8-7A0C0AD9155B}"/>
              </a:ext>
            </a:extLst>
          </p:cNvPr>
          <p:cNvSpPr txBox="1"/>
          <p:nvPr/>
        </p:nvSpPr>
        <p:spPr>
          <a:xfrm>
            <a:off x="5346700" y="2123994"/>
            <a:ext cx="1340730" cy="60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hat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FDD79D-4217-4410-AA00-E116E5FE309B}"/>
              </a:ext>
            </a:extLst>
          </p:cNvPr>
          <p:cNvSpPr txBox="1"/>
          <p:nvPr/>
        </p:nvSpPr>
        <p:spPr>
          <a:xfrm>
            <a:off x="4914990" y="2950360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black shoes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A7A93E-F496-4C8D-8772-E4400D3B672F}"/>
              </a:ext>
            </a:extLst>
          </p:cNvPr>
          <p:cNvSpPr txBox="1"/>
          <p:nvPr/>
        </p:nvSpPr>
        <p:spPr>
          <a:xfrm>
            <a:off x="5979607" y="3790261"/>
            <a:ext cx="2098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red skirts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4AF5F6-FF66-4FD7-B0F9-23D8117D663F}"/>
              </a:ext>
            </a:extLst>
          </p:cNvPr>
          <p:cNvSpPr txBox="1"/>
          <p:nvPr/>
        </p:nvSpPr>
        <p:spPr>
          <a:xfrm>
            <a:off x="6106583" y="4588516"/>
            <a:ext cx="1648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coat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A5658D-14D9-4501-968D-4950546D0BF7}"/>
              </a:ext>
            </a:extLst>
          </p:cNvPr>
          <p:cNvSpPr txBox="1"/>
          <p:nvPr/>
        </p:nvSpPr>
        <p:spPr>
          <a:xfrm>
            <a:off x="6404661" y="5386771"/>
            <a:ext cx="3347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i="1" dirty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a green T-shirt</a:t>
            </a:r>
            <a:endParaRPr 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D558178-F433-4F11-8C13-BEE10B29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1803" y="1581004"/>
            <a:ext cx="731679" cy="7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4A55B5F6-E032-4842-8D59-236C5F5D4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124" y="1132927"/>
            <a:ext cx="831850" cy="1312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E68134-1D90-4573-9604-EEA6759941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322" y="2620735"/>
            <a:ext cx="1071903" cy="80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C436A6-E64C-4BB4-9280-CD8FB213360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416" y="2620735"/>
            <a:ext cx="112354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204043-F49E-4D45-BD9B-6EAB0B52005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0842" y="3654349"/>
            <a:ext cx="1009244" cy="1226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8D76F56-169B-4182-B0CC-6D3962C3AEA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440" y="3833266"/>
            <a:ext cx="642797" cy="764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09FC1EA-2197-49C4-8816-D2D5588DC0C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673" y="5213911"/>
            <a:ext cx="1031196" cy="966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6C5ADF-5440-42CC-B0CE-06F9C22FFBB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121" y="5308697"/>
            <a:ext cx="677523" cy="504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99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0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67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270" y="1061262"/>
            <a:ext cx="7114479" cy="4114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85509" y="2077964"/>
            <a:ext cx="6096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Unit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5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My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clothes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Lesson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2 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– Task </a:t>
            </a:r>
            <a:r>
              <a:rPr kumimoji="0" lang="en-US" sz="35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7,8,9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/>
            </a:r>
            <a:br>
              <a:rPr kumimoji="0" lang="en-US" sz="3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</a:b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347" y="105736"/>
            <a:ext cx="810838" cy="8169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3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9259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99" y="2582408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21446" y="-229183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AA346DF-328E-4998-BEEF-1517A4898561}"/>
              </a:ext>
            </a:extLst>
          </p:cNvPr>
          <p:cNvSpPr/>
          <p:nvPr/>
        </p:nvSpPr>
        <p:spPr>
          <a:xfrm>
            <a:off x="1861059" y="3296825"/>
            <a:ext cx="751746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Song: Hello song</a:t>
            </a:r>
            <a:endParaRPr kumimoji="0" lang="en-US" sz="35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/>
              <a:sym typeface="Arial"/>
            </a:endParaRPr>
          </a:p>
        </p:txBody>
      </p:sp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09428" y="4141401"/>
            <a:ext cx="5832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2"/>
              </a:rPr>
              <a:t>https://</a:t>
            </a:r>
            <a:r>
              <a:rPr lang="en-US" dirty="0" smtClean="0">
                <a:hlinkClick r:id="rId12"/>
              </a:rPr>
              <a:t>www.youtube.com/watch?v=fN1Cyr0ZK9M</a:t>
            </a:r>
            <a:r>
              <a:rPr lang="vi-VN" dirty="0" smtClean="0"/>
              <a:t> 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74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0593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5" y="2584692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274913" y="3988550"/>
            <a:ext cx="3773430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1574" y="-220611"/>
            <a:ext cx="6671120" cy="3944731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650" b="20626"/>
          <a:stretch/>
        </p:blipFill>
        <p:spPr>
          <a:xfrm>
            <a:off x="1605627" y="965338"/>
            <a:ext cx="2554844" cy="1653602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72823" y="262883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94721" y="1282394"/>
            <a:ext cx="4389343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5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Presentation</a:t>
            </a:r>
            <a:endParaRPr kumimoji="0" lang="zh-CN" altLang="en-US" sz="55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0EE9238-415C-411B-BF89-B4D4ED46053F}"/>
              </a:ext>
            </a:extLst>
          </p:cNvPr>
          <p:cNvSpPr/>
          <p:nvPr/>
        </p:nvSpPr>
        <p:spPr>
          <a:xfrm>
            <a:off x="2589295" y="3302357"/>
            <a:ext cx="75828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Task </a:t>
            </a:r>
            <a:r>
              <a:rPr kumimoji="0" lang="en-US" sz="4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7: </a:t>
            </a: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Listen and </a:t>
            </a:r>
            <a:r>
              <a:rPr lang="en-US" sz="40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ea typeface="微软雅黑"/>
              </a:rPr>
              <a:t>complete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cs"/>
            </a:endParaRPr>
          </a:p>
        </p:txBody>
      </p:sp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8343" y="128200"/>
            <a:ext cx="1048682" cy="594175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61788" y="264701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2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C62877-6EB1-A943-AD2D-14DD0D864169}"/>
              </a:ext>
            </a:extLst>
          </p:cNvPr>
          <p:cNvSpPr txBox="1"/>
          <p:nvPr/>
        </p:nvSpPr>
        <p:spPr>
          <a:xfrm>
            <a:off x="7372090" y="1187059"/>
            <a:ext cx="4087306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dirty="0">
                <a:latin typeface="Comic Sans MS" panose="030F0702030302020204" pitchFamily="66" charset="0"/>
                <a:ea typeface="+mj-ea"/>
                <a:cs typeface="+mj-cs"/>
              </a:rPr>
              <a:t>VTV reporter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Reporter Journalist Cartoon Reporter Character Reporters Live Report, News  Broadcast, Character Illustration, Reporter PNG and Vector with Transparent  Background for Free Download">
            <a:extLst>
              <a:ext uri="{FF2B5EF4-FFF2-40B4-BE49-F238E27FC236}">
                <a16:creationId xmlns:a16="http://schemas.microsoft.com/office/drawing/2014/main" id="{47E233DC-F267-204E-BAF4-CBCCB0A73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2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74AF21-9296-4A7D-B646-EA1239327B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5286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7" y="1142993"/>
            <a:ext cx="11696700" cy="561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That is my (1) </a:t>
            </a:r>
            <a:r>
              <a:rPr lang="en-US" sz="35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sz="3500" u="sng" dirty="0" smtClean="0">
                <a:latin typeface="Comic Sans MS" panose="030F0702030302020204" pitchFamily="66" charset="0"/>
              </a:rPr>
              <a:t>. </a:t>
            </a:r>
            <a:r>
              <a:rPr lang="en-US" sz="3500" dirty="0" smtClean="0">
                <a:latin typeface="Comic Sans MS" panose="030F0702030302020204" pitchFamily="66" charset="0"/>
              </a:rPr>
              <a:t>She’s got an orange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and red (2) _______. 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She’s got a green T-shirt and warm (3)</a:t>
            </a: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________. She’s got a blue hat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and black (4) ________, too.</a:t>
            </a:r>
          </a:p>
          <a:p>
            <a:endParaRPr lang="en-US" sz="35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 txBox="1">
            <a:spLocks/>
          </p:cNvSpPr>
          <p:nvPr/>
        </p:nvSpPr>
        <p:spPr>
          <a:xfrm>
            <a:off x="203201" y="132380"/>
            <a:ext cx="6350000" cy="847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smtClean="0">
                <a:solidFill>
                  <a:srgbClr val="FF3300"/>
                </a:solidFill>
                <a:latin typeface="Comic Sans MS" panose="030F0702030302020204" pitchFamily="66" charset="0"/>
              </a:rPr>
              <a:t>7</a:t>
            </a:r>
            <a:r>
              <a:rPr lang="en-US" sz="4000" b="1" dirty="0" smtClean="0">
                <a:latin typeface="Comic Sans MS" panose="030F0702030302020204" pitchFamily="66" charset="0"/>
              </a:rPr>
              <a:t>.Listen and complete</a:t>
            </a:r>
            <a:r>
              <a:rPr lang="en-US" sz="5400" b="1" dirty="0" smtClean="0"/>
              <a:t>.</a:t>
            </a:r>
            <a:endParaRPr lang="en-US" sz="5400" b="1" dirty="0"/>
          </a:p>
        </p:txBody>
      </p:sp>
      <p:pic>
        <p:nvPicPr>
          <p:cNvPr id="7" name="Picture 2" descr="Red Coat Images | Free Vectors, Stock Photos &amp;amp; PSD">
            <a:extLst>
              <a:ext uri="{FF2B5EF4-FFF2-40B4-BE49-F238E27FC236}">
                <a16:creationId xmlns:a16="http://schemas.microsoft.com/office/drawing/2014/main" id="{7206EFFA-324C-49D3-BE77-F38F98BF9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558" y="1628384"/>
            <a:ext cx="1174730" cy="138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Wcf353 Wholesale Cute Child Wear Trousers Cartoon Pp Baby Warm Pants - Buy  Baby Pants Warm Animal,Clothing Infant,Children&amp;#39;s Clothing Boutique Product  on Alibaba.com">
            <a:extLst>
              <a:ext uri="{FF2B5EF4-FFF2-40B4-BE49-F238E27FC236}">
                <a16:creationId xmlns:a16="http://schemas.microsoft.com/office/drawing/2014/main" id="{971326F0-ED6F-4593-BAB3-B21194466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6" t="5961" r="20225" b="5726"/>
          <a:stretch/>
        </p:blipFill>
        <p:spPr bwMode="auto">
          <a:xfrm rot="18527602">
            <a:off x="2569368" y="4056629"/>
            <a:ext cx="882681" cy="126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ector of Cartoon black color rubber - ID:67822600 - Royalty Free Image -  Stocklib">
            <a:extLst>
              <a:ext uri="{FF2B5EF4-FFF2-40B4-BE49-F238E27FC236}">
                <a16:creationId xmlns:a16="http://schemas.microsoft.com/office/drawing/2014/main" id="{99871C46-8C83-4F7C-B9A8-AA6712E5B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1953" r="7249" b="24148"/>
          <a:stretch/>
        </p:blipFill>
        <p:spPr bwMode="auto">
          <a:xfrm>
            <a:off x="4919768" y="5524500"/>
            <a:ext cx="1464652" cy="92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.7.mp3" descr="5.7.mp3">
            <a:hlinkClick r:id="" action="ppaction://media"/>
            <a:extLst>
              <a:ext uri="{FF2B5EF4-FFF2-40B4-BE49-F238E27FC236}">
                <a16:creationId xmlns:a16="http://schemas.microsoft.com/office/drawing/2014/main" id="{856CAE73-EC22-2BBA-9A6A-5C012B3B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53200" y="221108"/>
            <a:ext cx="758560" cy="7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4647" y="1142993"/>
            <a:ext cx="11696700" cy="56134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That is my (1) </a:t>
            </a:r>
            <a:r>
              <a:rPr lang="en-US" sz="4000" u="sng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sister</a:t>
            </a:r>
            <a:r>
              <a:rPr lang="en-US" sz="3500" u="sng" dirty="0" smtClean="0">
                <a:latin typeface="Comic Sans MS" panose="030F0702030302020204" pitchFamily="66" charset="0"/>
              </a:rPr>
              <a:t>. </a:t>
            </a:r>
            <a:r>
              <a:rPr lang="en-US" sz="3500" dirty="0" smtClean="0">
                <a:latin typeface="Comic Sans MS" panose="030F0702030302020204" pitchFamily="66" charset="0"/>
              </a:rPr>
              <a:t>She’s got an orange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and red (2) _______. 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She’s got a green T-shirt and warm (3)</a:t>
            </a: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________. She’s got a blue hat</a:t>
            </a:r>
          </a:p>
          <a:p>
            <a:pPr marL="0" indent="0">
              <a:buNone/>
            </a:pPr>
            <a:endParaRPr lang="en-US" sz="35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3500" dirty="0" smtClean="0">
                <a:latin typeface="Comic Sans MS" panose="030F0702030302020204" pitchFamily="66" charset="0"/>
              </a:rPr>
              <a:t> and black (4) ________, too.</a:t>
            </a:r>
          </a:p>
          <a:p>
            <a:endParaRPr lang="en-US" sz="35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B80DBC-C7E0-43A9-BA65-E0C20EEC778C}"/>
              </a:ext>
            </a:extLst>
          </p:cNvPr>
          <p:cNvSpPr txBox="1">
            <a:spLocks/>
          </p:cNvSpPr>
          <p:nvPr/>
        </p:nvSpPr>
        <p:spPr>
          <a:xfrm>
            <a:off x="203201" y="132380"/>
            <a:ext cx="6350000" cy="8472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7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.Listen and complete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0" name="5.7.mp3" descr="5.7.mp3">
            <a:hlinkClick r:id="" action="ppaction://media"/>
            <a:extLst>
              <a:ext uri="{FF2B5EF4-FFF2-40B4-BE49-F238E27FC236}">
                <a16:creationId xmlns:a16="http://schemas.microsoft.com/office/drawing/2014/main" id="{856CAE73-EC22-2BBA-9A6A-5C012B3B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53200" y="221108"/>
            <a:ext cx="758560" cy="7585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3A972E-580C-47D5-B2C5-9893470E9E8F}"/>
              </a:ext>
            </a:extLst>
          </p:cNvPr>
          <p:cNvSpPr txBox="1"/>
          <p:nvPr/>
        </p:nvSpPr>
        <p:spPr>
          <a:xfrm>
            <a:off x="4672210" y="2326987"/>
            <a:ext cx="1221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coat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1C377-AC20-4FE7-975A-CF88A0A781BF}"/>
              </a:ext>
            </a:extLst>
          </p:cNvPr>
          <p:cNvSpPr txBox="1"/>
          <p:nvPr/>
        </p:nvSpPr>
        <p:spPr>
          <a:xfrm>
            <a:off x="1764647" y="4714587"/>
            <a:ext cx="2448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trousers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FFBFA2-A900-4486-B59F-75319C33C47F}"/>
              </a:ext>
            </a:extLst>
          </p:cNvPr>
          <p:cNvSpPr txBox="1"/>
          <p:nvPr/>
        </p:nvSpPr>
        <p:spPr>
          <a:xfrm>
            <a:off x="5134035" y="5930308"/>
            <a:ext cx="1519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00FF"/>
                </a:solidFill>
                <a:latin typeface="Comic Sans MS" panose="030F0702030302020204" pitchFamily="66" charset="0"/>
              </a:rPr>
              <a:t>boots</a:t>
            </a:r>
          </a:p>
        </p:txBody>
      </p:sp>
    </p:spTree>
    <p:extLst>
      <p:ext uri="{BB962C8B-B14F-4D97-AF65-F5344CB8AC3E}">
        <p14:creationId xmlns:p14="http://schemas.microsoft.com/office/powerpoint/2010/main" val="79985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>
            <a:extLst>
              <a:ext uri="{FF2B5EF4-FFF2-40B4-BE49-F238E27FC236}">
                <a16:creationId xmlns:a16="http://schemas.microsoft.com/office/drawing/2014/main" id="{E210BC0F-B341-40EB-B7ED-870FE9AD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-83293"/>
            <a:ext cx="12192001" cy="2934655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BC421645-E125-4D2C-88F8-D16D1D5C8A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17392" y="359502"/>
            <a:ext cx="10836407" cy="2049066"/>
          </a:xfrm>
          <a:prstGeom prst="rect">
            <a:avLst/>
          </a:prstGeom>
        </p:spPr>
      </p:pic>
      <p:grpSp>
        <p:nvGrpSpPr>
          <p:cNvPr id="36" name="Group 6">
            <a:extLst>
              <a:ext uri="{FF2B5EF4-FFF2-40B4-BE49-F238E27FC236}">
                <a16:creationId xmlns:a16="http://schemas.microsoft.com/office/drawing/2014/main" id="{B5161605-50E5-4FF5-8EA0-8322EDDC35D6}"/>
              </a:ext>
            </a:extLst>
          </p:cNvPr>
          <p:cNvGrpSpPr>
            <a:grpSpLocks noChangeAspect="1"/>
          </p:cNvGrpSpPr>
          <p:nvPr/>
        </p:nvGrpSpPr>
        <p:grpSpPr>
          <a:xfrm>
            <a:off x="3841749" y="3103930"/>
            <a:ext cx="4508500" cy="3394567"/>
            <a:chOff x="0" y="0"/>
            <a:chExt cx="6350000" cy="6350000"/>
          </a:xfrm>
          <a:solidFill>
            <a:schemeClr val="accent6">
              <a:lumMod val="75000"/>
            </a:schemeClr>
          </a:solidFill>
        </p:grpSpPr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76DDF048-0E6F-4D73-B21C-39CBAC7D45BB}"/>
                </a:ext>
              </a:extLst>
            </p:cNvPr>
            <p:cNvSpPr/>
            <p:nvPr/>
          </p:nvSpPr>
          <p:spPr>
            <a:xfrm>
              <a:off x="-156812" y="-5088"/>
              <a:ext cx="6663624" cy="6360176"/>
            </a:xfrm>
            <a:custGeom>
              <a:avLst/>
              <a:gdLst/>
              <a:ahLst/>
              <a:cxnLst/>
              <a:rect l="l" t="t" r="r" b="b"/>
              <a:pathLst>
                <a:path w="6663624" h="6360176">
                  <a:moveTo>
                    <a:pt x="3331812" y="5088"/>
                  </a:moveTo>
                  <a:lnTo>
                    <a:pt x="3331812" y="5088"/>
                  </a:lnTo>
                  <a:cubicBezTo>
                    <a:pt x="2194111" y="0"/>
                    <a:pt x="1140649" y="604036"/>
                    <a:pt x="570324" y="1588475"/>
                  </a:cubicBezTo>
                  <a:cubicBezTo>
                    <a:pt x="0" y="2572913"/>
                    <a:pt x="0" y="3787263"/>
                    <a:pt x="570324" y="4771701"/>
                  </a:cubicBezTo>
                  <a:cubicBezTo>
                    <a:pt x="1140649" y="5756140"/>
                    <a:pt x="2194111" y="6360176"/>
                    <a:pt x="3331812" y="6355088"/>
                  </a:cubicBezTo>
                  <a:cubicBezTo>
                    <a:pt x="4469513" y="6360176"/>
                    <a:pt x="5522976" y="5756140"/>
                    <a:pt x="6093300" y="4771701"/>
                  </a:cubicBezTo>
                  <a:cubicBezTo>
                    <a:pt x="6663624" y="3787263"/>
                    <a:pt x="6663624" y="2572913"/>
                    <a:pt x="6093300" y="1588475"/>
                  </a:cubicBezTo>
                  <a:cubicBezTo>
                    <a:pt x="5522976" y="604036"/>
                    <a:pt x="4469513" y="0"/>
                    <a:pt x="3331812" y="508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35" name="TextBox 5">
            <a:extLst>
              <a:ext uri="{FF2B5EF4-FFF2-40B4-BE49-F238E27FC236}">
                <a16:creationId xmlns:a16="http://schemas.microsoft.com/office/drawing/2014/main" id="{ED66E7CA-F53D-4DF1-9532-E92C9CDE9D4D}"/>
              </a:ext>
            </a:extLst>
          </p:cNvPr>
          <p:cNvSpPr txBox="1"/>
          <p:nvPr/>
        </p:nvSpPr>
        <p:spPr>
          <a:xfrm>
            <a:off x="4474429" y="3699598"/>
            <a:ext cx="3166252" cy="2203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5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Controlled speaking</a:t>
            </a:r>
            <a:r>
              <a:rPr lang="en-US" sz="5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US" sz="5000" b="1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7426C-339B-4561-B09F-60E8D5801F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183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4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DBD53C-2178-4DF9-9053-0F125EB39734}"/>
              </a:ext>
            </a:extLst>
          </p:cNvPr>
          <p:cNvSpPr/>
          <p:nvPr/>
        </p:nvSpPr>
        <p:spPr>
          <a:xfrm>
            <a:off x="3048" y="-27432"/>
            <a:ext cx="12188952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0BAAFF-29D9-44B3-B4D3-53F58E1F6073}"/>
              </a:ext>
            </a:extLst>
          </p:cNvPr>
          <p:cNvSpPr txBox="1"/>
          <p:nvPr/>
        </p:nvSpPr>
        <p:spPr>
          <a:xfrm>
            <a:off x="5249492" y="2121117"/>
            <a:ext cx="6614848" cy="19655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200" b="0" i="0" u="none" strike="noStrike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Group work: </a:t>
            </a:r>
            <a:r>
              <a:rPr lang="vi-VN" sz="620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Sentence jumble</a:t>
            </a:r>
            <a:endParaRPr lang="en-US" sz="62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320ADC-D2B2-4E9D-AA9F-58C378DC7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5"/>
              </a:ext>
            </a:extLst>
          </a:blip>
          <a:srcRect l="7297" r="577" b="1"/>
          <a:stretch/>
        </p:blipFill>
        <p:spPr>
          <a:xfrm>
            <a:off x="1305804" y="1818375"/>
            <a:ext cx="3943688" cy="3221250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  <p:sp>
        <p:nvSpPr>
          <p:cNvPr id="56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3815" y="4326382"/>
            <a:ext cx="3474720" cy="27432"/>
          </a:xfrm>
          <a:custGeom>
            <a:avLst/>
            <a:gdLst>
              <a:gd name="connsiteX0" fmla="*/ 0 w 3474720"/>
              <a:gd name="connsiteY0" fmla="*/ 0 h 27432"/>
              <a:gd name="connsiteX1" fmla="*/ 660197 w 3474720"/>
              <a:gd name="connsiteY1" fmla="*/ 0 h 27432"/>
              <a:gd name="connsiteX2" fmla="*/ 1355141 w 3474720"/>
              <a:gd name="connsiteY2" fmla="*/ 0 h 27432"/>
              <a:gd name="connsiteX3" fmla="*/ 2084832 w 3474720"/>
              <a:gd name="connsiteY3" fmla="*/ 0 h 27432"/>
              <a:gd name="connsiteX4" fmla="*/ 2814523 w 3474720"/>
              <a:gd name="connsiteY4" fmla="*/ 0 h 27432"/>
              <a:gd name="connsiteX5" fmla="*/ 3474720 w 3474720"/>
              <a:gd name="connsiteY5" fmla="*/ 0 h 27432"/>
              <a:gd name="connsiteX6" fmla="*/ 3474720 w 3474720"/>
              <a:gd name="connsiteY6" fmla="*/ 27432 h 27432"/>
              <a:gd name="connsiteX7" fmla="*/ 2710282 w 3474720"/>
              <a:gd name="connsiteY7" fmla="*/ 27432 h 27432"/>
              <a:gd name="connsiteX8" fmla="*/ 1945843 w 3474720"/>
              <a:gd name="connsiteY8" fmla="*/ 27432 h 27432"/>
              <a:gd name="connsiteX9" fmla="*/ 1250899 w 3474720"/>
              <a:gd name="connsiteY9" fmla="*/ 27432 h 27432"/>
              <a:gd name="connsiteX10" fmla="*/ 0 w 3474720"/>
              <a:gd name="connsiteY10" fmla="*/ 27432 h 27432"/>
              <a:gd name="connsiteX11" fmla="*/ 0 w 3474720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74720" h="27432" fill="none" extrusionOk="0">
                <a:moveTo>
                  <a:pt x="0" y="0"/>
                </a:moveTo>
                <a:cubicBezTo>
                  <a:pt x="307185" y="-8713"/>
                  <a:pt x="392307" y="-13121"/>
                  <a:pt x="660197" y="0"/>
                </a:cubicBezTo>
                <a:cubicBezTo>
                  <a:pt x="928087" y="13121"/>
                  <a:pt x="1167029" y="-2668"/>
                  <a:pt x="1355141" y="0"/>
                </a:cubicBezTo>
                <a:cubicBezTo>
                  <a:pt x="1543253" y="2668"/>
                  <a:pt x="1739408" y="-6709"/>
                  <a:pt x="2084832" y="0"/>
                </a:cubicBezTo>
                <a:cubicBezTo>
                  <a:pt x="2430256" y="6709"/>
                  <a:pt x="2538889" y="29706"/>
                  <a:pt x="2814523" y="0"/>
                </a:cubicBezTo>
                <a:cubicBezTo>
                  <a:pt x="3090157" y="-29706"/>
                  <a:pt x="3152920" y="-15446"/>
                  <a:pt x="3474720" y="0"/>
                </a:cubicBezTo>
                <a:cubicBezTo>
                  <a:pt x="3473554" y="7395"/>
                  <a:pt x="3474765" y="21864"/>
                  <a:pt x="3474720" y="27432"/>
                </a:cubicBezTo>
                <a:cubicBezTo>
                  <a:pt x="3275380" y="12730"/>
                  <a:pt x="2958934" y="10130"/>
                  <a:pt x="2710282" y="27432"/>
                </a:cubicBezTo>
                <a:cubicBezTo>
                  <a:pt x="2461630" y="44734"/>
                  <a:pt x="2131168" y="43757"/>
                  <a:pt x="1945843" y="27432"/>
                </a:cubicBezTo>
                <a:cubicBezTo>
                  <a:pt x="1760518" y="11107"/>
                  <a:pt x="1444829" y="-3738"/>
                  <a:pt x="1250899" y="27432"/>
                </a:cubicBezTo>
                <a:cubicBezTo>
                  <a:pt x="1056969" y="58602"/>
                  <a:pt x="444992" y="52761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474720" h="27432" stroke="0" extrusionOk="0">
                <a:moveTo>
                  <a:pt x="0" y="0"/>
                </a:moveTo>
                <a:cubicBezTo>
                  <a:pt x="300114" y="-5103"/>
                  <a:pt x="525093" y="-25284"/>
                  <a:pt x="660197" y="0"/>
                </a:cubicBezTo>
                <a:cubicBezTo>
                  <a:pt x="795301" y="25284"/>
                  <a:pt x="1023172" y="17955"/>
                  <a:pt x="1250899" y="0"/>
                </a:cubicBezTo>
                <a:cubicBezTo>
                  <a:pt x="1478626" y="-17955"/>
                  <a:pt x="1782079" y="-27844"/>
                  <a:pt x="2015338" y="0"/>
                </a:cubicBezTo>
                <a:cubicBezTo>
                  <a:pt x="2248597" y="27844"/>
                  <a:pt x="2491007" y="27648"/>
                  <a:pt x="2675534" y="0"/>
                </a:cubicBezTo>
                <a:cubicBezTo>
                  <a:pt x="2860061" y="-27648"/>
                  <a:pt x="3088679" y="-3661"/>
                  <a:pt x="3474720" y="0"/>
                </a:cubicBezTo>
                <a:cubicBezTo>
                  <a:pt x="3474913" y="12649"/>
                  <a:pt x="3473732" y="17989"/>
                  <a:pt x="3474720" y="27432"/>
                </a:cubicBezTo>
                <a:cubicBezTo>
                  <a:pt x="3317198" y="15714"/>
                  <a:pt x="2959205" y="52182"/>
                  <a:pt x="2779776" y="27432"/>
                </a:cubicBezTo>
                <a:cubicBezTo>
                  <a:pt x="2600347" y="2682"/>
                  <a:pt x="2382660" y="-684"/>
                  <a:pt x="2015338" y="27432"/>
                </a:cubicBezTo>
                <a:cubicBezTo>
                  <a:pt x="1648016" y="55548"/>
                  <a:pt x="1641073" y="39646"/>
                  <a:pt x="1424635" y="27432"/>
                </a:cubicBezTo>
                <a:cubicBezTo>
                  <a:pt x="1208197" y="15218"/>
                  <a:pt x="1021559" y="15893"/>
                  <a:pt x="729691" y="27432"/>
                </a:cubicBezTo>
                <a:cubicBezTo>
                  <a:pt x="437823" y="38971"/>
                  <a:pt x="153856" y="-2647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54B520"/>
          </a:solidFill>
          <a:ln w="38100" cap="rnd">
            <a:solidFill>
              <a:srgbClr val="54B520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84758F-0AEE-4A04-92FB-8413291B9C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2842" y="69110"/>
            <a:ext cx="1173108" cy="5624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CFF2C14-7913-4A64-97F4-7538600846C9}"/>
              </a:ext>
            </a:extLst>
          </p:cNvPr>
          <p:cNvSpPr txBox="1">
            <a:spLocks/>
          </p:cNvSpPr>
          <p:nvPr/>
        </p:nvSpPr>
        <p:spPr>
          <a:xfrm>
            <a:off x="0" y="27432"/>
            <a:ext cx="8561070" cy="847288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Look and say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55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58.Unit 5-Lesson 2-Period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4U7xU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LhTvFQ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uFO8VK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4U7xU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LhTvFQ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uFO8VF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LhTvFTahn1hYAAAAGIAAAAcAAAAdW5pdmVyc2FsL2xvY2FsX3NldHRpbmdzLnhtbLOxr8jNUShLLSrOzM+zVTLUM1BSSM1Lzk/JzEu3VQoNcdO1UFIoLknMS0nMyc9LtVXKy1dSsLfjssnJT07MCU4tKQEqLFYoyEmsTC0KSc0FMkpS/RJzgSrDw42V9O24AFBLAwQUAAIACAC4U7xU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4U7xUPMoRpUsAAABqAAAAGwAAAHVuaXZlcnNhbC91bml2ZXJzYWwucG5nLnhtbLOxr8jNUShLLSrOzM+zVTLUM1Cyt+PlsikoSi3LTC1XqACKGekZQICSQqWtkgkStzwzpSTDVsnCwBAhlpGamZ5RYqtkhiSoDzQSAFBLAQIAABQAAgAIAOOGAlPDxJh2RwMAAOEJAAAUAAAAAAAAAAEAAAAAAAAAAAB1bml2ZXJzYWwvcGxheWVyLnhtbFBLAQIAABQAAgAIALhTvFTKowNubAYAACgZAAAdAAAAAAAAAAEAAAAAAHkDAAB1bml2ZXJzYWwvY29tbW9uX21lc3NhZ2VzLmxuZ1BLAQIAABQAAgAIALhTvFQVHmAbowAAAH8BAAAuAAAAAAAAAAEAAAAAACAKAAB1bml2ZXJzYWwvcGxheWJhY2tfYW5kX25hdmlnYXRpb25fc2V0dGluZ3MueG1sUEsBAgAAFAACAAgAuFO8VKenV+h8BAAAbxcAACcAAAAAAAAAAQAAAAAADwsAAHVuaXZlcnNhbC9mbGFzaF9wdWJsaXNoaW5nX3NldHRpbmdzLnhtbFBLAQIAABQAAgAIALhTvFS86VOGdwMAAOgMAAAhAAAAAAAAAAEAAAAAANAPAAB1bml2ZXJzYWwvZmxhc2hfc2tpbl9zZXR0aW5ncy54bWxQSwECAAAUAAIACAC4U7xUF9vd2HcEAAD5FgAAJgAAAAAAAAABAAAAAACGEwAAdW5pdmVyc2FsL2h0bWxfcHVibGlzaGluZ19zZXR0aW5ncy54bWxQSwECAAAUAAIACAC4U7xUVHMZhbABAACBBgAAHwAAAAAAAAABAAAAAABBGAAAdW5pdmVyc2FsL2h0bWxfc2tpbl9zZXR0aW5ncy5qc1BLAQIAABQAAgAIALhTvFTahn1hYAAAAGIAAAAcAAAAAAAAAAEAAAAAAC4aAAB1bml2ZXJzYWwvbG9jYWxfc2V0dGluZ3MueG1sUEsBAgAAFAACAAgAuFO8VIPsCm8cBgAARxMAABcAAAAAAAAAAAAAAAAAyBoAAHVuaXZlcnNhbC91bml2ZXJzYWwucG5nUEsBAgAAFAACAAgAuFO8VDzKEaVLAAAAagAAABsAAAAAAAAAAQAAAAAAGSEAAHVuaXZlcnNhbC91bml2ZXJzYWwucG5nLnhtbFBLBQYAAAAACgAKAAYDAACdIQAAAAA="/>
  <p:tag name="ISPRING_LMS_API_VERSION" val="SCORM 2004 (2nd edition)"/>
  <p:tag name="ISPRING_ULTRA_SCORM_COURSE_ID" val="C5530A28-8CE3-4D29-A829-CC7FC3623829"/>
  <p:tag name="ISPRING_CMI5_LAUNCH_METHOD" val="any window"/>
  <p:tag name="ISPRINGCLOUDFOLDERID" val="1"/>
  <p:tag name="ISPRINGONLINEFOLDERID" val="1"/>
  <p:tag name="ISPRING_OUTPUT_FOLDER" val="[[&quot;\uFFFD\uFFFD|x{7070F873-55FB-4E49-8DA2-6F658BF36F6A}&quot;,&quot;C:\\Users\\Admin\\Desktop\\Slide Bai giang-WW3\\UNIT 5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58.Unit 5-Lesson 2-Period 3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5DD399-04A5-4063-9335-30C7E4D73B7C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ADC378-8E2B-42B0-9AD4-15C14EFFAA98}:35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ED5EE9-E13F-4319-AF52-094B739418C0}:34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A99771D-3B56-4FD3-9EB1-7720DA040C5D}:35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367B540-67F8-479B-9542-81577FE9892B}: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A90CDE-D08B-4C4A-99D5-C6CDD979B045}: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5F13988-425B-49ED-9EBE-CAEFDEA727A4}:30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E50722-54E8-485A-89FA-C6CAD762AEAE}:35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96B3D2-0680-48AC-95AE-57DB25B3B191}:29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74806BF-6FB5-473A-A72F-7B41DA5AB0F8}:33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412425"/>
      </a:dk2>
      <a:lt2>
        <a:srgbClr val="E6E2E8"/>
      </a:lt2>
      <a:accent1>
        <a:srgbClr val="54B520"/>
      </a:accent1>
      <a:accent2>
        <a:srgbClr val="8AAE13"/>
      </a:accent2>
      <a:accent3>
        <a:srgbClr val="BA9E21"/>
      </a:accent3>
      <a:accent4>
        <a:srgbClr val="D56317"/>
      </a:accent4>
      <a:accent5>
        <a:srgbClr val="E7292C"/>
      </a:accent5>
      <a:accent6>
        <a:srgbClr val="D51769"/>
      </a:accent6>
      <a:hlink>
        <a:srgbClr val="C05542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3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335</Words>
  <Application>Microsoft Office PowerPoint</Application>
  <PresentationFormat>Widescreen</PresentationFormat>
  <Paragraphs>86</Paragraphs>
  <Slides>16</Slides>
  <Notes>14</Notes>
  <HiddenSlides>0</HiddenSlides>
  <MMClips>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40" baseType="lpstr">
      <vt:lpstr>微软雅黑</vt:lpstr>
      <vt:lpstr>宋体</vt:lpstr>
      <vt:lpstr>Aharoni</vt:lpstr>
      <vt:lpstr>Arial</vt:lpstr>
      <vt:lpstr>Bebas Neue</vt:lpstr>
      <vt:lpstr>Calibri</vt:lpstr>
      <vt:lpstr>Calibri Light</vt:lpstr>
      <vt:lpstr>Cambria</vt:lpstr>
      <vt:lpstr>Comic Sans MS</vt:lpstr>
      <vt:lpstr>等线</vt:lpstr>
      <vt:lpstr>Kristen ITC</vt:lpstr>
      <vt:lpstr>Modern Love</vt:lpstr>
      <vt:lpstr>Nunito</vt:lpstr>
      <vt:lpstr>PT Sans</vt:lpstr>
      <vt:lpstr>Roboto</vt:lpstr>
      <vt:lpstr>黑体</vt:lpstr>
      <vt:lpstr>The Hand</vt:lpstr>
      <vt:lpstr>Times New Roman</vt:lpstr>
      <vt:lpstr>2_Office Theme</vt:lpstr>
      <vt:lpstr>SketchyVTI</vt:lpstr>
      <vt:lpstr>6_第一PPT，www.1ppt.com</vt:lpstr>
      <vt:lpstr>1_第一PPT，www.1ppt.com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complete.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58.Unit 5-Lesson 2-Period 3</dc:title>
  <dc:creator>CHAU HO;Chiêm Thủy</dc:creator>
  <cp:lastModifiedBy>Admin</cp:lastModifiedBy>
  <cp:revision>52</cp:revision>
  <dcterms:created xsi:type="dcterms:W3CDTF">2020-12-24T08:14:23Z</dcterms:created>
  <dcterms:modified xsi:type="dcterms:W3CDTF">2023-12-20T04:55:59Z</dcterms:modified>
</cp:coreProperties>
</file>