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704" r:id="rId3"/>
    <p:sldMasterId id="2147483716" r:id="rId4"/>
    <p:sldMasterId id="2147483728" r:id="rId5"/>
    <p:sldMasterId id="2147483740" r:id="rId6"/>
  </p:sldMasterIdLst>
  <p:notesMasterIdLst>
    <p:notesMasterId r:id="rId31"/>
  </p:notesMasterIdLst>
  <p:sldIdLst>
    <p:sldId id="314" r:id="rId7"/>
    <p:sldId id="313" r:id="rId8"/>
    <p:sldId id="315" r:id="rId9"/>
    <p:sldId id="316" r:id="rId10"/>
    <p:sldId id="262" r:id="rId11"/>
    <p:sldId id="303" r:id="rId12"/>
    <p:sldId id="302" r:id="rId13"/>
    <p:sldId id="301" r:id="rId14"/>
    <p:sldId id="258" r:id="rId15"/>
    <p:sldId id="304" r:id="rId16"/>
    <p:sldId id="317" r:id="rId17"/>
    <p:sldId id="318" r:id="rId18"/>
    <p:sldId id="310" r:id="rId19"/>
    <p:sldId id="311" r:id="rId20"/>
    <p:sldId id="276" r:id="rId21"/>
    <p:sldId id="299" r:id="rId22"/>
    <p:sldId id="319" r:id="rId23"/>
    <p:sldId id="305" r:id="rId24"/>
    <p:sldId id="320" r:id="rId25"/>
    <p:sldId id="272" r:id="rId26"/>
    <p:sldId id="307" r:id="rId27"/>
    <p:sldId id="321" r:id="rId28"/>
    <p:sldId id="298" r:id="rId29"/>
    <p:sldId id="32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22A7C9"/>
    <a:srgbClr val="FF9900"/>
    <a:srgbClr val="4BBABD"/>
    <a:srgbClr val="00CC66"/>
    <a:srgbClr val="006AB7"/>
    <a:srgbClr val="33CCCC"/>
    <a:srgbClr val="FFCC00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7" autoAdjust="0"/>
    <p:restoredTop sz="84555" autoAdjust="0"/>
  </p:normalViewPr>
  <p:slideViewPr>
    <p:cSldViewPr snapToGrid="0">
      <p:cViewPr varScale="1">
        <p:scale>
          <a:sx n="71" d="100"/>
          <a:sy n="71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29BDD-83AD-412A-8DB7-74F3DD9931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7DDD-A806-42A5-8A04-4F75DCFC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5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9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0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43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” has got = ‘s got”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7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19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dung </a:t>
            </a:r>
          </a:p>
          <a:p>
            <a:r>
              <a:rPr lang="en-US" baseline="0" dirty="0" smtClean="0"/>
              <a:t>have got = ‘ve got</a:t>
            </a:r>
          </a:p>
          <a:p>
            <a:r>
              <a:rPr lang="en-US" baseline="0" dirty="0" smtClean="0"/>
              <a:t>Has got = ‘s got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81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75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0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8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346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37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: </a:t>
            </a:r>
          </a:p>
          <a:p>
            <a:pPr algn="l"/>
            <a:r>
              <a:rPr lang="en-AU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Look, write about Sophie’s clothes and their colours.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</a:rPr>
              <a:t>Ex. She’s got a T-shirt. It is green. </a:t>
            </a:r>
            <a:endParaRPr lang="en-US" sz="1200" dirty="0">
              <a:effectLst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18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2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63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5314F-99F3-4295-90F7-9D35B2D359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7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5314F-99F3-4295-90F7-9D35B2D359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9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5314F-99F3-4295-90F7-9D35B2D359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0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5314F-99F3-4295-90F7-9D35B2D359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2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7DDD-A806-42A5-8A04-4F75DCFC3F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3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5314F-99F3-4295-90F7-9D35B2D359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28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83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3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04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8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6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903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4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8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51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293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20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198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62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11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051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72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7244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930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443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777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0381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24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7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2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73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48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699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1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78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56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4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9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0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5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24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99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8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6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0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7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6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4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9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4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3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4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0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7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6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5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8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9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7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5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6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0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5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51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audio" Target="NUL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4044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648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316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976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wav"/><Relationship Id="rId7" Type="http://schemas.openxmlformats.org/officeDocument/2006/relationships/image" Target="../media/image45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47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wav"/><Relationship Id="rId7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2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4.mp3"/><Relationship Id="rId7" Type="http://schemas.openxmlformats.org/officeDocument/2006/relationships/image" Target="../media/image68.jpe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7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72915" y="5155335"/>
            <a:ext cx="15874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5" y="48894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4" y="3377045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12663" y="364953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Nothing here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332572">
            <a:off x="4322509" y="370297"/>
            <a:ext cx="2579104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name has 3 letters.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You wear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me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on your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head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You wear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me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in summer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3"/>
          <a:stretch/>
        </p:blipFill>
        <p:spPr>
          <a:xfrm>
            <a:off x="7429473" y="1260161"/>
            <a:ext cx="4674305" cy="33281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1777" y="-44099"/>
            <a:ext cx="498969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6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883049" y="3324398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4: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repeat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9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2EB824A-D8A7-B844-8D03-B71653B226C0}"/>
              </a:ext>
            </a:extLst>
          </p:cNvPr>
          <p:cNvSpPr/>
          <p:nvPr/>
        </p:nvSpPr>
        <p:spPr>
          <a:xfrm>
            <a:off x="0" y="704355"/>
            <a:ext cx="5367338" cy="8767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4. Listen and repeat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56F75-094C-B84C-8422-B316A482F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321" y="382662"/>
            <a:ext cx="3105975" cy="2694681"/>
          </a:xfrm>
          <a:prstGeom prst="rect">
            <a:avLst/>
          </a:prstGeom>
        </p:spPr>
      </p:pic>
      <p:pic>
        <p:nvPicPr>
          <p:cNvPr id="4" name="Picture 2" descr="Bear Girl Doll - Nena. png | Girl cartoon, Bear girl, Illustration girl">
            <a:extLst>
              <a:ext uri="{FF2B5EF4-FFF2-40B4-BE49-F238E27FC236}">
                <a16:creationId xmlns:a16="http://schemas.microsoft.com/office/drawing/2014/main" id="{89D9AA05-C3A6-934B-834D-0EDDF1F8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1824" y="3077343"/>
            <a:ext cx="2879861" cy="34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0C35A634-7CB6-6849-A930-7D749192A36D}"/>
              </a:ext>
            </a:extLst>
          </p:cNvPr>
          <p:cNvSpPr/>
          <p:nvPr/>
        </p:nvSpPr>
        <p:spPr>
          <a:xfrm>
            <a:off x="902825" y="3852328"/>
            <a:ext cx="4772545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6AB7"/>
                </a:solidFill>
                <a:latin typeface="Comic Sans MS" panose="030F0702030302020204" pitchFamily="66" charset="0"/>
              </a:rPr>
              <a:t>1. </a:t>
            </a:r>
            <a:r>
              <a:rPr lang="en-US" sz="38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She’s got a coat. </a:t>
            </a: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81FB33D9-DD9A-C545-B50B-4BF5D0BAF476}"/>
              </a:ext>
            </a:extLst>
          </p:cNvPr>
          <p:cNvSpPr/>
          <p:nvPr/>
        </p:nvSpPr>
        <p:spPr>
          <a:xfrm>
            <a:off x="1101633" y="5146664"/>
            <a:ext cx="4517461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Her coat is warm.</a:t>
            </a:r>
          </a:p>
        </p:txBody>
      </p:sp>
      <p:pic>
        <p:nvPicPr>
          <p:cNvPr id="9" name="5.6">
            <a:hlinkClick r:id="" action="ppaction://media"/>
            <a:extLst>
              <a:ext uri="{FF2B5EF4-FFF2-40B4-BE49-F238E27FC236}">
                <a16:creationId xmlns:a16="http://schemas.microsoft.com/office/drawing/2014/main" id="{ED0CF96C-0090-1048-81A3-F2B7C8D36C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5.1129" end="21902.7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094967"/>
            <a:ext cx="820643" cy="820643"/>
          </a:xfrm>
          <a:prstGeom prst="rect">
            <a:avLst/>
          </a:prstGeom>
        </p:spPr>
      </p:pic>
      <p:pic>
        <p:nvPicPr>
          <p:cNvPr id="10" name="5.6">
            <a:hlinkClick r:id="" action="ppaction://media"/>
            <a:extLst>
              <a:ext uri="{FF2B5EF4-FFF2-40B4-BE49-F238E27FC236}">
                <a16:creationId xmlns:a16="http://schemas.microsoft.com/office/drawing/2014/main" id="{5F11BC93-E2F5-5E40-83D5-65CEB000F4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1.3925" end="18406.28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4250" y="5202746"/>
            <a:ext cx="820643" cy="8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02EB824A-D8A7-B844-8D03-B71653B226C0}"/>
              </a:ext>
            </a:extLst>
          </p:cNvPr>
          <p:cNvSpPr/>
          <p:nvPr/>
        </p:nvSpPr>
        <p:spPr>
          <a:xfrm>
            <a:off x="163083" y="226893"/>
            <a:ext cx="5367338" cy="8767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4. Listen and repeat.</a:t>
            </a:r>
          </a:p>
        </p:txBody>
      </p:sp>
      <p:pic>
        <p:nvPicPr>
          <p:cNvPr id="10" name="5.6">
            <a:hlinkClick r:id="" action="ppaction://media"/>
            <a:extLst>
              <a:ext uri="{FF2B5EF4-FFF2-40B4-BE49-F238E27FC236}">
                <a16:creationId xmlns:a16="http://schemas.microsoft.com/office/drawing/2014/main" id="{ED0CF96C-0090-1048-81A3-F2B7C8D36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79.0269" end="12904.3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155210"/>
            <a:ext cx="820643" cy="820643"/>
          </a:xfrm>
          <a:prstGeom prst="rect">
            <a:avLst/>
          </a:prstGeom>
        </p:spPr>
      </p:pic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0C35A634-7CB6-6849-A930-7D749192A36D}"/>
              </a:ext>
            </a:extLst>
          </p:cNvPr>
          <p:cNvSpPr/>
          <p:nvPr/>
        </p:nvSpPr>
        <p:spPr>
          <a:xfrm>
            <a:off x="389056" y="4038885"/>
            <a:ext cx="5367337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6AB7"/>
                </a:solidFill>
                <a:latin typeface="Comic Sans MS" panose="030F0702030302020204" pitchFamily="66" charset="0"/>
              </a:rPr>
              <a:t>2.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He’s got boots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81FB33D9-DD9A-C545-B50B-4BF5D0BAF476}"/>
              </a:ext>
            </a:extLst>
          </p:cNvPr>
          <p:cNvSpPr/>
          <p:nvPr/>
        </p:nvSpPr>
        <p:spPr>
          <a:xfrm>
            <a:off x="389057" y="5102167"/>
            <a:ext cx="5322632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 boots are black.</a:t>
            </a:r>
          </a:p>
        </p:txBody>
      </p:sp>
      <p:pic>
        <p:nvPicPr>
          <p:cNvPr id="13" name="5.6">
            <a:hlinkClick r:id="" action="ppaction://media"/>
            <a:extLst>
              <a:ext uri="{FF2B5EF4-FFF2-40B4-BE49-F238E27FC236}">
                <a16:creationId xmlns:a16="http://schemas.microsoft.com/office/drawing/2014/main" id="{5F11BC93-E2F5-5E40-83D5-65CEB000F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92.1019" end="9183.27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4250" y="5202746"/>
            <a:ext cx="820643" cy="820643"/>
          </a:xfrm>
          <a:prstGeom prst="rect">
            <a:avLst/>
          </a:prstGeom>
        </p:spPr>
      </p:pic>
      <p:pic>
        <p:nvPicPr>
          <p:cNvPr id="14" name="Picture 2" descr="Boy Cute Cartoon Png Transparent Images – Free PNG Images Vector, PSD,  Clipart, Templates">
            <a:extLst>
              <a:ext uri="{FF2B5EF4-FFF2-40B4-BE49-F238E27FC236}">
                <a16:creationId xmlns:a16="http://schemas.microsoft.com/office/drawing/2014/main" id="{16AD36B8-3760-3745-A3E5-5247AE12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964" y="226893"/>
            <a:ext cx="2449878" cy="346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5BEA58-3FA2-0B48-B69D-028A8DF18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760" y="4294207"/>
            <a:ext cx="2904696" cy="185151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279C5E-2D8A-4349-8A0C-825298D1FB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02EB824A-D8A7-B844-8D03-B71653B226C0}"/>
              </a:ext>
            </a:extLst>
          </p:cNvPr>
          <p:cNvSpPr/>
          <p:nvPr/>
        </p:nvSpPr>
        <p:spPr>
          <a:xfrm>
            <a:off x="163083" y="226893"/>
            <a:ext cx="5367338" cy="8767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4. Listen and repeat.</a:t>
            </a:r>
          </a:p>
        </p:txBody>
      </p:sp>
      <p:pic>
        <p:nvPicPr>
          <p:cNvPr id="10" name="5.6">
            <a:hlinkClick r:id="" action="ppaction://media"/>
            <a:extLst>
              <a:ext uri="{FF2B5EF4-FFF2-40B4-BE49-F238E27FC236}">
                <a16:creationId xmlns:a16="http://schemas.microsoft.com/office/drawing/2014/main" id="{ED0CF96C-0090-1048-81A3-F2B7C8D36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705.8273" end="3903.67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155210"/>
            <a:ext cx="820643" cy="820643"/>
          </a:xfrm>
          <a:prstGeom prst="rect">
            <a:avLst/>
          </a:prstGeom>
        </p:spPr>
      </p:pic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0C35A634-7CB6-6849-A930-7D749192A36D}"/>
              </a:ext>
            </a:extLst>
          </p:cNvPr>
          <p:cNvSpPr/>
          <p:nvPr/>
        </p:nvSpPr>
        <p:spPr>
          <a:xfrm>
            <a:off x="389056" y="4038885"/>
            <a:ext cx="5367337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6AB7"/>
                </a:solidFill>
                <a:latin typeface="Comic Sans MS" panose="030F0702030302020204" pitchFamily="66" charset="0"/>
              </a:rPr>
              <a:t>3.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It’s got a dress.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81FB33D9-DD9A-C545-B50B-4BF5D0BAF476}"/>
              </a:ext>
            </a:extLst>
          </p:cNvPr>
          <p:cNvSpPr/>
          <p:nvPr/>
        </p:nvSpPr>
        <p:spPr>
          <a:xfrm>
            <a:off x="389057" y="5102167"/>
            <a:ext cx="5322632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Its dress is nice.</a:t>
            </a:r>
          </a:p>
        </p:txBody>
      </p:sp>
      <p:pic>
        <p:nvPicPr>
          <p:cNvPr id="13" name="5.6">
            <a:hlinkClick r:id="" action="ppaction://media"/>
            <a:extLst>
              <a:ext uri="{FF2B5EF4-FFF2-40B4-BE49-F238E27FC236}">
                <a16:creationId xmlns:a16="http://schemas.microsoft.com/office/drawing/2014/main" id="{5F11BC93-E2F5-5E40-83D5-65CEB000F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199.85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4250" y="5202746"/>
            <a:ext cx="820643" cy="820643"/>
          </a:xfrm>
          <a:prstGeom prst="rect">
            <a:avLst/>
          </a:prstGeom>
        </p:spPr>
      </p:pic>
      <p:pic>
        <p:nvPicPr>
          <p:cNvPr id="4" name="Picture 3" descr="A cat wearing a dress&#10;&#10;Description automatically generated with medium confidence">
            <a:extLst>
              <a:ext uri="{FF2B5EF4-FFF2-40B4-BE49-F238E27FC236}">
                <a16:creationId xmlns:a16="http://schemas.microsoft.com/office/drawing/2014/main" id="{07167FB1-5CFE-A540-AF59-EAE9261FC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57" y="960699"/>
            <a:ext cx="4525700" cy="4548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3F645-3AB1-5940-B082-B006F5E531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5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158640" y="118839"/>
            <a:ext cx="4597662" cy="1025507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4.Listen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96C30-7211-4E1F-9BD9-58DD0D21D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117" y="1445690"/>
            <a:ext cx="2795924" cy="240678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A71F7-2F43-44A4-BC5A-88C69782A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08" y="1457709"/>
            <a:ext cx="2639657" cy="239476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627F78-99A6-418F-9CF9-DE4AA92BC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8978" y="1445690"/>
            <a:ext cx="2795923" cy="240678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2" name="5.6">
            <a:hlinkClick r:id="" action="ppaction://media"/>
            <a:extLst>
              <a:ext uri="{FF2B5EF4-FFF2-40B4-BE49-F238E27FC236}">
                <a16:creationId xmlns:a16="http://schemas.microsoft.com/office/drawing/2014/main" id="{9980AEE2-8B40-BA40-A30D-F0318E474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45.1129" end="21902.7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90" y="2083056"/>
            <a:ext cx="820643" cy="820643"/>
          </a:xfrm>
          <a:prstGeom prst="rect">
            <a:avLst/>
          </a:prstGeom>
        </p:spPr>
      </p:pic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FAC6E6B9-A4C2-8E48-846B-D2F2D59872AD}"/>
              </a:ext>
            </a:extLst>
          </p:cNvPr>
          <p:cNvSpPr/>
          <p:nvPr/>
        </p:nvSpPr>
        <p:spPr>
          <a:xfrm>
            <a:off x="241373" y="4224262"/>
            <a:ext cx="3764281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6AB7"/>
                </a:solidFill>
                <a:latin typeface="Comic Sans MS" panose="030F0702030302020204" pitchFamily="66" charset="0"/>
              </a:rPr>
              <a:t>1. </a:t>
            </a:r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She’s got a coat. </a:t>
            </a:r>
          </a:p>
        </p:txBody>
      </p: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F386CE86-9835-B94E-9657-28CB90567569}"/>
              </a:ext>
            </a:extLst>
          </p:cNvPr>
          <p:cNvSpPr/>
          <p:nvPr/>
        </p:nvSpPr>
        <p:spPr>
          <a:xfrm>
            <a:off x="210021" y="5414350"/>
            <a:ext cx="3764281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Her coat is warm.</a:t>
            </a:r>
          </a:p>
        </p:txBody>
      </p:sp>
      <p:pic>
        <p:nvPicPr>
          <p:cNvPr id="15" name="5.6">
            <a:hlinkClick r:id="" action="ppaction://media"/>
            <a:extLst>
              <a:ext uri="{FF2B5EF4-FFF2-40B4-BE49-F238E27FC236}">
                <a16:creationId xmlns:a16="http://schemas.microsoft.com/office/drawing/2014/main" id="{EE6E7645-0655-8742-B147-9914E3F95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21.3925" end="18406.28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71" y="3090256"/>
            <a:ext cx="820643" cy="820643"/>
          </a:xfrm>
          <a:prstGeom prst="rect">
            <a:avLst/>
          </a:prstGeom>
        </p:spPr>
      </p:pic>
      <p:pic>
        <p:nvPicPr>
          <p:cNvPr id="16" name="5.6">
            <a:hlinkClick r:id="" action="ppaction://media"/>
            <a:extLst>
              <a:ext uri="{FF2B5EF4-FFF2-40B4-BE49-F238E27FC236}">
                <a16:creationId xmlns:a16="http://schemas.microsoft.com/office/drawing/2014/main" id="{5AA39A65-CF7E-9E4D-A675-98B66D591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79.0269" end="12904.3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7269" y="2033586"/>
            <a:ext cx="820643" cy="820643"/>
          </a:xfrm>
          <a:prstGeom prst="rect">
            <a:avLst/>
          </a:prstGeom>
        </p:spPr>
      </p:pic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76A906CF-DACD-E048-BF69-62E3BF10C4C1}"/>
              </a:ext>
            </a:extLst>
          </p:cNvPr>
          <p:cNvSpPr/>
          <p:nvPr/>
        </p:nvSpPr>
        <p:spPr>
          <a:xfrm>
            <a:off x="4106446" y="4236281"/>
            <a:ext cx="3764281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6AB7"/>
                </a:solidFill>
                <a:latin typeface="Comic Sans MS" panose="030F0702030302020204" pitchFamily="66" charset="0"/>
              </a:rPr>
              <a:t>2. </a:t>
            </a:r>
            <a:r>
              <a:rPr lang="en-US" sz="3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He’s got boots</a:t>
            </a:r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0857AB7C-A260-3842-B10B-D1B58D4F0462}"/>
              </a:ext>
            </a:extLst>
          </p:cNvPr>
          <p:cNvSpPr/>
          <p:nvPr/>
        </p:nvSpPr>
        <p:spPr>
          <a:xfrm>
            <a:off x="4122123" y="5414350"/>
            <a:ext cx="3732928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 boots are black.</a:t>
            </a:r>
          </a:p>
        </p:txBody>
      </p:sp>
      <p:pic>
        <p:nvPicPr>
          <p:cNvPr id="20" name="5.6">
            <a:hlinkClick r:id="" action="ppaction://media"/>
            <a:extLst>
              <a:ext uri="{FF2B5EF4-FFF2-40B4-BE49-F238E27FC236}">
                <a16:creationId xmlns:a16="http://schemas.microsoft.com/office/drawing/2014/main" id="{B6AE7188-F1D9-0B4B-808A-014B7984B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92.1019" end="9183.2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7269" y="3090256"/>
            <a:ext cx="820643" cy="820643"/>
          </a:xfrm>
          <a:prstGeom prst="rect">
            <a:avLst/>
          </a:prstGeom>
        </p:spPr>
      </p:pic>
      <p:pic>
        <p:nvPicPr>
          <p:cNvPr id="21" name="5.6">
            <a:hlinkClick r:id="" action="ppaction://media"/>
            <a:extLst>
              <a:ext uri="{FF2B5EF4-FFF2-40B4-BE49-F238E27FC236}">
                <a16:creationId xmlns:a16="http://schemas.microsoft.com/office/drawing/2014/main" id="{FD0A3686-2702-3148-814E-B71D738D4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705.8273" end="3903.67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3723" y="2051941"/>
            <a:ext cx="820643" cy="820643"/>
          </a:xfrm>
          <a:prstGeom prst="rect">
            <a:avLst/>
          </a:prstGeom>
        </p:spPr>
      </p:pic>
      <p:sp>
        <p:nvSpPr>
          <p:cNvPr id="24" name="Rectangle: Rounded Corners 18">
            <a:extLst>
              <a:ext uri="{FF2B5EF4-FFF2-40B4-BE49-F238E27FC236}">
                <a16:creationId xmlns:a16="http://schemas.microsoft.com/office/drawing/2014/main" id="{59861710-660C-B441-B1E7-647CE3B3651C}"/>
              </a:ext>
            </a:extLst>
          </p:cNvPr>
          <p:cNvSpPr/>
          <p:nvPr/>
        </p:nvSpPr>
        <p:spPr>
          <a:xfrm>
            <a:off x="8002872" y="4310672"/>
            <a:ext cx="3964282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6AB7"/>
                </a:solidFill>
                <a:latin typeface="Comic Sans MS" panose="030F0702030302020204" pitchFamily="66" charset="0"/>
              </a:rPr>
              <a:t>3. </a:t>
            </a:r>
            <a:r>
              <a:rPr lang="en-US" sz="3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It’s got a dress</a:t>
            </a:r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E4CDDC9D-15FA-C845-A37A-750536D0FB39}"/>
              </a:ext>
            </a:extLst>
          </p:cNvPr>
          <p:cNvSpPr/>
          <p:nvPr/>
        </p:nvSpPr>
        <p:spPr>
          <a:xfrm>
            <a:off x="8002872" y="5414350"/>
            <a:ext cx="3931264" cy="876725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Its dress is nice.</a:t>
            </a:r>
          </a:p>
        </p:txBody>
      </p:sp>
      <p:pic>
        <p:nvPicPr>
          <p:cNvPr id="26" name="5.6">
            <a:hlinkClick r:id="" action="ppaction://media"/>
            <a:extLst>
              <a:ext uri="{FF2B5EF4-FFF2-40B4-BE49-F238E27FC236}">
                <a16:creationId xmlns:a16="http://schemas.microsoft.com/office/drawing/2014/main" id="{9F95BD4A-5085-0949-9BD7-488331231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199.85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3724" y="3048693"/>
            <a:ext cx="820643" cy="820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6710" y="333989"/>
            <a:ext cx="3715472" cy="630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Comic Sans MS" panose="030F0702030302020204" pitchFamily="66" charset="0"/>
              </a:rPr>
              <a:t>‘s got = has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4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7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4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2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025266" y="69110"/>
            <a:ext cx="3281083" cy="675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3AC22B-8EAF-4A49-B04E-468025876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753" y="744804"/>
            <a:ext cx="2130139" cy="22749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D362A-0C16-42AD-B9D6-7533979372B0}"/>
              </a:ext>
            </a:extLst>
          </p:cNvPr>
          <p:cNvSpPr txBox="1"/>
          <p:nvPr/>
        </p:nvSpPr>
        <p:spPr>
          <a:xfrm>
            <a:off x="740472" y="2967335"/>
            <a:ext cx="5407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She</a:t>
            </a:r>
            <a:r>
              <a:rPr lang="en-AU" sz="24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’s got </a:t>
            </a:r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a skirt. Her skirt is red</a:t>
            </a:r>
            <a:r>
              <a:rPr lang="en-AU" sz="1800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625DD-AAD0-412A-A983-25A770466BB1}"/>
              </a:ext>
            </a:extLst>
          </p:cNvPr>
          <p:cNvSpPr txBox="1"/>
          <p:nvPr/>
        </p:nvSpPr>
        <p:spPr>
          <a:xfrm>
            <a:off x="6331005" y="3111727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They</a:t>
            </a:r>
            <a:r>
              <a:rPr lang="en-AU" sz="24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’ve got </a:t>
            </a:r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hats. Their hats are blue</a:t>
            </a:r>
            <a:r>
              <a:rPr lang="en-AU" sz="18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. 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CAACD-9244-4D5E-B7E0-C00BDB145102}"/>
              </a:ext>
            </a:extLst>
          </p:cNvPr>
          <p:cNvSpPr txBox="1"/>
          <p:nvPr/>
        </p:nvSpPr>
        <p:spPr>
          <a:xfrm>
            <a:off x="13885" y="5741754"/>
            <a:ext cx="687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 He</a:t>
            </a:r>
            <a:r>
              <a:rPr lang="en-AU" sz="24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’s got </a:t>
            </a:r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trousers. His trousers are orange.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2BF05-867A-42D5-BD98-80B95C7EF58E}"/>
              </a:ext>
            </a:extLst>
          </p:cNvPr>
          <p:cNvSpPr txBox="1"/>
          <p:nvPr/>
        </p:nvSpPr>
        <p:spPr>
          <a:xfrm>
            <a:off x="6453665" y="6203419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She</a:t>
            </a:r>
            <a:r>
              <a:rPr lang="en-AU" sz="24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’s got </a:t>
            </a:r>
            <a:r>
              <a:rPr lang="en-AU" sz="2400" b="1" i="1" dirty="0">
                <a:effectLst/>
                <a:latin typeface="Comic Sans MS" panose="030F0702030302020204" pitchFamily="66" charset="0"/>
                <a:ea typeface="Arial" panose="020B0604020202020204" pitchFamily="34" charset="0"/>
              </a:rPr>
              <a:t>shoes. Her shoes are black.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red mini skirts Shop The Best Discounts Online">
            <a:extLst>
              <a:ext uri="{FF2B5EF4-FFF2-40B4-BE49-F238E27FC236}">
                <a16:creationId xmlns:a16="http://schemas.microsoft.com/office/drawing/2014/main" id="{8A52EA43-1B38-C643-9651-1956191C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1" y="631592"/>
            <a:ext cx="2020622" cy="2151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n's Orange Pants Outfits-35 Best Ways to Wear Orange Pants | Mens  outfits, Orange pants outfit, Orange pants">
            <a:extLst>
              <a:ext uri="{FF2B5EF4-FFF2-40B4-BE49-F238E27FC236}">
                <a16:creationId xmlns:a16="http://schemas.microsoft.com/office/drawing/2014/main" id="{FD6A26A3-FE0E-854E-9A10-5E2049E6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38" y="3612828"/>
            <a:ext cx="2099050" cy="2162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e Black Sneaker Outfits You Should Be Wearing | Who What Wear">
            <a:extLst>
              <a:ext uri="{FF2B5EF4-FFF2-40B4-BE49-F238E27FC236}">
                <a16:creationId xmlns:a16="http://schemas.microsoft.com/office/drawing/2014/main" id="{F0E38865-45A6-D64B-89E9-3CB1637B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42" y="3713873"/>
            <a:ext cx="2231190" cy="2478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5: Point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78D0BC-4DD4-4A10-8735-E2B3605300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8303" y="1341927"/>
            <a:ext cx="2825198" cy="556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741EA-52FC-48D7-A6FD-60850E4107BF}"/>
              </a:ext>
            </a:extLst>
          </p:cNvPr>
          <p:cNvSpPr txBox="1"/>
          <p:nvPr/>
        </p:nvSpPr>
        <p:spPr>
          <a:xfrm>
            <a:off x="0" y="-96258"/>
            <a:ext cx="5289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5.Point and say.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4B3E2-9116-4B2D-9ACC-C9645A239AF7}"/>
              </a:ext>
            </a:extLst>
          </p:cNvPr>
          <p:cNvSpPr txBox="1"/>
          <p:nvPr/>
        </p:nvSpPr>
        <p:spPr>
          <a:xfrm>
            <a:off x="534214" y="686630"/>
            <a:ext cx="690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1. I/hat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8778D-D989-46EC-8996-3E5E82954A37}"/>
              </a:ext>
            </a:extLst>
          </p:cNvPr>
          <p:cNvSpPr txBox="1"/>
          <p:nvPr/>
        </p:nvSpPr>
        <p:spPr>
          <a:xfrm>
            <a:off x="385845" y="3541212"/>
            <a:ext cx="833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3 My mother / trousers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5C00D-2112-4CC2-BD14-B2C1146ECA91}"/>
              </a:ext>
            </a:extLst>
          </p:cNvPr>
          <p:cNvSpPr txBox="1"/>
          <p:nvPr/>
        </p:nvSpPr>
        <p:spPr>
          <a:xfrm>
            <a:off x="501269" y="2101384"/>
            <a:ext cx="626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2 My sister / boots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7CE8E6-105D-420B-9CD5-2FAAD2B83EC2}"/>
              </a:ext>
            </a:extLst>
          </p:cNvPr>
          <p:cNvSpPr txBox="1"/>
          <p:nvPr/>
        </p:nvSpPr>
        <p:spPr>
          <a:xfrm>
            <a:off x="385845" y="5143581"/>
            <a:ext cx="833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4 My father / shoes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3892" y="1237323"/>
            <a:ext cx="9211766" cy="949475"/>
            <a:chOff x="1333892" y="1237323"/>
            <a:chExt cx="9211766" cy="9494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CE811A-A262-4618-B5C6-33F4C526F599}"/>
                </a:ext>
              </a:extLst>
            </p:cNvPr>
            <p:cNvSpPr txBox="1"/>
            <p:nvPr/>
          </p:nvSpPr>
          <p:spPr>
            <a:xfrm>
              <a:off x="1333892" y="1237323"/>
              <a:ext cx="43973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I’</a:t>
              </a:r>
              <a:r>
                <a:rPr lang="en-US" sz="3600" i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ve got </a:t>
              </a:r>
              <a:r>
                <a:rPr lang="en-US" sz="3600" i="1" dirty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a hat.</a:t>
              </a:r>
            </a:p>
            <a:p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D961BF-750E-4C9D-AC47-34E47269C0E4}"/>
                </a:ext>
              </a:extLst>
            </p:cNvPr>
            <p:cNvSpPr txBox="1"/>
            <p:nvPr/>
          </p:nvSpPr>
          <p:spPr>
            <a:xfrm>
              <a:off x="4326564" y="1263468"/>
              <a:ext cx="62190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My hat is white and red.</a:t>
              </a:r>
            </a:p>
            <a:p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18D98A4-9237-41AE-AC7D-6838B7663B64}"/>
              </a:ext>
            </a:extLst>
          </p:cNvPr>
          <p:cNvSpPr txBox="1"/>
          <p:nvPr/>
        </p:nvSpPr>
        <p:spPr>
          <a:xfrm>
            <a:off x="217408" y="2758855"/>
            <a:ext cx="1082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sister </a:t>
            </a:r>
            <a:r>
              <a:rPr lang="en-US" sz="3600" i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has got </a:t>
            </a:r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boots. Her boots are black.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378F28-1963-4C59-B245-5DAFA412761E}"/>
              </a:ext>
            </a:extLst>
          </p:cNvPr>
          <p:cNvSpPr txBox="1"/>
          <p:nvPr/>
        </p:nvSpPr>
        <p:spPr>
          <a:xfrm>
            <a:off x="-2511" y="4248989"/>
            <a:ext cx="12010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mother </a:t>
            </a:r>
            <a:r>
              <a:rPr lang="en-US" sz="3600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has got </a:t>
            </a:r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trousers. Her trousers are nice.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0B5414-A414-4678-A8B8-DA5A257E5FC7}"/>
              </a:ext>
            </a:extLst>
          </p:cNvPr>
          <p:cNvSpPr txBox="1"/>
          <p:nvPr/>
        </p:nvSpPr>
        <p:spPr>
          <a:xfrm>
            <a:off x="38604" y="5889524"/>
            <a:ext cx="11178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father </a:t>
            </a:r>
            <a:r>
              <a:rPr lang="en-US" sz="3600" i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has got </a:t>
            </a:r>
            <a:r>
              <a:rPr lang="en-US" sz="3600" i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shoes. His shoes are black.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5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25553" y="334789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Let’s talk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9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5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clothes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2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– Task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4,5,6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9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3940734" y="187262"/>
            <a:ext cx="43105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talk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F680E-AEC7-4E48-97A8-671D024A8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53" y="1297855"/>
            <a:ext cx="10037360" cy="4894602"/>
          </a:xfrm>
          <a:prstGeom prst="rect">
            <a:avLst/>
          </a:prstGeom>
        </p:spPr>
      </p:pic>
      <p:pic>
        <p:nvPicPr>
          <p:cNvPr id="8" name="Graphic 7" descr="Customer review RTL">
            <a:extLst>
              <a:ext uri="{FF2B5EF4-FFF2-40B4-BE49-F238E27FC236}">
                <a16:creationId xmlns:a16="http://schemas.microsoft.com/office/drawing/2014/main" id="{D39B7267-0F47-4ACA-BE47-C1300BABD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226" y="25454"/>
            <a:ext cx="1496559" cy="1496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CBFBD9-09DB-4EA0-9FB5-40D6FF02F7F2}"/>
              </a:ext>
            </a:extLst>
          </p:cNvPr>
          <p:cNvSpPr/>
          <p:nvPr/>
        </p:nvSpPr>
        <p:spPr>
          <a:xfrm>
            <a:off x="0" y="12032"/>
            <a:ext cx="12192000" cy="6858000"/>
          </a:xfrm>
          <a:prstGeom prst="rect">
            <a:avLst/>
          </a:prstGeom>
          <a:gradFill>
            <a:gsLst>
              <a:gs pos="33000">
                <a:srgbClr val="4BBABD"/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2E1E1-76BF-4C0B-8E96-BE1D7419A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053" b="2053"/>
          <a:stretch/>
        </p:blipFill>
        <p:spPr>
          <a:xfrm>
            <a:off x="0" y="-34823"/>
            <a:ext cx="12307746" cy="68928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57E586C-F29C-48BD-84C1-22B65D4D66B3}"/>
              </a:ext>
            </a:extLst>
          </p:cNvPr>
          <p:cNvSpPr/>
          <p:nvPr/>
        </p:nvSpPr>
        <p:spPr>
          <a:xfrm>
            <a:off x="7132320" y="2259106"/>
            <a:ext cx="785308" cy="462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7B698-C06A-43FE-BEB4-00BA368A58F7}"/>
              </a:ext>
            </a:extLst>
          </p:cNvPr>
          <p:cNvSpPr/>
          <p:nvPr/>
        </p:nvSpPr>
        <p:spPr>
          <a:xfrm>
            <a:off x="4023359" y="2490395"/>
            <a:ext cx="1036321" cy="462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486CC-B9E5-4C3F-B42A-3F4ABD46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1783" y="0"/>
            <a:ext cx="9688433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BCBB183-84A4-41B2-A25B-BAE7DF9AF0D2}"/>
              </a:ext>
            </a:extLst>
          </p:cNvPr>
          <p:cNvSpPr/>
          <p:nvPr/>
        </p:nvSpPr>
        <p:spPr>
          <a:xfrm>
            <a:off x="1484555" y="12031"/>
            <a:ext cx="3991087" cy="15908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CAC67D-108B-4F48-944E-244E3063EB5A}"/>
              </a:ext>
            </a:extLst>
          </p:cNvPr>
          <p:cNvSpPr/>
          <p:nvPr/>
        </p:nvSpPr>
        <p:spPr>
          <a:xfrm>
            <a:off x="6395543" y="-22791"/>
            <a:ext cx="4883972" cy="15381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363A061-FF10-4A55-B71D-74998B948818}"/>
              </a:ext>
            </a:extLst>
          </p:cNvPr>
          <p:cNvSpPr/>
          <p:nvPr/>
        </p:nvSpPr>
        <p:spPr>
          <a:xfrm>
            <a:off x="8430268" y="1444344"/>
            <a:ext cx="1146125" cy="52725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626806 h 626806"/>
              <a:gd name="connsiteX1" fmla="*/ 961742 w 1060704"/>
              <a:gd name="connsiteY1" fmla="*/ 0 h 626806"/>
              <a:gd name="connsiteX2" fmla="*/ 1060704 w 1060704"/>
              <a:gd name="connsiteY2" fmla="*/ 626806 h 626806"/>
              <a:gd name="connsiteX3" fmla="*/ 0 w 1060704"/>
              <a:gd name="connsiteY3" fmla="*/ 626806 h 626806"/>
              <a:gd name="connsiteX0" fmla="*/ 0 w 1064391"/>
              <a:gd name="connsiteY0" fmla="*/ 77429 h 626806"/>
              <a:gd name="connsiteX1" fmla="*/ 965429 w 1064391"/>
              <a:gd name="connsiteY1" fmla="*/ 0 h 626806"/>
              <a:gd name="connsiteX2" fmla="*/ 1064391 w 1064391"/>
              <a:gd name="connsiteY2" fmla="*/ 626806 h 626806"/>
              <a:gd name="connsiteX3" fmla="*/ 0 w 1064391"/>
              <a:gd name="connsiteY3" fmla="*/ 77429 h 626806"/>
              <a:gd name="connsiteX0" fmla="*/ 0 w 965429"/>
              <a:gd name="connsiteY0" fmla="*/ 77429 h 527254"/>
              <a:gd name="connsiteX1" fmla="*/ 965429 w 965429"/>
              <a:gd name="connsiteY1" fmla="*/ 0 h 527254"/>
              <a:gd name="connsiteX2" fmla="*/ 120494 w 965429"/>
              <a:gd name="connsiteY2" fmla="*/ 527254 h 527254"/>
              <a:gd name="connsiteX3" fmla="*/ 0 w 965429"/>
              <a:gd name="connsiteY3" fmla="*/ 77429 h 527254"/>
              <a:gd name="connsiteX0" fmla="*/ 0 w 1068668"/>
              <a:gd name="connsiteY0" fmla="*/ 66367 h 527254"/>
              <a:gd name="connsiteX1" fmla="*/ 1068668 w 1068668"/>
              <a:gd name="connsiteY1" fmla="*/ 0 h 527254"/>
              <a:gd name="connsiteX2" fmla="*/ 223733 w 1068668"/>
              <a:gd name="connsiteY2" fmla="*/ 527254 h 527254"/>
              <a:gd name="connsiteX3" fmla="*/ 0 w 1068668"/>
              <a:gd name="connsiteY3" fmla="*/ 66367 h 527254"/>
              <a:gd name="connsiteX0" fmla="*/ 0 w 1090791"/>
              <a:gd name="connsiteY0" fmla="*/ 40558 h 527254"/>
              <a:gd name="connsiteX1" fmla="*/ 1090791 w 1090791"/>
              <a:gd name="connsiteY1" fmla="*/ 0 h 527254"/>
              <a:gd name="connsiteX2" fmla="*/ 245856 w 1090791"/>
              <a:gd name="connsiteY2" fmla="*/ 527254 h 527254"/>
              <a:gd name="connsiteX3" fmla="*/ 0 w 1090791"/>
              <a:gd name="connsiteY3" fmla="*/ 40558 h 52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791" h="527254">
                <a:moveTo>
                  <a:pt x="0" y="40558"/>
                </a:moveTo>
                <a:lnTo>
                  <a:pt x="1090791" y="0"/>
                </a:lnTo>
                <a:lnTo>
                  <a:pt x="245856" y="527254"/>
                </a:lnTo>
                <a:lnTo>
                  <a:pt x="0" y="40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1">
            <a:extLst>
              <a:ext uri="{FF2B5EF4-FFF2-40B4-BE49-F238E27FC236}">
                <a16:creationId xmlns:a16="http://schemas.microsoft.com/office/drawing/2014/main" id="{37F2DCAC-CE5A-4AEC-B624-B5C8389C81DD}"/>
              </a:ext>
            </a:extLst>
          </p:cNvPr>
          <p:cNvSpPr/>
          <p:nvPr/>
        </p:nvSpPr>
        <p:spPr>
          <a:xfrm rot="191779" flipH="1">
            <a:off x="2507119" y="1513153"/>
            <a:ext cx="1146125" cy="52725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626806 h 626806"/>
              <a:gd name="connsiteX1" fmla="*/ 961742 w 1060704"/>
              <a:gd name="connsiteY1" fmla="*/ 0 h 626806"/>
              <a:gd name="connsiteX2" fmla="*/ 1060704 w 1060704"/>
              <a:gd name="connsiteY2" fmla="*/ 626806 h 626806"/>
              <a:gd name="connsiteX3" fmla="*/ 0 w 1060704"/>
              <a:gd name="connsiteY3" fmla="*/ 626806 h 626806"/>
              <a:gd name="connsiteX0" fmla="*/ 0 w 1064391"/>
              <a:gd name="connsiteY0" fmla="*/ 77429 h 626806"/>
              <a:gd name="connsiteX1" fmla="*/ 965429 w 1064391"/>
              <a:gd name="connsiteY1" fmla="*/ 0 h 626806"/>
              <a:gd name="connsiteX2" fmla="*/ 1064391 w 1064391"/>
              <a:gd name="connsiteY2" fmla="*/ 626806 h 626806"/>
              <a:gd name="connsiteX3" fmla="*/ 0 w 1064391"/>
              <a:gd name="connsiteY3" fmla="*/ 77429 h 626806"/>
              <a:gd name="connsiteX0" fmla="*/ 0 w 965429"/>
              <a:gd name="connsiteY0" fmla="*/ 77429 h 527254"/>
              <a:gd name="connsiteX1" fmla="*/ 965429 w 965429"/>
              <a:gd name="connsiteY1" fmla="*/ 0 h 527254"/>
              <a:gd name="connsiteX2" fmla="*/ 120494 w 965429"/>
              <a:gd name="connsiteY2" fmla="*/ 527254 h 527254"/>
              <a:gd name="connsiteX3" fmla="*/ 0 w 965429"/>
              <a:gd name="connsiteY3" fmla="*/ 77429 h 527254"/>
              <a:gd name="connsiteX0" fmla="*/ 0 w 1068668"/>
              <a:gd name="connsiteY0" fmla="*/ 66367 h 527254"/>
              <a:gd name="connsiteX1" fmla="*/ 1068668 w 1068668"/>
              <a:gd name="connsiteY1" fmla="*/ 0 h 527254"/>
              <a:gd name="connsiteX2" fmla="*/ 223733 w 1068668"/>
              <a:gd name="connsiteY2" fmla="*/ 527254 h 527254"/>
              <a:gd name="connsiteX3" fmla="*/ 0 w 1068668"/>
              <a:gd name="connsiteY3" fmla="*/ 66367 h 527254"/>
              <a:gd name="connsiteX0" fmla="*/ 0 w 1090791"/>
              <a:gd name="connsiteY0" fmla="*/ 40558 h 527254"/>
              <a:gd name="connsiteX1" fmla="*/ 1090791 w 1090791"/>
              <a:gd name="connsiteY1" fmla="*/ 0 h 527254"/>
              <a:gd name="connsiteX2" fmla="*/ 245856 w 1090791"/>
              <a:gd name="connsiteY2" fmla="*/ 527254 h 527254"/>
              <a:gd name="connsiteX3" fmla="*/ 0 w 1090791"/>
              <a:gd name="connsiteY3" fmla="*/ 40558 h 52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791" h="527254">
                <a:moveTo>
                  <a:pt x="0" y="40558"/>
                </a:moveTo>
                <a:lnTo>
                  <a:pt x="1090791" y="0"/>
                </a:lnTo>
                <a:lnTo>
                  <a:pt x="245856" y="527254"/>
                </a:lnTo>
                <a:lnTo>
                  <a:pt x="0" y="40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95E104-E49B-4EB8-91F8-AFEA28CC4159}"/>
              </a:ext>
            </a:extLst>
          </p:cNvPr>
          <p:cNvSpPr txBox="1"/>
          <p:nvPr/>
        </p:nvSpPr>
        <p:spPr>
          <a:xfrm>
            <a:off x="1718920" y="330405"/>
            <a:ext cx="35223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My mum has got a dress. Her dress is 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D95180-AE3F-4324-BE11-A9A8B59D596A}"/>
              </a:ext>
            </a:extLst>
          </p:cNvPr>
          <p:cNvSpPr txBox="1"/>
          <p:nvPr/>
        </p:nvSpPr>
        <p:spPr>
          <a:xfrm>
            <a:off x="6683218" y="312337"/>
            <a:ext cx="43866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My cousins have got T-shirts. Their T-shirts are white.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453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Look</a:t>
            </a:r>
            <a:r>
              <a:rPr kumimoji="0" lang="en-US" sz="40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and write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6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055829" y="90142"/>
            <a:ext cx="10250458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Look, write </a:t>
            </a:r>
          </a:p>
          <a:p>
            <a:pPr algn="ctr"/>
            <a:r>
              <a:rPr lang="en-A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about Sophie’s clothes and their colours.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E0B3D7-3D01-4B1F-BCA6-3DE2F0EA1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990236"/>
              </p:ext>
            </p:extLst>
          </p:nvPr>
        </p:nvGraphicFramePr>
        <p:xfrm>
          <a:off x="695740" y="1095212"/>
          <a:ext cx="10754138" cy="5478967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7056782">
                  <a:extLst>
                    <a:ext uri="{9D8B030D-6E8A-4147-A177-3AD203B41FA5}">
                      <a16:colId xmlns:a16="http://schemas.microsoft.com/office/drawing/2014/main" val="118823162"/>
                    </a:ext>
                  </a:extLst>
                </a:gridCol>
                <a:gridCol w="3697356">
                  <a:extLst>
                    <a:ext uri="{9D8B030D-6E8A-4147-A177-3AD203B41FA5}">
                      <a16:colId xmlns:a16="http://schemas.microsoft.com/office/drawing/2014/main" val="1578100866"/>
                    </a:ext>
                  </a:extLst>
                </a:gridCol>
              </a:tblGrid>
              <a:tr h="5478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AU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Ex. She’s got a T-shirt. It is green. </a:t>
                      </a:r>
                      <a:endParaRPr lang="en-US" sz="260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1. …………………………………………………………….</a:t>
                      </a:r>
                      <a:endParaRPr lang="en-US" sz="260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2. …………………………………………………………….</a:t>
                      </a:r>
                      <a:endParaRPr lang="en-US" sz="260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3. …………………………………………………………….</a:t>
                      </a:r>
                      <a:endParaRPr lang="en-US" sz="260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4. …………………………………………………………….</a:t>
                      </a:r>
                      <a:endParaRPr lang="en-US" sz="260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2600" dirty="0">
                          <a:effectLst/>
                        </a:rPr>
                        <a:t>5. …………………………………………………………….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837679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70F6390-9452-4B72-B033-A0AA47FAD861}"/>
              </a:ext>
            </a:extLst>
          </p:cNvPr>
          <p:cNvGrpSpPr>
            <a:grpSpLocks/>
          </p:cNvGrpSpPr>
          <p:nvPr/>
        </p:nvGrpSpPr>
        <p:grpSpPr bwMode="auto">
          <a:xfrm>
            <a:off x="7965497" y="1507869"/>
            <a:ext cx="3250371" cy="4766398"/>
            <a:chOff x="7763" y="9987"/>
            <a:chExt cx="2944" cy="28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A6B8A1-B82C-45CC-AFBD-6608D7FB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" y="9987"/>
              <a:ext cx="846" cy="846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BDDDA6-2CAF-4D90-84B7-67E8FB046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" y="11999"/>
              <a:ext cx="886" cy="826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BBD118-60DA-43A1-BD24-79407DDE8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" y="11030"/>
              <a:ext cx="886" cy="810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8B6560-EC77-47B8-B826-942769459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3" y="11099"/>
              <a:ext cx="741" cy="900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C90AF-73A0-47AE-A9A1-7FD245052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1" y="9987"/>
              <a:ext cx="673" cy="931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1DFB7-D6D7-4C8A-A02E-FA25F02AC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5" y="11153"/>
              <a:ext cx="912" cy="1441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2BBCCD-1F42-4E3A-9A48-EEB36DEC2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" y="9987"/>
              <a:ext cx="1068" cy="905"/>
            </a:xfrm>
            <a:prstGeom prst="rect">
              <a:avLst/>
            </a:prstGeom>
            <a:noFill/>
            <a:ln w="76200">
              <a:solidFill>
                <a:srgbClr val="22A7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9FD0EC9-E8B5-F246-8CE7-1529AEBC895A}"/>
              </a:ext>
            </a:extLst>
          </p:cNvPr>
          <p:cNvSpPr txBox="1"/>
          <p:nvPr/>
        </p:nvSpPr>
        <p:spPr>
          <a:xfrm>
            <a:off x="1492488" y="2540679"/>
            <a:ext cx="49519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’s got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hat. It’s green.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F0568-AFB1-9B49-842A-762B7C5A5478}"/>
              </a:ext>
            </a:extLst>
          </p:cNvPr>
          <p:cNvSpPr txBox="1"/>
          <p:nvPr/>
        </p:nvSpPr>
        <p:spPr>
          <a:xfrm>
            <a:off x="1489966" y="3311940"/>
            <a:ext cx="48301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’s got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skirt. It’s red.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ED00E9-4CBF-6844-BA8D-1E596B670DD4}"/>
              </a:ext>
            </a:extLst>
          </p:cNvPr>
          <p:cNvSpPr txBox="1"/>
          <p:nvPr/>
        </p:nvSpPr>
        <p:spPr>
          <a:xfrm>
            <a:off x="1489966" y="4159839"/>
            <a:ext cx="60195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trousers. They’re blue.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2903A2-81B5-0049-A0C5-B04FEBA60BC5}"/>
              </a:ext>
            </a:extLst>
          </p:cNvPr>
          <p:cNvSpPr txBox="1"/>
          <p:nvPr/>
        </p:nvSpPr>
        <p:spPr>
          <a:xfrm>
            <a:off x="1454418" y="4949008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shoes. They’re black.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B4FCA-7C63-284A-B1BE-F83C051C8030}"/>
              </a:ext>
            </a:extLst>
          </p:cNvPr>
          <p:cNvSpPr txBox="1"/>
          <p:nvPr/>
        </p:nvSpPr>
        <p:spPr>
          <a:xfrm>
            <a:off x="1484554" y="5720269"/>
            <a:ext cx="5562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AU" sz="3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dress. It’s  purple.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5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83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950" y="1"/>
            <a:ext cx="1162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97313" y="5155335"/>
            <a:ext cx="29386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T-shirt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2" y="0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402133" y="3374214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12663" y="364953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Nothing here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332572">
            <a:off x="4322509" y="370297"/>
            <a:ext cx="2579104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It starts and ends with ‘T’.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You wear me on your upper body.</a:t>
            </a: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You wear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me in summer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293" y="1121297"/>
            <a:ext cx="4282547" cy="41886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64145" y="0"/>
            <a:ext cx="4989695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9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23977" y="5373089"/>
            <a:ext cx="36814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trousers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5" y="48894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4" y="3377045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12663" y="36495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 is a bit longer than your legs.</a:t>
            </a:r>
          </a:p>
        </p:txBody>
      </p:sp>
      <p:sp>
        <p:nvSpPr>
          <p:cNvPr id="8" name="Rectangle 7"/>
          <p:cNvSpPr/>
          <p:nvPr/>
        </p:nvSpPr>
        <p:spPr>
          <a:xfrm rot="21332572">
            <a:off x="4348285" y="370297"/>
            <a:ext cx="2579104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 starts with ‘T’.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Nothing here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4000" i="1" dirty="0">
              <a:solidFill>
                <a:sysClr val="windowText" lastClr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quite similar to shorts.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0398" y="978346"/>
            <a:ext cx="1890933" cy="40627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69857" y="0"/>
            <a:ext cx="49896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9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65628" y="5155335"/>
            <a:ext cx="26019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5" y="48894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4" y="3377045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12662" y="364953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It starts and ends with ‘B’.</a:t>
            </a:r>
          </a:p>
        </p:txBody>
      </p:sp>
      <p:sp>
        <p:nvSpPr>
          <p:cNvPr id="8" name="Rectangle 7"/>
          <p:cNvSpPr/>
          <p:nvPr/>
        </p:nvSpPr>
        <p:spPr>
          <a:xfrm rot="21332572">
            <a:off x="4322509" y="370297"/>
            <a:ext cx="2579104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keep you warm.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love your feet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am a footwear.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374" y="1217322"/>
            <a:ext cx="4762500" cy="43351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49720" y="-5861"/>
            <a:ext cx="498969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9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752147" y="5165153"/>
            <a:ext cx="24668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5" y="48894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49924" y="3377045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24565" y="37363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Nothing here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4000" i="1" dirty="0">
              <a:solidFill>
                <a:sysClr val="windowText" lastClr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332572">
            <a:off x="4322509" y="370297"/>
            <a:ext cx="2579104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There’re 2 of these.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You need it to wear shoes.</a:t>
            </a: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 can be long or short.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2" b="98877" l="9961" r="89941"/>
                    </a14:imgEffect>
                  </a14:imgLayer>
                </a14:imgProps>
              </a:ext>
            </a:extLst>
          </a:blip>
          <a:srcRect l="19378" r="23479"/>
          <a:stretch/>
        </p:blipFill>
        <p:spPr>
          <a:xfrm>
            <a:off x="8113486" y="274495"/>
            <a:ext cx="3207657" cy="56133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05833" y="0"/>
            <a:ext cx="498969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6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774493" y="5165153"/>
            <a:ext cx="24221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0798" y="1159600"/>
            <a:ext cx="2080802" cy="3995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27049" y="-51956"/>
            <a:ext cx="498969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49925" y="48894"/>
            <a:ext cx="3167063" cy="33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49924" y="3377045"/>
            <a:ext cx="3167063" cy="33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85753" y="48893"/>
            <a:ext cx="3167063" cy="332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85753" y="3377044"/>
            <a:ext cx="3167063" cy="3328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2572">
            <a:off x="724565" y="37363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 is longer than your torso.</a:t>
            </a:r>
          </a:p>
        </p:txBody>
      </p:sp>
      <p:sp>
        <p:nvSpPr>
          <p:cNvPr id="8" name="Rectangle 7"/>
          <p:cNvSpPr/>
          <p:nvPr/>
        </p:nvSpPr>
        <p:spPr>
          <a:xfrm rot="21332572">
            <a:off x="4348493" y="37363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Nothing here. </a:t>
            </a: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9" name="Rectangle 8"/>
          <p:cNvSpPr/>
          <p:nvPr/>
        </p:nvSpPr>
        <p:spPr>
          <a:xfrm rot="21332572">
            <a:off x="712663" y="3695935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 starts with letter ‘d’.</a:t>
            </a:r>
          </a:p>
        </p:txBody>
      </p:sp>
      <p:sp>
        <p:nvSpPr>
          <p:cNvPr id="10" name="Rectangle 9"/>
          <p:cNvSpPr/>
          <p:nvPr/>
        </p:nvSpPr>
        <p:spPr>
          <a:xfrm rot="21332572">
            <a:off x="4348493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Boys don’t wear it.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8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7.Unit 5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tUr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1S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VK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tUr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1S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VK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1SvFTahn1hYAAAAGIAAAAcAAAAdW5pdmVyc2FsL2xvY2FsX3NldHRpbmdzLnhtbLOxr8jNUShLLSrOzM+zVTLUM1BSSM1Lzk/JzEu3VQoNcdO1UFIoLknMS0nMyc9LtVXKy1dSsLfjssnJT07MCU4tKQEqLFYoyEmsTC0KSc0FMkpS/RJzgSrDw42V9O24AFBLAwQUAAIACACuUr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UrxUPMoRpUsAAABqAAAAGwAAAHVuaXZlcnNhbC91bml2ZXJzYWwucG5nLnhtbLOxr8jNUShLLSrOzM+zVTLUM1Cyt+PlsikoSi3LTC1XqACKGekZQICSQqWtkgkStzwzpSTDVsnCwBAhlpGamZ5RYqtkhiSoDzQSAFBLAQIAABQAAgAIAOOGAlPDxJh2RwMAAOEJAAAUAAAAAAAAAAEAAAAAAAAAAAB1bml2ZXJzYWwvcGxheWVyLnhtbFBLAQIAABQAAgAIAK1SvFTKowNubAYAACgZAAAdAAAAAAAAAAEAAAAAAHkDAAB1bml2ZXJzYWwvY29tbW9uX21lc3NhZ2VzLmxuZ1BLAQIAABQAAgAIAK1SvFQVHmAbowAAAH8BAAAuAAAAAAAAAAEAAAAAACAKAAB1bml2ZXJzYWwvcGxheWJhY2tfYW5kX25hdmlnYXRpb25fc2V0dGluZ3MueG1sUEsBAgAAFAACAAgArVK8VKenV+h8BAAAbxcAACcAAAAAAAAAAQAAAAAADwsAAHVuaXZlcnNhbC9mbGFzaF9wdWJsaXNoaW5nX3NldHRpbmdzLnhtbFBLAQIAABQAAgAIAK1SvFS86VOGdwMAAOgMAAAhAAAAAAAAAAEAAAAAANAPAAB1bml2ZXJzYWwvZmxhc2hfc2tpbl9zZXR0aW5ncy54bWxQSwECAAAUAAIACACtUrxUF9vd2HcEAAD5FgAAJgAAAAAAAAABAAAAAACGEwAAdW5pdmVyc2FsL2h0bWxfcHVibGlzaGluZ19zZXR0aW5ncy54bWxQSwECAAAUAAIACACtUrxUVHMZhbABAACBBgAAHwAAAAAAAAABAAAAAABBGAAAdW5pdmVyc2FsL2h0bWxfc2tpbl9zZXR0aW5ncy5qc1BLAQIAABQAAgAIAK1SvFTahn1hYAAAAGIAAAAcAAAAAAAAAAEAAAAAAC4aAAB1bml2ZXJzYWwvbG9jYWxfc2V0dGluZ3MueG1sUEsBAgAAFAACAAgArlK8VIPsCm8cBgAARxMAABcAAAAAAAAAAAAAAAAAyBoAAHVuaXZlcnNhbC91bml2ZXJzYWwucG5nUEsBAgAAFAACAAgArlK8VDzKEaVLAAAAagAAABsAAAAAAAAAAQAAAAAAGSEAAHVuaXZlcnNhbC91bml2ZXJzYWwucG5nLnhtbFBLBQYAAAAACgAKAAYDAACdIQAAAAA="/>
  <p:tag name="ISPRING_LMS_API_VERSION" val="SCORM 2004 (2nd edition)"/>
  <p:tag name="ISPRING_ULTRA_SCORM_COURSE_ID" val="FDF3E7BA-482D-476D-A795-92B0969A491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99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57.Unit 5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1D1FD7-C000-4C7C-90C5-58CE94171BC8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D4C082-6289-41A1-876A-F3436EE31587}: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2D601D-8DA7-4A91-8CEC-E7227C12700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3CDF0E-433C-4893-87A8-8D58E64FA0DF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83C36F-29F3-4E98-A938-8FABC346A545}:2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FCEA7E-95BF-4C47-8A7F-CB4FFB5FB8F7}:30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9188D-6B49-4F64-B363-CFE7A54A6EEB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51728-1DB2-4255-8311-F334C94A888B}:3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E35323-2406-44E0-93C6-EA12D35F1B0A}:29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AAD972-4409-450C-AA02-444428FF510A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0A7F2-4A94-40B2-8A75-CFCE34052208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B9AE1-D8A6-4FA0-A66D-7837322EBA8E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99BFB-A71B-40B8-BBB0-0A8E2FAE19A6}:3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178045-408B-45D6-943D-D90FF7534A1C}:25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6829</TotalTime>
  <Words>755</Words>
  <Application>Microsoft Office PowerPoint</Application>
  <PresentationFormat>Widescreen</PresentationFormat>
  <Paragraphs>133</Paragraphs>
  <Slides>24</Slides>
  <Notes>22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Kristen ITC</vt:lpstr>
      <vt:lpstr>Nunito</vt:lpstr>
      <vt:lpstr>PT Sans</vt:lpstr>
      <vt:lpstr>Roboto</vt:lpstr>
      <vt:lpstr>黑体</vt:lpstr>
      <vt:lpstr>Times New Roman</vt:lpstr>
      <vt:lpstr>Wingdings</vt:lpstr>
      <vt:lpstr>Office Theme</vt:lpstr>
      <vt:lpstr>3_Office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57.Unit 5-Lesson 2-Period 2</dc:title>
  <dc:creator>Thao Nhu Lam;Chiêm Thuy</dc:creator>
  <cp:lastModifiedBy>Admin</cp:lastModifiedBy>
  <cp:revision>70</cp:revision>
  <dcterms:created xsi:type="dcterms:W3CDTF">2020-10-29T10:07:41Z</dcterms:created>
  <dcterms:modified xsi:type="dcterms:W3CDTF">2023-05-31T04:58:23Z</dcterms:modified>
</cp:coreProperties>
</file>