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6" r:id="rId3"/>
    <p:sldId id="258" r:id="rId4"/>
    <p:sldId id="273" r:id="rId5"/>
    <p:sldId id="263" r:id="rId6"/>
    <p:sldId id="264" r:id="rId7"/>
    <p:sldId id="265" r:id="rId8"/>
    <p:sldId id="266" r:id="rId9"/>
    <p:sldId id="267" r:id="rId10"/>
    <p:sldId id="268" r:id="rId11"/>
    <p:sldId id="274" r:id="rId12"/>
    <p:sldId id="275" r:id="rId13"/>
    <p:sldId id="276" r:id="rId14"/>
    <p:sldId id="27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B4979-4584-42BF-BFC8-C0B40E5F8B77}"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CA8D74-5E1E-405D-8CCF-426C48950842}" type="slidenum">
              <a:rPr lang="en-US" smtClean="0"/>
              <a:t>‹#›</a:t>
            </a:fld>
            <a:endParaRPr lang="en-US"/>
          </a:p>
        </p:txBody>
      </p:sp>
    </p:spTree>
    <p:extLst>
      <p:ext uri="{BB962C8B-B14F-4D97-AF65-F5344CB8AC3E}">
        <p14:creationId xmlns:p14="http://schemas.microsoft.com/office/powerpoint/2010/main" val="2806921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9708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4614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1914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0065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Chỗ</a:t>
            </a:r>
            <a:r>
              <a:rPr lang="en-US" baseline="0" smtClean="0"/>
              <a:t> này GV linh động tổ chức HĐ dạy học phù hợp với ĐK lớp học. Nhưng GV cũng cần nhìn lại bản thân xem đã làm được gì cho các con sau một học kì, liệu có quá thô lỗ hay chưa xây dựng được các phương pháp học tập tích cực, thú vị hay chưa. Hãy biến lớp học thành một sân chơi nhé các thầy cô.</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06815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323A-DA2A-48E7-9B67-47D232C971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BED3F8-D2C4-48FE-81D5-5F92DD443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67DB9A-33FF-4BA3-8ACC-C3BBBD3F21F8}"/>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20226D77-AF35-4A1F-AB2A-910187C9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DF61A-F595-45FD-B870-D4DFCDAA65F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4163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3027-2949-4C7E-9367-10F493EC9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E380-222E-4DF2-AFDC-1B28E039E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52BB0-6CAF-4055-BB66-EB45DAD4DE9D}"/>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917CCEB6-C70D-4CD1-9137-A9505BF07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D4FF3-6528-4A9B-989E-E056480561A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5638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B7236E-EFF5-47C3-AAFA-32BBF670E9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DBF3DE-E9D5-421C-83DA-44C7204BD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211BA-623E-4EF3-8529-721BB6B3CD05}"/>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776D5C79-BA93-48EB-93B3-318A9AB37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1E9D-40D6-4EA6-A993-454DD811E69E}"/>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2868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FC6-CA24-41DE-A14C-6A58E6FBCA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01D23-E746-4621-BB61-0D75EDD21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31B939-0A56-4889-8C08-99FEC0A53C1F}"/>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0072AF02-191F-401C-B460-9D0680AB0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0089D-F823-4BD1-B5A8-A7F62D265D2A}"/>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95444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6FA-7F44-40A4-B5C4-FA1A3BE6D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C3D6C-7FFC-434D-B76C-74E1D5CF3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609F8-C0BE-4383-916E-DECE30421FB5}"/>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205447E5-F169-4CEC-874D-B48700CFE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81AFE-E517-45B9-85C6-AC2C5956458F}"/>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50117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6C44-2C21-46F7-8427-99B3B9EA0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753-B844-4915-AFF1-411AB16A66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07E34-9050-4D1B-A0F4-17378AC64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30D0C-0562-484A-A78D-FC0E83AA212B}"/>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6" name="Footer Placeholder 5">
            <a:extLst>
              <a:ext uri="{FF2B5EF4-FFF2-40B4-BE49-F238E27FC236}">
                <a16:creationId xmlns:a16="http://schemas.microsoft.com/office/drawing/2014/main" id="{FDF4AA17-AE04-49F9-9BD5-7AAC26511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B3732-F3A7-4010-A127-800A1C47421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167588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D6B8-C953-47EB-A86E-17B5F0D008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0327D2-792A-4AA3-ABEA-4209A41FF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952C1-2FE9-453F-BCDF-BFBC3B030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31BE49-AEB3-41B5-BD77-A1781238E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B0549E-8C16-4722-AD87-7A26C5608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18DE82-41D4-462E-BA6A-4E15AD3F2563}"/>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8" name="Footer Placeholder 7">
            <a:extLst>
              <a:ext uri="{FF2B5EF4-FFF2-40B4-BE49-F238E27FC236}">
                <a16:creationId xmlns:a16="http://schemas.microsoft.com/office/drawing/2014/main" id="{F0422CFD-7DA7-4496-8B36-0E42BCA73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4B1B-C8AD-4AA3-9E82-18C740C0B3FD}"/>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8700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CAF-102D-47A9-B877-8E714FBCD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9358F-0F2B-4010-8A02-B0BC842375DC}"/>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4" name="Footer Placeholder 3">
            <a:extLst>
              <a:ext uri="{FF2B5EF4-FFF2-40B4-BE49-F238E27FC236}">
                <a16:creationId xmlns:a16="http://schemas.microsoft.com/office/drawing/2014/main" id="{92F49BEE-E120-4B23-A61A-0CED7485D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E4CD90-5FD4-4942-9C10-B9BB60370A38}"/>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33988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41BB-DCA2-4432-9774-772DCBF75378}"/>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3" name="Footer Placeholder 2">
            <a:extLst>
              <a:ext uri="{FF2B5EF4-FFF2-40B4-BE49-F238E27FC236}">
                <a16:creationId xmlns:a16="http://schemas.microsoft.com/office/drawing/2014/main" id="{C3133C28-DE54-4F4B-A793-5B07C379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C830F-9858-4211-B9E6-F5CA14B8AC01}"/>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64624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A8D1-DF71-45DC-A733-475CA3D09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FA9751-2160-40C2-B6C3-5F65D5E10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AD116F-406E-491F-AE16-DC43A01BB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9180A-6699-48B5-B499-C3FDC4EB0EFA}"/>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6" name="Footer Placeholder 5">
            <a:extLst>
              <a:ext uri="{FF2B5EF4-FFF2-40B4-BE49-F238E27FC236}">
                <a16:creationId xmlns:a16="http://schemas.microsoft.com/office/drawing/2014/main" id="{699F5EB6-E911-4547-B474-580362021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9045-B5B0-4D44-A138-D19AC8DE08A9}"/>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0855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D420-1BB8-4768-9DF4-ECFDF3D0B9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4E17B8-DCF1-4A78-9D68-4C8538948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CD155-CDC9-480E-80EB-75B59C3F0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A9669-B965-4665-90FC-64E976A591E9}"/>
              </a:ext>
            </a:extLst>
          </p:cNvPr>
          <p:cNvSpPr>
            <a:spLocks noGrp="1"/>
          </p:cNvSpPr>
          <p:nvPr>
            <p:ph type="dt" sz="half" idx="10"/>
          </p:nvPr>
        </p:nvSpPr>
        <p:spPr/>
        <p:txBody>
          <a:bodyPr/>
          <a:lstStyle/>
          <a:p>
            <a:fld id="{E9D68239-7C4F-443A-A696-016E6BE2F804}" type="datetimeFigureOut">
              <a:rPr lang="en-US" smtClean="0"/>
              <a:t>1/18/2024</a:t>
            </a:fld>
            <a:endParaRPr lang="en-US"/>
          </a:p>
        </p:txBody>
      </p:sp>
      <p:sp>
        <p:nvSpPr>
          <p:cNvPr id="6" name="Footer Placeholder 5">
            <a:extLst>
              <a:ext uri="{FF2B5EF4-FFF2-40B4-BE49-F238E27FC236}">
                <a16:creationId xmlns:a16="http://schemas.microsoft.com/office/drawing/2014/main" id="{E5474A23-F9D0-4ACB-A158-FF7503209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BF330E-6365-4A52-9FA0-E27892F9D0E0}"/>
              </a:ext>
            </a:extLst>
          </p:cNvPr>
          <p:cNvSpPr>
            <a:spLocks noGrp="1"/>
          </p:cNvSpPr>
          <p:nvPr>
            <p:ph type="sldNum" sz="quarter" idx="12"/>
          </p:nvPr>
        </p:nvSpPr>
        <p:spPr/>
        <p:txBody>
          <a:bodyPr/>
          <a:lstStyle/>
          <a:p>
            <a:fld id="{B39616BC-06CC-4988-9DF1-01DAAB368171}" type="slidenum">
              <a:rPr lang="en-US" smtClean="0"/>
              <a:t>‹#›</a:t>
            </a:fld>
            <a:endParaRPr lang="en-US"/>
          </a:p>
        </p:txBody>
      </p:sp>
    </p:spTree>
    <p:extLst>
      <p:ext uri="{BB962C8B-B14F-4D97-AF65-F5344CB8AC3E}">
        <p14:creationId xmlns:p14="http://schemas.microsoft.com/office/powerpoint/2010/main" val="391976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80C017-B5EB-4E82-A713-B117306A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CE76D2-E646-4877-8240-3B520B26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FF72-9702-4887-84A5-AF999478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8239-7C4F-443A-A696-016E6BE2F804}" type="datetimeFigureOut">
              <a:rPr lang="en-US" smtClean="0"/>
              <a:t>1/18/2024</a:t>
            </a:fld>
            <a:endParaRPr lang="en-US"/>
          </a:p>
        </p:txBody>
      </p:sp>
      <p:sp>
        <p:nvSpPr>
          <p:cNvPr id="5" name="Footer Placeholder 4">
            <a:extLst>
              <a:ext uri="{FF2B5EF4-FFF2-40B4-BE49-F238E27FC236}">
                <a16:creationId xmlns:a16="http://schemas.microsoft.com/office/drawing/2014/main" id="{E1D1C773-2C2F-4C87-8D7D-0E33C235BF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8D4BF-D7AA-432E-AC8E-98724CBDB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616BC-06CC-4988-9DF1-01DAAB368171}" type="slidenum">
              <a:rPr lang="en-US" smtClean="0"/>
              <a:t>‹#›</a:t>
            </a:fld>
            <a:endParaRPr lang="en-US"/>
          </a:p>
        </p:txBody>
      </p:sp>
    </p:spTree>
    <p:extLst>
      <p:ext uri="{BB962C8B-B14F-4D97-AF65-F5344CB8AC3E}">
        <p14:creationId xmlns:p14="http://schemas.microsoft.com/office/powerpoint/2010/main" val="263707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20"/>
            <a:ext cx="12192000" cy="68464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6" y="-437540"/>
            <a:ext cx="12014273" cy="73846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76459"/>
            <a:ext cx="12192000" cy="29209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381" y="4703573"/>
            <a:ext cx="5956619" cy="21882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a14="http://schemas.microsoft.com/office/drawing/2010/main" val="0"/>
              </a:ext>
            </a:extLst>
          </a:blip>
          <a:srcRect b="64351"/>
          <a:stretch>
            <a:fillRect/>
          </a:stretch>
        </p:blipFill>
        <p:spPr bwMode="auto">
          <a:xfrm>
            <a:off x="3492689" y="2235751"/>
            <a:ext cx="4929952" cy="1378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181" y="2202550"/>
            <a:ext cx="3801635" cy="56488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67532" t="19027" r="11038" b="19634"/>
          <a:stretch>
            <a:fillRect/>
          </a:stretch>
        </p:blipFill>
        <p:spPr bwMode="auto">
          <a:xfrm>
            <a:off x="9880137" y="-112749"/>
            <a:ext cx="1925807" cy="21791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a14="http://schemas.microsoft.com/office/drawing/2010/main" val="0"/>
              </a:ext>
            </a:extLst>
          </a:blip>
          <a:srcRect l="3846" t="10301" r="70716" b="10733"/>
          <a:stretch>
            <a:fillRect/>
          </a:stretch>
        </p:blipFill>
        <p:spPr bwMode="auto">
          <a:xfrm>
            <a:off x="152400" y="-406259"/>
            <a:ext cx="2286000" cy="2805331"/>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603863" y="2314400"/>
            <a:ext cx="8985439" cy="4315001"/>
          </a:xfrm>
          <a:prstGeom prst="rect">
            <a:avLst/>
          </a:prstGeom>
        </p:spPr>
        <p:txBody>
          <a:bodyPr spcFirstLastPara="1" wrap="none" lIns="109531" tIns="54836" rIns="109531" bIns="54836" numCol="1" fromWordArt="1">
            <a:prstTxWarp prst="textArchUp">
              <a:avLst>
                <a:gd name="adj" fmla="val 11020719"/>
              </a:avLst>
            </a:prstTxWarp>
          </a:bodyPr>
          <a:lstStyle/>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459349">
              <a:lnSpc>
                <a:spcPct val="150000"/>
              </a:lnSpc>
            </a:pPr>
            <a:r>
              <a:rPr lang="en-US" sz="213115"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4" name="TextBox 13"/>
          <p:cNvSpPr txBox="1"/>
          <p:nvPr/>
        </p:nvSpPr>
        <p:spPr>
          <a:xfrm>
            <a:off x="1583271" y="-68971"/>
            <a:ext cx="9389529" cy="498663"/>
          </a:xfrm>
          <a:prstGeom prst="rect">
            <a:avLst/>
          </a:prstGeom>
          <a:noFill/>
        </p:spPr>
        <p:txBody>
          <a:bodyPr wrap="square" rtlCol="0">
            <a:spAutoFit/>
          </a:bodyPr>
          <a:lstStyle/>
          <a:p>
            <a:pPr algn="ctr" defTabSz="440778">
              <a:lnSpc>
                <a:spcPct val="150000"/>
              </a:lnSpc>
            </a:pPr>
            <a:r>
              <a:rPr lang="en-US" sz="2000" b="1" dirty="0">
                <a:solidFill>
                  <a:prstClr val="black"/>
                </a:solidFill>
                <a:latin typeface="Times New Roman" pitchFamily="18" charset="0"/>
                <a:cs typeface="Times New Roman" pitchFamily="18" charset="0"/>
              </a:rPr>
              <a:t>PHÒNG GIÁO DỤC VÀ ĐÀO TẠO QUẬN LONG </a:t>
            </a:r>
            <a:r>
              <a:rPr lang="en-US" sz="2000" b="1" dirty="0" smtClean="0">
                <a:solidFill>
                  <a:prstClr val="black"/>
                </a:solidFill>
                <a:latin typeface="Times New Roman" pitchFamily="18" charset="0"/>
                <a:cs typeface="Times New Roman" pitchFamily="18" charset="0"/>
              </a:rPr>
              <a:t>BIÊN</a:t>
            </a:r>
            <a:endParaRPr lang="en-US" sz="20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10"/>
          <a:stretch>
            <a:fillRect/>
          </a:stretch>
        </p:blipFill>
        <p:spPr>
          <a:xfrm>
            <a:off x="2169752" y="3631117"/>
            <a:ext cx="7937680" cy="1463167"/>
          </a:xfrm>
          <a:prstGeom prst="rect">
            <a:avLst/>
          </a:prstGeom>
        </p:spPr>
      </p:pic>
    </p:spTree>
    <p:extLst>
      <p:ext uri="{BB962C8B-B14F-4D97-AF65-F5344CB8AC3E}">
        <p14:creationId xmlns:p14="http://schemas.microsoft.com/office/powerpoint/2010/main" val="141779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mod="1">
    <p:ext uri="{E180D4A7-C9FB-4DFB-919C-405C955672EB}">
      <p14:showEvtLst xmlns:p14="http://schemas.microsoft.com/office/powerpoint/2010/main">
        <p14:playEvt time="77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15294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3419" y="1803399"/>
            <a:ext cx="10841948" cy="395085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616200"/>
            <a:ext cx="2561167" cy="30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57019" y="786325"/>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7</a:t>
            </a:r>
          </a:p>
        </p:txBody>
      </p:sp>
      <p:sp>
        <p:nvSpPr>
          <p:cNvPr id="22" name="TextBox 21"/>
          <p:cNvSpPr txBox="1"/>
          <p:nvPr/>
        </p:nvSpPr>
        <p:spPr>
          <a:xfrm>
            <a:off x="992909" y="902590"/>
            <a:ext cx="3172691" cy="697547"/>
          </a:xfrm>
          <a:prstGeom prst="rect">
            <a:avLst/>
          </a:prstGeom>
          <a:noFill/>
        </p:spPr>
        <p:txBody>
          <a:bodyPr wrap="square" lIns="121904" tIns="60952" rIns="121904" bIns="60952" rtlCol="0">
            <a:spAutoFit/>
          </a:bodyPr>
          <a:lstStyle/>
          <a:p>
            <a:pPr algn="just"/>
            <a:r>
              <a:rPr lang="en-US" sz="3733" b="1">
                <a:latin typeface="Arial-Rounded" pitchFamily="34" charset="0"/>
                <a:ea typeface="Arial-Rounded" pitchFamily="34" charset="0"/>
                <a:cs typeface="Arial-Rounded" pitchFamily="34" charset="0"/>
              </a:rPr>
              <a:t>Nghe viết</a:t>
            </a:r>
          </a:p>
        </p:txBody>
      </p:sp>
      <p:sp>
        <p:nvSpPr>
          <p:cNvPr id="6" name="TextBox 5"/>
          <p:cNvSpPr txBox="1"/>
          <p:nvPr/>
        </p:nvSpPr>
        <p:spPr>
          <a:xfrm>
            <a:off x="1930401" y="2735630"/>
            <a:ext cx="7063623"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Các bạn cùng thỏ đi theo hướng</a:t>
            </a:r>
          </a:p>
        </p:txBody>
      </p:sp>
      <p:sp>
        <p:nvSpPr>
          <p:cNvPr id="11" name="TextBox 10"/>
          <p:cNvSpPr txBox="1"/>
          <p:nvPr/>
        </p:nvSpPr>
        <p:spPr>
          <a:xfrm>
            <a:off x="1369178"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Khi viết chữ đầu dòng, ta lưu ý gì?</a:t>
            </a:r>
          </a:p>
        </p:txBody>
      </p:sp>
      <p:sp>
        <p:nvSpPr>
          <p:cNvPr id="5" name="Right Arrow 4"/>
          <p:cNvSpPr/>
          <p:nvPr/>
        </p:nvSpPr>
        <p:spPr>
          <a:xfrm>
            <a:off x="1369178" y="2958104"/>
            <a:ext cx="574964" cy="2526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1572377" y="5754255"/>
            <a:ext cx="9224049" cy="697547"/>
          </a:xfrm>
          <a:prstGeom prst="rect">
            <a:avLst/>
          </a:prstGeom>
          <a:solidFill>
            <a:schemeClr val="bg1"/>
          </a:solidFill>
        </p:spPr>
        <p:txBody>
          <a:bodyPr wrap="square" lIns="121904" tIns="60952" rIns="121904" bIns="60952" rtlCol="0">
            <a:spAutoFit/>
          </a:bodyPr>
          <a:lstStyle/>
          <a:p>
            <a:pPr algn="ctr"/>
            <a:r>
              <a:rPr lang="en-US" sz="3733" b="1" dirty="0" err="1">
                <a:latin typeface="Arial-Rounded" pitchFamily="34" charset="0"/>
                <a:ea typeface="Arial-Rounded" pitchFamily="34" charset="0"/>
                <a:cs typeface="Arial-Rounded" pitchFamily="34" charset="0"/>
              </a:rPr>
              <a:t>Những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chữ</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nào</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hoa</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Vì</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sao</a:t>
            </a:r>
            <a:r>
              <a:rPr lang="en-US" sz="3733" b="1"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2001984" y="3369241"/>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75577" y="5754255"/>
            <a:ext cx="9224049" cy="697547"/>
          </a:xfrm>
          <a:prstGeom prst="rect">
            <a:avLst/>
          </a:prstGeom>
          <a:solidFill>
            <a:schemeClr val="bg1"/>
          </a:solidFill>
        </p:spPr>
        <p:txBody>
          <a:bodyPr wrap="square" lIns="121904" tIns="60952" rIns="121904" bIns="60952" rtlCol="0">
            <a:spAutoFit/>
          </a:bodyPr>
          <a:lstStyle/>
          <a:p>
            <a:pPr algn="ctr"/>
            <a:r>
              <a:rPr lang="en-US" sz="3733" b="1">
                <a:latin typeface="Arial-Rounded" pitchFamily="34" charset="0"/>
                <a:ea typeface="Arial-Rounded" pitchFamily="34" charset="0"/>
                <a:cs typeface="Arial-Rounded" pitchFamily="34" charset="0"/>
              </a:rPr>
              <a:t>Kết thúc câu có dấu gì?</a:t>
            </a:r>
          </a:p>
        </p:txBody>
      </p:sp>
      <p:sp>
        <p:nvSpPr>
          <p:cNvPr id="20" name="Oval 19"/>
          <p:cNvSpPr/>
          <p:nvPr/>
        </p:nvSpPr>
        <p:spPr>
          <a:xfrm>
            <a:off x="8455894" y="3835403"/>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Oval 25"/>
          <p:cNvSpPr/>
          <p:nvPr/>
        </p:nvSpPr>
        <p:spPr>
          <a:xfrm>
            <a:off x="3860801" y="3814780"/>
            <a:ext cx="152401" cy="3048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Box 26"/>
          <p:cNvSpPr txBox="1"/>
          <p:nvPr/>
        </p:nvSpPr>
        <p:spPr>
          <a:xfrm>
            <a:off x="1930401" y="5754255"/>
            <a:ext cx="9224049" cy="697547"/>
          </a:xfrm>
          <a:prstGeom prst="rect">
            <a:avLst/>
          </a:prstGeom>
          <a:solidFill>
            <a:schemeClr val="bg1"/>
          </a:solidFill>
        </p:spPr>
        <p:txBody>
          <a:bodyPr wrap="square" lIns="121904" tIns="60952" rIns="121904" bIns="60952" rtlCol="0">
            <a:spAutoFit/>
          </a:bodyPr>
          <a:lstStyle/>
          <a:p>
            <a:pPr algn="ctr"/>
            <a:r>
              <a:rPr lang="en-US" sz="3733" b="1" dirty="0" smtClean="0">
                <a:latin typeface="Arial-Rounded" pitchFamily="34" charset="0"/>
                <a:ea typeface="Arial-Rounded" pitchFamily="34" charset="0"/>
                <a:cs typeface="Arial-Rounded" pitchFamily="34" charset="0"/>
              </a:rPr>
              <a:t>Con </a:t>
            </a:r>
            <a:r>
              <a:rPr lang="en-US" sz="3733" b="1" dirty="0" err="1">
                <a:latin typeface="Arial-Rounded" pitchFamily="34" charset="0"/>
                <a:ea typeface="Arial-Rounded" pitchFamily="34" charset="0"/>
                <a:cs typeface="Arial-Rounded" pitchFamily="34" charset="0"/>
              </a:rPr>
              <a:t>hãy</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tìm</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từ</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dễ</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viết</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lẫn</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trong</a:t>
            </a:r>
            <a:r>
              <a:rPr lang="en-US" sz="3733" b="1" dirty="0">
                <a:latin typeface="Arial-Rounded" pitchFamily="34" charset="0"/>
                <a:ea typeface="Arial-Rounded" pitchFamily="34" charset="0"/>
                <a:cs typeface="Arial-Rounded" pitchFamily="34" charset="0"/>
              </a:rPr>
              <a:t> </a:t>
            </a:r>
            <a:r>
              <a:rPr lang="en-US" sz="3733" b="1" dirty="0" err="1">
                <a:latin typeface="Arial-Rounded" pitchFamily="34" charset="0"/>
                <a:ea typeface="Arial-Rounded" pitchFamily="34" charset="0"/>
                <a:cs typeface="Arial-Rounded" pitchFamily="34" charset="0"/>
              </a:rPr>
              <a:t>bài</a:t>
            </a:r>
            <a:r>
              <a:rPr lang="en-US" sz="3733" b="1" dirty="0">
                <a:latin typeface="Arial-Rounded" pitchFamily="34" charset="0"/>
                <a:ea typeface="Arial-Rounded" pitchFamily="34" charset="0"/>
                <a:cs typeface="Arial-Rounded" pitchFamily="34" charset="0"/>
              </a:rPr>
              <a:t>.</a:t>
            </a:r>
          </a:p>
        </p:txBody>
      </p:sp>
      <p:cxnSp>
        <p:nvCxnSpPr>
          <p:cNvPr id="28" name="Straight Connector 27"/>
          <p:cNvCxnSpPr/>
          <p:nvPr/>
        </p:nvCxnSpPr>
        <p:spPr>
          <a:xfrm>
            <a:off x="7130472" y="3376168"/>
            <a:ext cx="121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77820" y="3486598"/>
            <a:ext cx="7692417" cy="697547"/>
          </a:xfrm>
          <a:prstGeom prst="rect">
            <a:avLst/>
          </a:prstGeom>
          <a:noFill/>
        </p:spPr>
        <p:txBody>
          <a:bodyPr wrap="square" lIns="121904" tIns="60952" rIns="121904" bIns="60952" rtlCol="0">
            <a:spAutoFit/>
          </a:bodyPr>
          <a:lstStyle/>
          <a:p>
            <a:pPr algn="just"/>
            <a:r>
              <a:rPr lang="en-US" sz="3733">
                <a:latin typeface="Arial-Rounded" pitchFamily="34" charset="0"/>
                <a:ea typeface="Arial-Rounded" pitchFamily="34" charset="0"/>
                <a:cs typeface="Arial-Rounded" pitchFamily="34" charset="0"/>
              </a:rPr>
              <a:t>có tiếng gọi. Cả nhóm về được nhà.</a:t>
            </a:r>
          </a:p>
        </p:txBody>
      </p:sp>
      <p:cxnSp>
        <p:nvCxnSpPr>
          <p:cNvPr id="31" name="Straight Connector 30"/>
          <p:cNvCxnSpPr/>
          <p:nvPr/>
        </p:nvCxnSpPr>
        <p:spPr>
          <a:xfrm>
            <a:off x="2163621" y="414020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6280" y="4114935"/>
            <a:ext cx="9767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10185" y="4098636"/>
            <a:ext cx="323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157"/>
          <a:stretch/>
        </p:blipFill>
        <p:spPr bwMode="auto">
          <a:xfrm>
            <a:off x="316100" y="2167674"/>
            <a:ext cx="10830871" cy="348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25567" y="2960165"/>
            <a:ext cx="12090400" cy="913007"/>
          </a:xfrm>
          <a:prstGeom prst="rect">
            <a:avLst/>
          </a:prstGeom>
        </p:spPr>
        <p:txBody>
          <a:bodyPr wrap="square">
            <a:spAutoFit/>
          </a:bodyPr>
          <a:lstStyle/>
          <a:p>
            <a:pPr algn="just"/>
            <a:r>
              <a:rPr lang="vi-VN" sz="5333" dirty="0">
                <a:solidFill>
                  <a:srgbClr val="7030A0"/>
                </a:solidFill>
                <a:latin typeface="HP001 4 hàng" pitchFamily="34" charset="0"/>
              </a:rPr>
              <a:t> Các bạn cùng </a:t>
            </a:r>
            <a:r>
              <a:rPr lang="el-GR" sz="5333" dirty="0">
                <a:solidFill>
                  <a:srgbClr val="7030A0"/>
                </a:solidFill>
                <a:latin typeface="HP001 4 hàng" pitchFamily="34" charset="0"/>
              </a:rPr>
              <a:t>κ</a:t>
            </a:r>
            <a:r>
              <a:rPr lang="vi-VN" sz="5333" dirty="0">
                <a:solidFill>
                  <a:srgbClr val="7030A0"/>
                </a:solidFill>
                <a:latin typeface="HP001 4 hàng" pitchFamily="34" charset="0"/>
              </a:rPr>
              <a:t>ỏ đi </a:t>
            </a:r>
            <a:r>
              <a:rPr lang="el-GR" sz="5333" dirty="0">
                <a:solidFill>
                  <a:srgbClr val="7030A0"/>
                </a:solidFill>
                <a:latin typeface="HP001 4 hàng" pitchFamily="34" charset="0"/>
              </a:rPr>
              <a:t>Ό;</a:t>
            </a:r>
            <a:r>
              <a:rPr lang="vi-VN" sz="5333" dirty="0">
                <a:solidFill>
                  <a:srgbClr val="7030A0"/>
                </a:solidFill>
                <a:latin typeface="HP001 4 hàng" pitchFamily="34" charset="0"/>
              </a:rPr>
              <a:t>o hưņg</a:t>
            </a:r>
            <a:endParaRPr lang="en-US" sz="5333" dirty="0">
              <a:solidFill>
                <a:srgbClr val="7030A0"/>
              </a:solidFill>
              <a:latin typeface="HP001 4 hàng" pitchFamily="34" charset="0"/>
            </a:endParaRPr>
          </a:p>
        </p:txBody>
      </p:sp>
      <p:sp>
        <p:nvSpPr>
          <p:cNvPr id="14" name="Rectangle 13"/>
          <p:cNvSpPr/>
          <p:nvPr/>
        </p:nvSpPr>
        <p:spPr>
          <a:xfrm>
            <a:off x="265895" y="4017175"/>
            <a:ext cx="12090400" cy="913007"/>
          </a:xfrm>
          <a:prstGeom prst="rect">
            <a:avLst/>
          </a:prstGeom>
        </p:spPr>
        <p:txBody>
          <a:bodyPr wrap="square">
            <a:spAutoFit/>
          </a:bodyPr>
          <a:lstStyle/>
          <a:p>
            <a:pPr algn="just"/>
            <a:r>
              <a:rPr lang="vi-VN" sz="5333" dirty="0">
                <a:solidFill>
                  <a:srgbClr val="7030A0"/>
                </a:solidFill>
                <a:latin typeface="HP001 4 hàng" pitchFamily="34" charset="0"/>
              </a:rPr>
              <a:t>có ǇΗĞng gĊ. Cả ηĪ ωϙ đưϑ ηà</a:t>
            </a:r>
            <a:r>
              <a:rPr lang="en-US" sz="5333" dirty="0">
                <a:solidFill>
                  <a:srgbClr val="7030A0"/>
                </a:solidFill>
                <a:latin typeface="HP001 4 hàng" pitchFamily="34" charset="0"/>
              </a:rPr>
              <a:t>.</a:t>
            </a:r>
          </a:p>
        </p:txBody>
      </p:sp>
    </p:spTree>
    <p:extLst>
      <p:ext uri="{BB962C8B-B14F-4D97-AF65-F5344CB8AC3E}">
        <p14:creationId xmlns:p14="http://schemas.microsoft.com/office/powerpoint/2010/main" val="365980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35" y="1193688"/>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8</a:t>
            </a:r>
          </a:p>
        </p:txBody>
      </p:sp>
      <p:sp>
        <p:nvSpPr>
          <p:cNvPr id="6" name="TextBox 5"/>
          <p:cNvSpPr txBox="1"/>
          <p:nvPr/>
        </p:nvSpPr>
        <p:spPr>
          <a:xfrm>
            <a:off x="923636" y="1193800"/>
            <a:ext cx="11002433" cy="1436403"/>
          </a:xfrm>
          <a:prstGeom prst="rect">
            <a:avLst/>
          </a:prstGeom>
          <a:noFill/>
        </p:spPr>
        <p:txBody>
          <a:bodyPr wrap="square" lIns="121904" tIns="60952" rIns="121904" bIns="60952" rtlCol="0">
            <a:spAutoFit/>
          </a:bodyPr>
          <a:lstStyle/>
          <a:p>
            <a:pPr algn="just"/>
            <a:r>
              <a:rPr lang="en-US" sz="4267" b="1" dirty="0" err="1">
                <a:latin typeface="Times New Roman" panose="02020603050405020304" pitchFamily="18" charset="0"/>
                <a:ea typeface="Arial-Rounded" pitchFamily="34" charset="0"/>
                <a:cs typeface="Times New Roman" panose="02020603050405020304" pitchFamily="18" charset="0"/>
              </a:rPr>
              <a:t>Tìm</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trong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hoặc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ngoài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bài</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đọc</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Đôi</a:t>
            </a:r>
            <a:r>
              <a:rPr lang="en-US" sz="4267" b="1" i="1" dirty="0">
                <a:latin typeface="Times New Roman" panose="02020603050405020304" pitchFamily="18" charset="0"/>
                <a:ea typeface="Arial-Rounded" pitchFamily="34" charset="0"/>
                <a:cs typeface="Times New Roman" panose="02020603050405020304" pitchFamily="18" charset="0"/>
              </a:rPr>
              <a:t> tai </a:t>
            </a:r>
            <a:r>
              <a:rPr lang="en-US" sz="4267" b="1" i="1" dirty="0" err="1">
                <a:latin typeface="Times New Roman" panose="02020603050405020304" pitchFamily="18" charset="0"/>
                <a:ea typeface="Arial-Rounded" pitchFamily="34" charset="0"/>
                <a:cs typeface="Times New Roman" panose="02020603050405020304" pitchFamily="18" charset="0"/>
              </a:rPr>
              <a:t>xấu</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xí</a:t>
            </a:r>
            <a:r>
              <a:rPr lang="en-US" sz="4267" b="1" i="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từ</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ngữ</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có</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tiếng</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chứa</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dirty="0" err="1">
                <a:latin typeface="Times New Roman" panose="02020603050405020304" pitchFamily="18" charset="0"/>
                <a:ea typeface="Arial-Rounded" pitchFamily="34" charset="0"/>
                <a:cs typeface="Times New Roman" panose="02020603050405020304" pitchFamily="18" charset="0"/>
              </a:rPr>
              <a:t>vần</a:t>
            </a:r>
            <a:r>
              <a:rPr lang="en-US" sz="4267" b="1" dirty="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uyt</a:t>
            </a:r>
            <a:r>
              <a:rPr lang="en-US" sz="4267" b="1" i="1" dirty="0">
                <a:latin typeface="Times New Roman" panose="02020603050405020304" pitchFamily="18" charset="0"/>
                <a:ea typeface="Arial-Rounded" pitchFamily="34" charset="0"/>
                <a:cs typeface="Times New Roman" panose="02020603050405020304" pitchFamily="18" charset="0"/>
              </a:rPr>
              <a:t>, it, </a:t>
            </a:r>
            <a:r>
              <a:rPr lang="en-US" sz="4267" b="1" i="1" dirty="0" err="1" smtClean="0">
                <a:latin typeface="Times New Roman" panose="02020603050405020304" pitchFamily="18" charset="0"/>
                <a:ea typeface="Arial-Rounded" pitchFamily="34" charset="0"/>
                <a:cs typeface="Times New Roman" panose="02020603050405020304" pitchFamily="18" charset="0"/>
              </a:rPr>
              <a:t>uyêt</a:t>
            </a:r>
            <a:r>
              <a:rPr lang="en-US" sz="4267" b="1" i="1" dirty="0" smtClean="0">
                <a:latin typeface="Times New Roman" panose="02020603050405020304" pitchFamily="18" charset="0"/>
                <a:ea typeface="Arial-Rounded" pitchFamily="34" charset="0"/>
                <a:cs typeface="Times New Roman" panose="02020603050405020304" pitchFamily="18" charset="0"/>
              </a:rPr>
              <a:t>, </a:t>
            </a:r>
            <a:r>
              <a:rPr lang="en-US" sz="4267" b="1" i="1" dirty="0" err="1">
                <a:latin typeface="Times New Roman" panose="02020603050405020304" pitchFamily="18" charset="0"/>
                <a:ea typeface="Arial-Rounded" pitchFamily="34" charset="0"/>
                <a:cs typeface="Times New Roman" panose="02020603050405020304" pitchFamily="18" charset="0"/>
              </a:rPr>
              <a:t>iêt</a:t>
            </a:r>
            <a:endParaRPr lang="en-US" sz="4267" b="1" dirty="0">
              <a:latin typeface="Times New Roman" panose="02020603050405020304" pitchFamily="18" charset="0"/>
              <a:ea typeface="Arial-Rounded" pitchFamily="34" charset="0"/>
              <a:cs typeface="Times New Roman" panose="02020603050405020304" pitchFamily="18" charset="0"/>
            </a:endParaRPr>
          </a:p>
        </p:txBody>
      </p:sp>
      <p:grpSp>
        <p:nvGrpSpPr>
          <p:cNvPr id="7" name="Group 6"/>
          <p:cNvGrpSpPr/>
          <p:nvPr/>
        </p:nvGrpSpPr>
        <p:grpSpPr>
          <a:xfrm>
            <a:off x="923636" y="3143793"/>
            <a:ext cx="1471748" cy="1071155"/>
            <a:chOff x="2203269" y="4502331"/>
            <a:chExt cx="1471748" cy="1071155"/>
          </a:xfrm>
        </p:grpSpPr>
        <p:sp>
          <p:nvSpPr>
            <p:cNvPr id="4" name="Oval 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flipH="1">
              <a:off x="2475409" y="4653782"/>
              <a:ext cx="1199608"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8" name="TextBox 7"/>
          <p:cNvSpPr txBox="1"/>
          <p:nvPr/>
        </p:nvSpPr>
        <p:spPr>
          <a:xfrm>
            <a:off x="190500" y="436639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x</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uỵt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p>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huýt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quýt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quỵt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9" name="Group 8"/>
          <p:cNvGrpSpPr/>
          <p:nvPr/>
        </p:nvGrpSpPr>
        <p:grpSpPr>
          <a:xfrm>
            <a:off x="3454003" y="3143792"/>
            <a:ext cx="1752618" cy="1071155"/>
            <a:chOff x="2203269" y="4502331"/>
            <a:chExt cx="1752618" cy="1071155"/>
          </a:xfrm>
        </p:grpSpPr>
        <p:sp>
          <p:nvSpPr>
            <p:cNvPr id="10" name="Oval 9"/>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2756279" y="4653376"/>
              <a:ext cx="1199608" cy="646331"/>
            </a:xfrm>
            <a:prstGeom prst="rect">
              <a:avLst/>
            </a:prstGeom>
            <a:noFill/>
          </p:spPr>
          <p:txBody>
            <a:bodyPr wrap="square" rtlCol="0">
              <a:spAutoFit/>
            </a:bodyPr>
            <a:lstStyle/>
            <a:p>
              <a:r>
                <a:rPr lang="en-US" sz="3600" dirty="0">
                  <a:latin typeface="Arial-Rounded" panose="020B0500000000000000" pitchFamily="34" charset="-93"/>
                  <a:ea typeface="Arial-Rounded" panose="020B0500000000000000" pitchFamily="34" charset="-93"/>
                  <a:cs typeface="Arial-Rounded" panose="020B0500000000000000" pitchFamily="34" charset="-93"/>
                </a:rPr>
                <a:t>i</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12" name="TextBox 11"/>
          <p:cNvSpPr txBox="1"/>
          <p:nvPr/>
        </p:nvSpPr>
        <p:spPr>
          <a:xfrm>
            <a:off x="2926590" y="4389949"/>
            <a:ext cx="3771900" cy="1200329"/>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hịt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hít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mít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tít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13" name="Group 12"/>
          <p:cNvGrpSpPr/>
          <p:nvPr/>
        </p:nvGrpSpPr>
        <p:grpSpPr>
          <a:xfrm>
            <a:off x="5981666" y="3164204"/>
            <a:ext cx="1433648" cy="1071155"/>
            <a:chOff x="2203269" y="4502331"/>
            <a:chExt cx="1433648" cy="1071155"/>
          </a:xfrm>
        </p:grpSpPr>
        <p:sp>
          <p:nvSpPr>
            <p:cNvPr id="14" name="Oval 13"/>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2436275" y="4653782"/>
              <a:ext cx="1200642"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uyêt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16" name="TextBox 15"/>
          <p:cNvSpPr txBox="1"/>
          <p:nvPr/>
        </p:nvSpPr>
        <p:spPr>
          <a:xfrm>
            <a:off x="5476569" y="4393944"/>
            <a:ext cx="4686334"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t</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uyết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khuyết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duyệt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nvGrpSpPr>
          <p:cNvPr id="17" name="Group 16"/>
          <p:cNvGrpSpPr/>
          <p:nvPr/>
        </p:nvGrpSpPr>
        <p:grpSpPr>
          <a:xfrm>
            <a:off x="8607300" y="3143792"/>
            <a:ext cx="1590410" cy="1071155"/>
            <a:chOff x="2203269" y="4502331"/>
            <a:chExt cx="1590410" cy="1071155"/>
          </a:xfrm>
        </p:grpSpPr>
        <p:sp>
          <p:nvSpPr>
            <p:cNvPr id="18" name="Oval 17"/>
            <p:cNvSpPr/>
            <p:nvPr/>
          </p:nvSpPr>
          <p:spPr>
            <a:xfrm>
              <a:off x="2203269" y="4502331"/>
              <a:ext cx="1358537" cy="107115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2593037" y="4679909"/>
              <a:ext cx="1200642" cy="646331"/>
            </a:xfrm>
            <a:prstGeom prst="rect">
              <a:avLst/>
            </a:prstGeom>
            <a:noFill/>
          </p:spPr>
          <p:txBody>
            <a:bodyPr wrap="square" rtlCol="0">
              <a:spAutoFit/>
            </a:bodyPr>
            <a:lstStyle/>
            <a:p>
              <a:r>
                <a:rPr lang="en-US" sz="3600" dirty="0" err="1">
                  <a:latin typeface="Arial-Rounded" panose="020B0500000000000000" pitchFamily="34" charset="-93"/>
                  <a:ea typeface="Arial-Rounded" panose="020B0500000000000000" pitchFamily="34" charset="-93"/>
                  <a:cs typeface="Arial-Rounded" panose="020B0500000000000000" pitchFamily="34" charset="-93"/>
                </a:rPr>
                <a:t>i</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êt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grpSp>
      <p:sp>
        <p:nvSpPr>
          <p:cNvPr id="20" name="TextBox 19"/>
          <p:cNvSpPr txBox="1"/>
          <p:nvPr/>
        </p:nvSpPr>
        <p:spPr>
          <a:xfrm>
            <a:off x="8102203" y="4338696"/>
            <a:ext cx="4686334" cy="646331"/>
          </a:xfrm>
          <a:prstGeom prst="rect">
            <a:avLst/>
          </a:prstGeom>
          <a:noFill/>
        </p:spPr>
        <p:txBody>
          <a:bodyPr wrap="square" rtlCol="0">
            <a:spAutoFit/>
          </a:bodyPr>
          <a:lstStyle/>
          <a:p>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tiết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viết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miết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smtClean="0">
                <a:latin typeface="Arial-Rounded" panose="020B0500000000000000" pitchFamily="34" charset="-93"/>
                <a:ea typeface="Arial-Rounded" panose="020B0500000000000000" pitchFamily="34" charset="-93"/>
                <a:cs typeface="Arial-Rounded" panose="020B0500000000000000" pitchFamily="34" charset="-93"/>
              </a:rPr>
              <a:t>việt</a:t>
            </a:r>
            <a:r>
              <a:rPr lang="en-US" sz="3600" dirty="0" smtClean="0">
                <a:latin typeface="Arial-Rounded" panose="020B0500000000000000" pitchFamily="34" charset="-93"/>
                <a:ea typeface="Arial-Rounded" panose="020B0500000000000000" pitchFamily="34" charset="-93"/>
                <a:cs typeface="Arial-Rounded" panose="020B0500000000000000" pitchFamily="34" charset="-93"/>
              </a:rPr>
              <a:t>, …</a:t>
            </a:r>
            <a:endParaRPr lang="en-US" sz="36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31990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53" presetClass="entr" presetSubtype="16"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6" grpId="0"/>
      <p:bldP spid="16"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4636" y="475551"/>
            <a:ext cx="812800" cy="8128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chemeClr val="bg1"/>
                </a:solidFill>
                <a:latin typeface="Arial Rounded MT Bold" pitchFamily="34" charset="0"/>
                <a:cs typeface="Times New Roman" pitchFamily="18" charset="0"/>
              </a:rPr>
              <a:t>9</a:t>
            </a:r>
          </a:p>
        </p:txBody>
      </p:sp>
      <p:sp>
        <p:nvSpPr>
          <p:cNvPr id="9" name="TextBox 8"/>
          <p:cNvSpPr txBox="1"/>
          <p:nvPr/>
        </p:nvSpPr>
        <p:spPr>
          <a:xfrm>
            <a:off x="923637" y="539194"/>
            <a:ext cx="10861964" cy="1436403"/>
          </a:xfrm>
          <a:prstGeom prst="rect">
            <a:avLst/>
          </a:prstGeom>
          <a:noFill/>
        </p:spPr>
        <p:txBody>
          <a:bodyPr wrap="square" lIns="121904" tIns="60952" rIns="121904" bIns="60952" rtlCol="0">
            <a:spAutoFit/>
          </a:bodyPr>
          <a:lstStyle/>
          <a:p>
            <a:pPr algn="just"/>
            <a:r>
              <a:rPr lang="en-US" sz="4267" b="1">
                <a:latin typeface="Arial-Rounded" pitchFamily="34" charset="0"/>
                <a:ea typeface="Arial-Rounded" pitchFamily="34" charset="0"/>
                <a:cs typeface="Arial-Rounded" pitchFamily="34" charset="0"/>
              </a:rPr>
              <a:t>Vẽ con vật mà em yêu thích và đặt tên cho bức tranh em vẽ</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018" t="10496" r="13856" b="14756"/>
          <a:stretch/>
        </p:blipFill>
        <p:spPr>
          <a:xfrm>
            <a:off x="673903" y="4526300"/>
            <a:ext cx="1727637" cy="19608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912" t="18299" r="15324" b="25492"/>
          <a:stretch/>
        </p:blipFill>
        <p:spPr>
          <a:xfrm>
            <a:off x="34636" y="2225383"/>
            <a:ext cx="2466109" cy="2029524"/>
          </a:xfrm>
          <a:prstGeom prst="rect">
            <a:avLst/>
          </a:prstGeom>
        </p:spPr>
      </p:pic>
      <p:pic>
        <p:nvPicPr>
          <p:cNvPr id="7" name="Picture 6">
            <a:extLst>
              <a:ext uri="{FF2B5EF4-FFF2-40B4-BE49-F238E27FC236}">
                <a16:creationId xmlns:a16="http://schemas.microsoft.com/office/drawing/2014/main" id="{B5F8EC87-02F4-401F-9864-D4B256F6DA52}"/>
              </a:ext>
            </a:extLst>
          </p:cNvPr>
          <p:cNvPicPr>
            <a:picLocks noChangeAspect="1"/>
          </p:cNvPicPr>
          <p:nvPr/>
        </p:nvPicPr>
        <p:blipFill rotWithShape="1">
          <a:blip r:embed="rId5">
            <a:extLst>
              <a:ext uri="{28A0092B-C50C-407E-A947-70E740481C1C}">
                <a14:useLocalDpi xmlns:a14="http://schemas.microsoft.com/office/drawing/2010/main" val="0"/>
              </a:ext>
            </a:extLst>
          </a:blip>
          <a:srcRect l="9363" t="55796" r="9363" b="8896"/>
          <a:stretch/>
        </p:blipFill>
        <p:spPr>
          <a:xfrm>
            <a:off x="8564880" y="4090687"/>
            <a:ext cx="4538617" cy="2767313"/>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t="3809" b="13738"/>
          <a:stretch/>
        </p:blipFill>
        <p:spPr>
          <a:xfrm>
            <a:off x="2576946" y="1899397"/>
            <a:ext cx="6535724" cy="4472805"/>
          </a:xfrm>
          <a:prstGeom prst="rect">
            <a:avLst/>
          </a:prstGeom>
        </p:spPr>
      </p:pic>
    </p:spTree>
    <p:extLst>
      <p:ext uri="{BB962C8B-B14F-4D97-AF65-F5344CB8AC3E}">
        <p14:creationId xmlns:p14="http://schemas.microsoft.com/office/powerpoint/2010/main" val="3746317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86699" y="2967335"/>
            <a:ext cx="921861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Xin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và</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hẹn</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gặp</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lại</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các</a:t>
            </a: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con!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11154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B11E9-E12B-4668-8CFD-4160E0A0E37D}"/>
              </a:ext>
            </a:extLst>
          </p:cNvPr>
          <p:cNvPicPr>
            <a:picLocks noChangeAspect="1"/>
          </p:cNvPicPr>
          <p:nvPr/>
        </p:nvPicPr>
        <p:blipFill rotWithShape="1">
          <a:blip r:embed="rId2">
            <a:extLst>
              <a:ext uri="{28A0092B-C50C-407E-A947-70E740481C1C}">
                <a14:useLocalDpi xmlns:a14="http://schemas.microsoft.com/office/drawing/2010/main" val="0"/>
              </a:ext>
            </a:extLst>
          </a:blip>
          <a:srcRect b="83768"/>
          <a:stretch/>
        </p:blipFill>
        <p:spPr>
          <a:xfrm>
            <a:off x="0" y="-1"/>
            <a:ext cx="12192000" cy="3526971"/>
          </a:xfrm>
          <a:prstGeom prst="rect">
            <a:avLst/>
          </a:prstGeom>
        </p:spPr>
      </p:pic>
    </p:spTree>
    <p:extLst>
      <p:ext uri="{BB962C8B-B14F-4D97-AF65-F5344CB8AC3E}">
        <p14:creationId xmlns:p14="http://schemas.microsoft.com/office/powerpoint/2010/main" val="284559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6699" t="6405" r="14068" b="76290"/>
          <a:stretch/>
        </p:blipFill>
        <p:spPr>
          <a:xfrm>
            <a:off x="856033" y="642025"/>
            <a:ext cx="10459159" cy="3206075"/>
          </a:xfrm>
          <a:prstGeom prst="rect">
            <a:avLst/>
          </a:prstGeom>
        </p:spPr>
      </p:pic>
      <p:cxnSp>
        <p:nvCxnSpPr>
          <p:cNvPr id="5" name="Straight Connector 4"/>
          <p:cNvCxnSpPr/>
          <p:nvPr/>
        </p:nvCxnSpPr>
        <p:spPr>
          <a:xfrm>
            <a:off x="6574971" y="2569029"/>
            <a:ext cx="12366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0721" y="3972814"/>
            <a:ext cx="7776754" cy="523220"/>
          </a:xfrm>
          <a:prstGeom prst="rect">
            <a:avLst/>
          </a:prstGeom>
          <a:solidFill>
            <a:schemeClr val="accent5">
              <a:lumMod val="20000"/>
              <a:lumOff val="80000"/>
            </a:schemeClr>
          </a:solidFill>
        </p:spPr>
        <p:txBody>
          <a:bodyPr wrap="square" rtlCol="0">
            <a:spAutoFit/>
          </a:bodyPr>
          <a:lstStyle/>
          <a:p>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Chú</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mèo</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b="1" i="1"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dỏng</a:t>
            </a:r>
            <a:r>
              <a:rPr lang="en-US" sz="2800" b="1" i="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tai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nghe</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tiếng</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chít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của</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lũ</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 </a:t>
            </a:r>
            <a:r>
              <a:rPr lang="en-US" sz="2800" dirty="0" err="1" smtClean="0">
                <a:latin typeface="Arial-Rounded" panose="020B0500000000000000" pitchFamily="34" charset="-93"/>
                <a:ea typeface="Arial-Rounded" panose="020B0500000000000000" pitchFamily="34" charset="-93"/>
                <a:cs typeface="Arial-Rounded" panose="020B0500000000000000" pitchFamily="34" charset="-93"/>
              </a:rPr>
              <a:t>chuột</a:t>
            </a:r>
            <a:r>
              <a:rPr lang="en-US" sz="2800" dirty="0" smtClean="0">
                <a:latin typeface="Arial-Rounded" panose="020B0500000000000000" pitchFamily="34" charset="-93"/>
                <a:ea typeface="Arial-Rounded" panose="020B0500000000000000" pitchFamily="34" charset="-93"/>
                <a:cs typeface="Arial-Rounded" panose="020B0500000000000000" pitchFamily="34" charset="-93"/>
              </a:rPr>
              <a:t>.</a:t>
            </a:r>
            <a:endParaRPr lang="en-US" sz="2800" dirty="0">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89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8273" y="1384663"/>
            <a:ext cx="9901646"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4</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Viết</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đã</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hoàn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thiện</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ở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mục</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5 (SHS </a:t>
            </a:r>
            <a:r>
              <a:rPr lang="en-US" sz="3600" b="1" dirty="0" err="1"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trang</a:t>
            </a:r>
            <a:r>
              <a:rPr lang="en-US" sz="3600" b="1" dirty="0" smtClean="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rPr>
              <a:t> 10)   </a:t>
            </a:r>
            <a:endParaRPr lang="en-US" sz="3600" b="1" dirty="0">
              <a:solidFill>
                <a:schemeClr val="accent6">
                  <a:lumMod val="50000"/>
                </a:schemeClr>
              </a:solidFill>
              <a:latin typeface="Arial-Rounded" panose="020B0500000000000000" pitchFamily="34" charset="-93"/>
              <a:ea typeface="Arial-Rounded" panose="020B0500000000000000" pitchFamily="34" charset="-93"/>
              <a:cs typeface="Arial-Rounded" panose="020B0500000000000000" pitchFamily="34" charset="-93"/>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06" y="2423509"/>
            <a:ext cx="11084383" cy="2392330"/>
          </a:xfrm>
          <a:prstGeom prst="rect">
            <a:avLst/>
          </a:prstGeom>
        </p:spPr>
      </p:pic>
      <p:sp>
        <p:nvSpPr>
          <p:cNvPr id="8" name="TextBox 7"/>
          <p:cNvSpPr txBox="1"/>
          <p:nvPr/>
        </p:nvSpPr>
        <p:spPr>
          <a:xfrm>
            <a:off x="1123406" y="2613210"/>
            <a:ext cx="10868297" cy="923330"/>
          </a:xfrm>
          <a:prstGeom prst="rect">
            <a:avLst/>
          </a:prstGeom>
          <a:noFill/>
          <a:ln>
            <a:noFill/>
          </a:ln>
        </p:spPr>
        <p:txBody>
          <a:bodyPr wrap="square" rtlCol="0">
            <a:spAutoFit/>
          </a:bodyPr>
          <a:lstStyle/>
          <a:p>
            <a:pPr>
              <a:lnSpc>
                <a:spcPct val="150000"/>
              </a:lnSpc>
            </a:pP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Chú</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Ε˝o</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dŝg</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tai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wgh</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Ǉ</a:t>
            </a:r>
            <a:r>
              <a:rPr lang="el-GR"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Θ</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∙ng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chít</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của</a:t>
            </a:r>
            <a:r>
              <a:rPr lang="en-US" sz="3600" dirty="0"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 </a:t>
            </a:r>
            <a:r>
              <a:rPr lang="en-US" sz="3600" dirty="0" err="1" smtClean="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lũ</a:t>
            </a:r>
            <a:endPar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endParaRPr>
          </a:p>
        </p:txBody>
      </p:sp>
      <p:sp>
        <p:nvSpPr>
          <p:cNvPr id="9" name="TextBox 8"/>
          <p:cNvSpPr txBox="1"/>
          <p:nvPr/>
        </p:nvSpPr>
        <p:spPr>
          <a:xfrm flipH="1">
            <a:off x="914400" y="3610965"/>
            <a:ext cx="1608910" cy="1200329"/>
          </a:xfrm>
          <a:prstGeom prst="rect">
            <a:avLst/>
          </a:prstGeom>
          <a:noFill/>
        </p:spPr>
        <p:txBody>
          <a:bodyPr wrap="square" rtlCol="0">
            <a:spAutoFit/>
          </a:bodyPr>
          <a:lstStyle/>
          <a:p>
            <a:r>
              <a:rPr lang="en-US" sz="3600" dirty="0" err="1">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chuŎ</a:t>
            </a:r>
            <a:r>
              <a:rPr lang="en-US" sz="3600" dirty="0">
                <a:solidFill>
                  <a:srgbClr val="6600CC"/>
                </a:solidFill>
                <a:latin typeface="HP001 4 hàng" panose="020B0603050302020204" pitchFamily="34" charset="-93"/>
                <a:ea typeface="Arial-Rounded" panose="020B0500000000000000" pitchFamily="34" charset="-93"/>
                <a:cs typeface="Arial-Rounded" panose="020B0500000000000000" pitchFamily="34" charset="-93"/>
              </a:rPr>
              <a:t>.</a:t>
            </a:r>
          </a:p>
          <a:p>
            <a:endParaRPr lang="en-US" sz="3600" dirty="0"/>
          </a:p>
        </p:txBody>
      </p:sp>
      <p:cxnSp>
        <p:nvCxnSpPr>
          <p:cNvPr id="11" name="Straight Arrow Connector 10"/>
          <p:cNvCxnSpPr/>
          <p:nvPr/>
        </p:nvCxnSpPr>
        <p:spPr>
          <a:xfrm>
            <a:off x="1010194" y="3283131"/>
            <a:ext cx="7663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3406" y="2855838"/>
            <a:ext cx="496388" cy="369332"/>
          </a:xfrm>
          <a:prstGeom prst="rect">
            <a:avLst/>
          </a:prstGeom>
          <a:noFill/>
        </p:spPr>
        <p:txBody>
          <a:bodyPr wrap="square" rtlCol="0">
            <a:spAutoFit/>
          </a:bodyPr>
          <a:lstStyle/>
          <a:p>
            <a:r>
              <a:rPr lang="en-US" b="1"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1 ô</a:t>
            </a:r>
            <a:endParaRPr lang="en-US"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13" name="TextBox 12"/>
          <p:cNvSpPr txBox="1"/>
          <p:nvPr/>
        </p:nvSpPr>
        <p:spPr>
          <a:xfrm>
            <a:off x="1654630" y="2893295"/>
            <a:ext cx="1245326" cy="646331"/>
          </a:xfrm>
          <a:prstGeom prst="rect">
            <a:avLst/>
          </a:prstGeom>
          <a:noFill/>
        </p:spPr>
        <p:txBody>
          <a:bodyPr wrap="square" rtlCol="0">
            <a:spAutoFit/>
          </a:bodyPr>
          <a:lstStyle/>
          <a:p>
            <a:r>
              <a:rPr lang="en-US" sz="3600" dirty="0" err="1" smtClean="0">
                <a:solidFill>
                  <a:srgbClr val="C00000"/>
                </a:solidFill>
                <a:latin typeface="HP001 4 hàng" panose="020B0603050302020204" pitchFamily="34" charset="-93"/>
              </a:rPr>
              <a:t>Ch</a:t>
            </a:r>
            <a:endParaRPr lang="en-US" sz="3600" dirty="0">
              <a:solidFill>
                <a:srgbClr val="C00000"/>
              </a:solidFill>
              <a:latin typeface="HP001 4 hàng" panose="020B0603050302020204" pitchFamily="34" charset="-93"/>
            </a:endParaRPr>
          </a:p>
        </p:txBody>
      </p:sp>
    </p:spTree>
    <p:extLst>
      <p:ext uri="{BB962C8B-B14F-4D97-AF65-F5344CB8AC3E}">
        <p14:creationId xmlns:p14="http://schemas.microsoft.com/office/powerpoint/2010/main" val="60095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8721" t="24226" r="5404" b="8380"/>
          <a:stretch/>
        </p:blipFill>
        <p:spPr>
          <a:xfrm>
            <a:off x="2536216" y="-8564"/>
            <a:ext cx="6234041" cy="6866564"/>
          </a:xfrm>
          <a:prstGeom prst="rect">
            <a:avLst/>
          </a:prstGeom>
        </p:spPr>
      </p:pic>
    </p:spTree>
    <p:extLst>
      <p:ext uri="{BB962C8B-B14F-4D97-AF65-F5344CB8AC3E}">
        <p14:creationId xmlns:p14="http://schemas.microsoft.com/office/powerpoint/2010/main" val="281453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4196" t="28174" r="47666" b="40913"/>
          <a:stretch/>
        </p:blipFill>
        <p:spPr>
          <a:xfrm>
            <a:off x="3638550" y="633369"/>
            <a:ext cx="4914899" cy="5591261"/>
          </a:xfrm>
          <a:prstGeom prst="rect">
            <a:avLst/>
          </a:prstGeom>
        </p:spPr>
      </p:pic>
    </p:spTree>
    <p:extLst>
      <p:ext uri="{BB962C8B-B14F-4D97-AF65-F5344CB8AC3E}">
        <p14:creationId xmlns:p14="http://schemas.microsoft.com/office/powerpoint/2010/main" val="144547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2630" t="28103" r="9232" b="40984"/>
          <a:stretch/>
        </p:blipFill>
        <p:spPr>
          <a:xfrm>
            <a:off x="3638550" y="633369"/>
            <a:ext cx="4914899" cy="5591261"/>
          </a:xfrm>
          <a:prstGeom prst="rect">
            <a:avLst/>
          </a:prstGeom>
        </p:spPr>
      </p:pic>
    </p:spTree>
    <p:extLst>
      <p:ext uri="{BB962C8B-B14F-4D97-AF65-F5344CB8AC3E}">
        <p14:creationId xmlns:p14="http://schemas.microsoft.com/office/powerpoint/2010/main" val="3625851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13900" t="59560" r="47962" b="9527"/>
          <a:stretch/>
        </p:blipFill>
        <p:spPr>
          <a:xfrm>
            <a:off x="3638550" y="633369"/>
            <a:ext cx="4914899" cy="5591261"/>
          </a:xfrm>
          <a:prstGeom prst="rect">
            <a:avLst/>
          </a:prstGeom>
        </p:spPr>
      </p:pic>
    </p:spTree>
    <p:extLst>
      <p:ext uri="{BB962C8B-B14F-4D97-AF65-F5344CB8AC3E}">
        <p14:creationId xmlns:p14="http://schemas.microsoft.com/office/powerpoint/2010/main" val="246629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479-4FF1-4968-B211-F3DCDA4BBDC1}"/>
              </a:ext>
            </a:extLst>
          </p:cNvPr>
          <p:cNvPicPr>
            <a:picLocks noChangeAspect="1"/>
          </p:cNvPicPr>
          <p:nvPr/>
        </p:nvPicPr>
        <p:blipFill rotWithShape="1">
          <a:blip r:embed="rId2">
            <a:extLst>
              <a:ext uri="{28A0092B-C50C-407E-A947-70E740481C1C}">
                <a14:useLocalDpi xmlns:a14="http://schemas.microsoft.com/office/drawing/2010/main" val="0"/>
              </a:ext>
            </a:extLst>
          </a:blip>
          <a:srcRect l="53024" t="60333" r="8838" b="8754"/>
          <a:stretch/>
        </p:blipFill>
        <p:spPr>
          <a:xfrm>
            <a:off x="3638550" y="633369"/>
            <a:ext cx="4914899" cy="5591261"/>
          </a:xfrm>
          <a:prstGeom prst="rect">
            <a:avLst/>
          </a:prstGeom>
        </p:spPr>
      </p:pic>
    </p:spTree>
    <p:extLst>
      <p:ext uri="{BB962C8B-B14F-4D97-AF65-F5344CB8AC3E}">
        <p14:creationId xmlns:p14="http://schemas.microsoft.com/office/powerpoint/2010/main" val="245136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383</Words>
  <Application>Microsoft Office PowerPoint</Application>
  <PresentationFormat>Widescreen</PresentationFormat>
  <Paragraphs>42</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宋体</vt:lpstr>
      <vt:lpstr>Arial</vt:lpstr>
      <vt:lpstr>Arial Rounded MT Bold</vt:lpstr>
      <vt:lpstr>Arial-Rounded</vt:lpstr>
      <vt:lpstr>Calibri</vt:lpstr>
      <vt:lpstr>Calibri Light</vt:lpstr>
      <vt:lpstr>等线</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Techsi.vn</cp:lastModifiedBy>
  <cp:revision>15</cp:revision>
  <dcterms:created xsi:type="dcterms:W3CDTF">2020-08-26T08:35:52Z</dcterms:created>
  <dcterms:modified xsi:type="dcterms:W3CDTF">2024-01-18T02:09:04Z</dcterms:modified>
</cp:coreProperties>
</file>