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32" r:id="rId2"/>
    <p:sldId id="359" r:id="rId3"/>
    <p:sldId id="317" r:id="rId4"/>
    <p:sldId id="451" r:id="rId5"/>
    <p:sldId id="455" r:id="rId6"/>
    <p:sldId id="464" r:id="rId7"/>
    <p:sldId id="285" r:id="rId8"/>
    <p:sldId id="288" r:id="rId9"/>
    <p:sldId id="438" r:id="rId10"/>
    <p:sldId id="419" r:id="rId11"/>
    <p:sldId id="276" r:id="rId12"/>
    <p:sldId id="462" r:id="rId13"/>
    <p:sldId id="436" r:id="rId14"/>
    <p:sldId id="312" r:id="rId15"/>
    <p:sldId id="420" r:id="rId16"/>
    <p:sldId id="437" r:id="rId17"/>
    <p:sldId id="371" r:id="rId18"/>
    <p:sldId id="459" r:id="rId19"/>
    <p:sldId id="391" r:id="rId20"/>
    <p:sldId id="287" r:id="rId21"/>
    <p:sldId id="422" r:id="rId22"/>
    <p:sldId id="460" r:id="rId23"/>
    <p:sldId id="434" r:id="rId24"/>
    <p:sldId id="46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U AN" initials="TA" lastIdx="1" clrIdx="0">
    <p:extLst>
      <p:ext uri="{19B8F6BF-5375-455C-9EA6-DF929625EA0E}">
        <p15:presenceInfo xmlns:p15="http://schemas.microsoft.com/office/powerpoint/2012/main" userId="THU 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7989"/>
    <a:srgbClr val="FFE0A9"/>
    <a:srgbClr val="FFDEBF"/>
    <a:srgbClr val="FFE0B4"/>
    <a:srgbClr val="B33F73"/>
    <a:srgbClr val="F0BA06"/>
    <a:srgbClr val="F81E20"/>
    <a:srgbClr val="FEFBB1"/>
    <a:srgbClr val="8ABD00"/>
    <a:srgbClr val="FE73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ầ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ày thá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60479E-448B-48D3-A380-186B87390514}" type="datetimeFigureOut">
              <a:rPr lang="vi-VN" smtClean="0"/>
              <a:pPr/>
              <a:t>20/10/2022</a:t>
            </a:fld>
            <a:endParaRPr lang="vi-VN"/>
          </a:p>
        </p:txBody>
      </p:sp>
      <p:sp>
        <p:nvSpPr>
          <p:cNvPr id="4" name="Chỗ dành sẵn cho Hình ảnh của Bản chiế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5CC181-9938-46DC-B77A-F090E76AF24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4951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166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9d2aea77ef_0_79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Google Shape;1998;g9d2aea77ef_0_79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1877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85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66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48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778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51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2"/>
          <p:cNvSpPr/>
          <p:nvPr/>
        </p:nvSpPr>
        <p:spPr>
          <a:xfrm>
            <a:off x="7536375" y="1715793"/>
            <a:ext cx="4144400" cy="4144400"/>
          </a:xfrm>
          <a:prstGeom prst="ellipse">
            <a:avLst/>
          </a:prstGeom>
          <a:solidFill>
            <a:srgbClr val="FFFFFF">
              <a:alpha val="80390"/>
            </a:srgb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645CA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52"/>
          <p:cNvSpPr txBox="1">
            <a:spLocks noGrp="1"/>
          </p:cNvSpPr>
          <p:nvPr>
            <p:ph type="ctrTitle"/>
          </p:nvPr>
        </p:nvSpPr>
        <p:spPr>
          <a:xfrm flipH="1">
            <a:off x="7538000" y="2427500"/>
            <a:ext cx="4137600" cy="83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8" name="Google Shape;478;p52"/>
          <p:cNvSpPr txBox="1">
            <a:spLocks noGrp="1"/>
          </p:cNvSpPr>
          <p:nvPr>
            <p:ph type="subTitle" idx="1"/>
          </p:nvPr>
        </p:nvSpPr>
        <p:spPr>
          <a:xfrm flipH="1">
            <a:off x="7679900" y="3669900"/>
            <a:ext cx="3854000" cy="8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9" name="Google Shape;479;p52"/>
          <p:cNvSpPr txBox="1"/>
          <p:nvPr/>
        </p:nvSpPr>
        <p:spPr>
          <a:xfrm>
            <a:off x="3457200" y="703967"/>
            <a:ext cx="5277600" cy="6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rPr>
              <a:t>CREDITS: This presentation template was created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rPr>
              <a:t>, including icons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rPr>
              <a:t>, and infographics &amp; images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 b="1">
              <a:solidFill>
                <a:schemeClr val="lt1"/>
              </a:solidFill>
              <a:latin typeface="Zilla Slab"/>
              <a:ea typeface="Zilla Slab"/>
              <a:cs typeface="Zilla Slab"/>
              <a:sym typeface="Zilla Slab"/>
            </a:endParaRPr>
          </a:p>
        </p:txBody>
      </p:sp>
    </p:spTree>
    <p:extLst>
      <p:ext uri="{BB962C8B-B14F-4D97-AF65-F5344CB8AC3E}">
        <p14:creationId xmlns:p14="http://schemas.microsoft.com/office/powerpoint/2010/main" val="2525491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pos="5306">
          <p15:clr>
            <a:srgbClr val="FA7B17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2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01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79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90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62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32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38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14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16E98C-B24F-43C4-B12D-E8D3E12CB9C6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A5AA5-538C-4137-A18A-26BD414B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641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68" r:id="rId12"/>
    <p:sldLayoutId id="2147483769" r:id="rId13"/>
    <p:sldLayoutId id="2147483770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5" Type="http://schemas.openxmlformats.org/officeDocument/2006/relationships/image" Target="../media/image47.jpg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5" Type="http://schemas.openxmlformats.org/officeDocument/2006/relationships/image" Target="../media/image4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5" Type="http://schemas.openxmlformats.org/officeDocument/2006/relationships/image" Target="../media/image51.jpeg"/><Relationship Id="rId4" Type="http://schemas.openxmlformats.org/officeDocument/2006/relationships/image" Target="../media/image5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5" Type="http://schemas.openxmlformats.org/officeDocument/2006/relationships/image" Target="../media/image4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5" Type="http://schemas.openxmlformats.org/officeDocument/2006/relationships/image" Target="../media/image4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g"/><Relationship Id="rId7" Type="http://schemas.openxmlformats.org/officeDocument/2006/relationships/image" Target="../media/image62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9.jp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1.png"/><Relationship Id="rId4" Type="http://schemas.openxmlformats.org/officeDocument/2006/relationships/image" Target="../media/image64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jpeg"/><Relationship Id="rId5" Type="http://schemas.openxmlformats.org/officeDocument/2006/relationships/image" Target="../media/image29.gif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jfif"/><Relationship Id="rId5" Type="http://schemas.openxmlformats.org/officeDocument/2006/relationships/image" Target="../media/image29.gif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Bộ hình nền &amp;quot;Hoạt hình siêu dễ thương 2&amp;quot; chất lượng cao cho Powerpoin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112"/>
                    </a14:imgEffect>
                    <a14:imgEffect>
                      <a14:saturation sat="2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0963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72837" y="1525837"/>
            <a:ext cx="104463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2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72858" y="2813447"/>
            <a:ext cx="246286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endParaRPr lang="en-US" sz="72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31692" y="1953341"/>
            <a:ext cx="6659715" cy="1586272"/>
          </a:xfrm>
          <a:prstGeom prst="rect">
            <a:avLst/>
          </a:prstGeom>
          <a:noFill/>
        </p:spPr>
        <p:txBody>
          <a:bodyPr spcFirstLastPara="1" wrap="none" lIns="121920" tIns="60960" rIns="121920" bIns="60960" numCol="1">
            <a:prstTxWarp prst="textArchUp">
              <a:avLst>
                <a:gd name="adj" fmla="val 10747613"/>
              </a:avLst>
            </a:prstTxWarp>
            <a:spAutoFit/>
          </a:bodyPr>
          <a:lstStyle/>
          <a:p>
            <a:pPr algn="ctr"/>
            <a:r>
              <a:rPr lang="en-US" sz="79331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</a:t>
            </a:r>
            <a:r>
              <a:rPr lang="vi-VN" sz="79331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Ư</a:t>
            </a:r>
            <a:r>
              <a:rPr lang="en-US" sz="79331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ỜNG TIỂU HỌC ĐOÀN KHUÊ</a:t>
            </a:r>
          </a:p>
          <a:p>
            <a:pPr algn="ctr"/>
            <a:endParaRPr lang="en-US" sz="7933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35355" y="2281217"/>
            <a:ext cx="8560620" cy="3375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62386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26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THẦY CÔ</a:t>
            </a:r>
          </a:p>
          <a:p>
            <a:pPr algn="ctr" defTabSz="162386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26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VỀ DỰ GIỜ TIẾT HỌC MĨ THUẬT</a:t>
            </a:r>
          </a:p>
          <a:p>
            <a:pPr algn="ctr" defTabSz="162386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267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LỚP 3A4</a:t>
            </a:r>
            <a:endParaRPr lang="en-US" sz="4267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62386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426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Thu An</a:t>
            </a:r>
            <a:endParaRPr lang="en-US" sz="4267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267" dirty="0"/>
          </a:p>
        </p:txBody>
      </p:sp>
      <p:pic>
        <p:nvPicPr>
          <p:cNvPr id="12" name="Picture 4" descr="Heart Sticker by Chellekie Creation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452" y="-58870"/>
            <a:ext cx="2540000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eart Sticker by Chellekie Creation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1" y="-45299"/>
            <a:ext cx="2540000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eart Sticker by Chellekie Creation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225" y="-29451"/>
            <a:ext cx="2540000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eart Sticker by Chellekie Creation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612" y="-31729"/>
            <a:ext cx="2540000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eart Sticker by Chellekie Creation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999" y="-31727"/>
            <a:ext cx="2540000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New Years Yes Sticker by Nora Fiks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33" y="3935003"/>
            <a:ext cx="2865003" cy="313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eart Sticker by Chellekie Creation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7" y="-36623"/>
            <a:ext cx="2540000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New Years Yes Sticker by Nora Fiks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0391" y="3222232"/>
            <a:ext cx="2331168" cy="255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New York Yes Sticker by Nora Fiks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770" y="1826146"/>
            <a:ext cx="2505365" cy="270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New York Yes Sticker by Nora Fiks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943" y="314710"/>
            <a:ext cx="2505365" cy="270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图片 69">
            <a:extLst>
              <a:ext uri="{FF2B5EF4-FFF2-40B4-BE49-F238E27FC236}">
                <a16:creationId xmlns:a16="http://schemas.microsoft.com/office/drawing/2014/main" id="{F035B7CF-0B9B-49CC-9331-7FB64C40AA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6951" y="99880"/>
            <a:ext cx="2514600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图片 67">
            <a:extLst>
              <a:ext uri="{FF2B5EF4-FFF2-40B4-BE49-F238E27FC236}">
                <a16:creationId xmlns:a16="http://schemas.microsoft.com/office/drawing/2014/main" id="{C9F568E5-564C-42CC-A8CA-58448FCB72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28" y="2864084"/>
            <a:ext cx="2286000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5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30C4F9F5-A27B-440B-8D2C-86B1AB500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itle 1">
            <a:extLst>
              <a:ext uri="{FF2B5EF4-FFF2-40B4-BE49-F238E27FC236}">
                <a16:creationId xmlns:a16="http://schemas.microsoft.com/office/drawing/2014/main" id="{AB0DE2E4-AEF7-45EE-A4E5-11539FB588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1143000"/>
            <a:ext cx="8534400" cy="1828800"/>
          </a:xfrm>
        </p:spPr>
        <p:txBody>
          <a:bodyPr/>
          <a:lstStyle/>
          <a:p>
            <a:r>
              <a:rPr lang="en-US" alt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Khám phá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1741714" y="28521"/>
            <a:ext cx="8545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endParaRPr lang="zh-CN" altLang="en-US" sz="3600" b="1" dirty="0">
              <a:solidFill>
                <a:srgbClr val="FF0000"/>
              </a:solidFill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8BFFA4-E0CB-441D-89FC-C5BC7ECD5E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521"/>
            <a:ext cx="12192000" cy="6858000"/>
          </a:xfrm>
          <a:prstGeom prst="rect">
            <a:avLst/>
          </a:prstGeom>
        </p:spPr>
      </p:pic>
      <p:pic>
        <p:nvPicPr>
          <p:cNvPr id="8" name="Múa lân (Tập hát theo lời bài hát mẫu SGK lớp 3 CTPT 2018 - NXBGD)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C2BB9DCD-E917-4390-98D3-5688AB137E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1011" y="61602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9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563" y="22209"/>
            <a:ext cx="12093611" cy="669235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5" name="图片 4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656" y="339443"/>
            <a:ext cx="1469810" cy="1362894"/>
          </a:xfrm>
          <a:prstGeom prst="rect">
            <a:avLst/>
          </a:prstGeom>
        </p:spPr>
      </p:pic>
      <p:pic>
        <p:nvPicPr>
          <p:cNvPr id="456" name="图片 45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400" y="805752"/>
            <a:ext cx="6064191" cy="8354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DFB902-354E-43A7-A94A-A2D978DCF3C8}"/>
              </a:ext>
            </a:extLst>
          </p:cNvPr>
          <p:cNvSpPr txBox="1"/>
          <p:nvPr/>
        </p:nvSpPr>
        <p:spPr>
          <a:xfrm>
            <a:off x="4752265" y="1989285"/>
            <a:ext cx="2399526" cy="666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3732" b="1" spc="67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7" name="TextBox 456">
            <a:extLst>
              <a:ext uri="{FF2B5EF4-FFF2-40B4-BE49-F238E27FC236}">
                <a16:creationId xmlns:a16="http://schemas.microsoft.com/office/drawing/2014/main" id="{86C3A885-FD28-44C7-8A15-C205649CE066}"/>
              </a:ext>
            </a:extLst>
          </p:cNvPr>
          <p:cNvSpPr txBox="1"/>
          <p:nvPr/>
        </p:nvSpPr>
        <p:spPr>
          <a:xfrm>
            <a:off x="2061881" y="2424719"/>
            <a:ext cx="84626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073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038D5567-CBCF-4B93-89C9-63E919453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99"/>
          <a:stretch>
            <a:fillRect/>
          </a:stretch>
        </p:blipFill>
        <p:spPr bwMode="auto">
          <a:xfrm>
            <a:off x="0" y="0"/>
            <a:ext cx="12230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488B9BA-1028-41F3-8CA4-0F91955BDADF}"/>
              </a:ext>
            </a:extLst>
          </p:cNvPr>
          <p:cNvSpPr/>
          <p:nvPr/>
        </p:nvSpPr>
        <p:spPr>
          <a:xfrm>
            <a:off x="2895600" y="189414"/>
            <a:ext cx="6337894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FF0000"/>
                </a:solidFill>
              </a:rPr>
              <a:t>Các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hoạt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động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vui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Tết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trung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thu</a:t>
            </a:r>
            <a:endParaRPr lang="vi-VN" sz="2800" b="1" i="1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5CCFA6-998F-45F9-B3A0-80376BB906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64" y="1011516"/>
            <a:ext cx="3511924" cy="23412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DAB57A-49E0-4221-9EDE-7BA9D346C507}"/>
              </a:ext>
            </a:extLst>
          </p:cNvPr>
          <p:cNvSpPr txBox="1"/>
          <p:nvPr/>
        </p:nvSpPr>
        <p:spPr>
          <a:xfrm>
            <a:off x="1497106" y="3429000"/>
            <a:ext cx="97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70C0"/>
                </a:solidFill>
              </a:rPr>
              <a:t>Múa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lân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9DD6853-E0EF-4182-8680-1D185E6E93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63" y="3837266"/>
            <a:ext cx="3514629" cy="234128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7C1E25F-8DFB-4178-825C-61DD8620FBBC}"/>
              </a:ext>
            </a:extLst>
          </p:cNvPr>
          <p:cNvSpPr txBox="1"/>
          <p:nvPr/>
        </p:nvSpPr>
        <p:spPr>
          <a:xfrm>
            <a:off x="833718" y="6292765"/>
            <a:ext cx="2741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70C0"/>
                </a:solidFill>
              </a:rPr>
              <a:t>Làm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đèn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ông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sao</a:t>
            </a:r>
            <a:r>
              <a:rPr lang="en-US" b="1" dirty="0">
                <a:solidFill>
                  <a:srgbClr val="0070C0"/>
                </a:solidFill>
              </a:rPr>
              <a:t>, </a:t>
            </a:r>
            <a:r>
              <a:rPr lang="en-US" b="1" dirty="0" err="1">
                <a:solidFill>
                  <a:srgbClr val="0070C0"/>
                </a:solidFill>
              </a:rPr>
              <a:t>đèn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lồng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13A3BCE-5D92-4049-A260-FED5F92161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652" y="1011516"/>
            <a:ext cx="3658255" cy="234128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73BA484-3EB7-4FCF-B7F6-B54E60B6A012}"/>
              </a:ext>
            </a:extLst>
          </p:cNvPr>
          <p:cNvSpPr txBox="1"/>
          <p:nvPr/>
        </p:nvSpPr>
        <p:spPr>
          <a:xfrm>
            <a:off x="4644716" y="3415985"/>
            <a:ext cx="2857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70C0"/>
                </a:solidFill>
              </a:rPr>
              <a:t>Làm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bánh</a:t>
            </a:r>
            <a:r>
              <a:rPr lang="en-US" b="1" dirty="0">
                <a:solidFill>
                  <a:srgbClr val="0070C0"/>
                </a:solidFill>
              </a:rPr>
              <a:t> n</a:t>
            </a:r>
            <a:r>
              <a:rPr lang="vi-VN" b="1" dirty="0">
                <a:solidFill>
                  <a:srgbClr val="0070C0"/>
                </a:solidFill>
              </a:rPr>
              <a:t>ư</a:t>
            </a:r>
            <a:r>
              <a:rPr lang="en-US" b="1" dirty="0" err="1">
                <a:solidFill>
                  <a:srgbClr val="0070C0"/>
                </a:solidFill>
              </a:rPr>
              <a:t>ớng</a:t>
            </a:r>
            <a:r>
              <a:rPr lang="en-US" b="1" dirty="0">
                <a:solidFill>
                  <a:srgbClr val="0070C0"/>
                </a:solidFill>
              </a:rPr>
              <a:t>, </a:t>
            </a:r>
            <a:r>
              <a:rPr lang="en-US" b="1" dirty="0" err="1">
                <a:solidFill>
                  <a:srgbClr val="0070C0"/>
                </a:solidFill>
              </a:rPr>
              <a:t>bánh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dẻo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BFDEA16-8273-4B63-A40E-5455E48588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206" y="1000138"/>
            <a:ext cx="3520726" cy="234128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463623C-A928-45A5-B031-E79F744EF3E5}"/>
              </a:ext>
            </a:extLst>
          </p:cNvPr>
          <p:cNvSpPr txBox="1"/>
          <p:nvPr/>
        </p:nvSpPr>
        <p:spPr>
          <a:xfrm>
            <a:off x="9032979" y="3415985"/>
            <a:ext cx="1810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70C0"/>
                </a:solidFill>
              </a:rPr>
              <a:t>Bày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cỗ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Trung</a:t>
            </a:r>
            <a:r>
              <a:rPr lang="en-US" b="1" dirty="0">
                <a:solidFill>
                  <a:srgbClr val="0070C0"/>
                </a:solidFill>
              </a:rPr>
              <a:t> Thu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24DF4F7-5E8D-4A0A-B9ED-3F579D3DEC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206" y="3859881"/>
            <a:ext cx="3561255" cy="232499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9EDF785-F094-440B-BA66-7A2F6A6CF363}"/>
              </a:ext>
            </a:extLst>
          </p:cNvPr>
          <p:cNvSpPr txBox="1"/>
          <p:nvPr/>
        </p:nvSpPr>
        <p:spPr>
          <a:xfrm>
            <a:off x="9304786" y="6309417"/>
            <a:ext cx="1299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70C0"/>
                </a:solidFill>
              </a:rPr>
              <a:t>Ngắm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trăng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9B74343-37C6-4447-BFEF-898817A865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758" y="3848503"/>
            <a:ext cx="3674060" cy="232499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A06A069-2963-44A5-9EFD-7ACF3A6FDC98}"/>
              </a:ext>
            </a:extLst>
          </p:cNvPr>
          <p:cNvSpPr txBox="1"/>
          <p:nvPr/>
        </p:nvSpPr>
        <p:spPr>
          <a:xfrm>
            <a:off x="5622632" y="6292765"/>
            <a:ext cx="816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70C0"/>
                </a:solidFill>
              </a:rPr>
              <a:t>Phá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cỗ</a:t>
            </a:r>
            <a:endParaRPr lang="en-US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23" grpId="0"/>
      <p:bldP spid="26" grpId="0"/>
      <p:bldP spid="29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563" y="22209"/>
            <a:ext cx="12093611" cy="669235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5" name="图片 4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656" y="339443"/>
            <a:ext cx="1469810" cy="1362894"/>
          </a:xfrm>
          <a:prstGeom prst="rect">
            <a:avLst/>
          </a:prstGeom>
        </p:spPr>
      </p:pic>
      <p:pic>
        <p:nvPicPr>
          <p:cNvPr id="456" name="图片 45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400" y="805752"/>
            <a:ext cx="6064191" cy="8354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DFB902-354E-43A7-A94A-A2D978DCF3C8}"/>
              </a:ext>
            </a:extLst>
          </p:cNvPr>
          <p:cNvSpPr txBox="1"/>
          <p:nvPr/>
        </p:nvSpPr>
        <p:spPr>
          <a:xfrm>
            <a:off x="4752265" y="1989285"/>
            <a:ext cx="2399526" cy="666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2" b="1" spc="67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  <a:endParaRPr lang="vi-VN" sz="3732" b="1" spc="67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7" name="TextBox 456">
            <a:extLst>
              <a:ext uri="{FF2B5EF4-FFF2-40B4-BE49-F238E27FC236}">
                <a16:creationId xmlns:a16="http://schemas.microsoft.com/office/drawing/2014/main" id="{86C3A885-FD28-44C7-8A15-C205649CE066}"/>
              </a:ext>
            </a:extLst>
          </p:cNvPr>
          <p:cNvSpPr txBox="1"/>
          <p:nvPr/>
        </p:nvSpPr>
        <p:spPr>
          <a:xfrm>
            <a:off x="2256758" y="2847949"/>
            <a:ext cx="78958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rước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729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74DBAD30-5318-438C-A46B-C1082AB8B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26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itle 1">
            <a:extLst>
              <a:ext uri="{FF2B5EF4-FFF2-40B4-BE49-F238E27FC236}">
                <a16:creationId xmlns:a16="http://schemas.microsoft.com/office/drawing/2014/main" id="{A7AB617C-0992-4090-9501-7E0D9E8F91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371600"/>
            <a:ext cx="8534400" cy="1828800"/>
          </a:xfrm>
        </p:spPr>
        <p:txBody>
          <a:bodyPr/>
          <a:lstStyle/>
          <a:p>
            <a:r>
              <a:rPr lang="en-US" alt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Kiến tạo Kiến thức – Kỹ năng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8316A7B7-C330-4E2A-B7E7-4D0B57670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26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2A9D2B9-E518-44A4-83AA-EE150F03B418}"/>
              </a:ext>
            </a:extLst>
          </p:cNvPr>
          <p:cNvSpPr/>
          <p:nvPr/>
        </p:nvSpPr>
        <p:spPr>
          <a:xfrm>
            <a:off x="2034988" y="1184367"/>
            <a:ext cx="8624048" cy="2348753"/>
          </a:xfrm>
          <a:prstGeom prst="roundRect">
            <a:avLst/>
          </a:prstGeom>
          <a:solidFill>
            <a:srgbClr val="EE7989"/>
          </a:solidFill>
          <a:ln>
            <a:solidFill>
              <a:srgbClr val="FFE0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83" name="Title 1">
            <a:extLst>
              <a:ext uri="{FF2B5EF4-FFF2-40B4-BE49-F238E27FC236}">
                <a16:creationId xmlns:a16="http://schemas.microsoft.com/office/drawing/2014/main" id="{6BA76883-06E1-41D7-B2F7-3807249EBA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75647" y="1843274"/>
            <a:ext cx="7942730" cy="1030941"/>
          </a:xfrm>
        </p:spPr>
        <p:txBody>
          <a:bodyPr>
            <a:noAutofit/>
          </a:bodyPr>
          <a:lstStyle/>
          <a:p>
            <a:pPr algn="ctr"/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alt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C466624E-14BF-4308-BE44-973F33479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45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41" name="Text Box 5">
            <a:extLst>
              <a:ext uri="{FF2B5EF4-FFF2-40B4-BE49-F238E27FC236}">
                <a16:creationId xmlns:a16="http://schemas.microsoft.com/office/drawing/2014/main" id="{14FD12BB-CE5D-41E3-9873-501FC4160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199" y="381000"/>
            <a:ext cx="768275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bước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vẽ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vui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thu</a:t>
            </a:r>
            <a:endParaRPr lang="en-US" altLang="en-US" sz="3600" b="1" u="sng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AutoShape 14">
            <a:extLst>
              <a:ext uri="{FF2B5EF4-FFF2-40B4-BE49-F238E27FC236}">
                <a16:creationId xmlns:a16="http://schemas.microsoft.com/office/drawing/2014/main" id="{D71B55C9-F935-4F35-94E7-A85B5DB4F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35" y="5259221"/>
            <a:ext cx="3700276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Vẽ</a:t>
            </a:r>
            <a:r>
              <a:rPr lang="en-US" altLang="en-US" sz="1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sz="1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1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en-US" sz="1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trưng</a:t>
            </a:r>
            <a:r>
              <a:rPr lang="en-US" altLang="en-US" sz="1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1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1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thu</a:t>
            </a:r>
            <a:endParaRPr lang="en-US" altLang="en-US" sz="1800" b="1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 Box 25">
            <a:extLst>
              <a:ext uri="{FF2B5EF4-FFF2-40B4-BE49-F238E27FC236}">
                <a16:creationId xmlns:a16="http://schemas.microsoft.com/office/drawing/2014/main" id="{C78E72BC-2104-435F-AD1C-29DC682D0C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5110" y="4707705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err="1"/>
              <a:t>Bước</a:t>
            </a:r>
            <a:r>
              <a:rPr lang="en-US" altLang="en-US" sz="2800" dirty="0"/>
              <a:t> 1</a:t>
            </a:r>
          </a:p>
        </p:txBody>
      </p:sp>
      <p:sp>
        <p:nvSpPr>
          <p:cNvPr id="8" name="AutoShape 15">
            <a:extLst>
              <a:ext uri="{FF2B5EF4-FFF2-40B4-BE49-F238E27FC236}">
                <a16:creationId xmlns:a16="http://schemas.microsoft.com/office/drawing/2014/main" id="{FAC470CB-F0AC-4D9C-880F-014CE93065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0420" y="5259221"/>
            <a:ext cx="360751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Tô</a:t>
            </a:r>
            <a:r>
              <a:rPr lang="en-US" altLang="en-US" sz="1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en-US" sz="1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1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1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vật</a:t>
            </a:r>
            <a:endParaRPr lang="en-US" altLang="en-US" sz="1800" b="1" i="1" dirty="0">
              <a:latin typeface="Times New Roman" panose="02020603050405020304" pitchFamily="18" charset="0"/>
            </a:endParaRPr>
          </a:p>
        </p:txBody>
      </p:sp>
      <p:sp>
        <p:nvSpPr>
          <p:cNvPr id="9" name="Text Box 26">
            <a:extLst>
              <a:ext uri="{FF2B5EF4-FFF2-40B4-BE49-F238E27FC236}">
                <a16:creationId xmlns:a16="http://schemas.microsoft.com/office/drawing/2014/main" id="{593CB75B-4764-4354-8987-C641D9C2F1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1448" y="4713134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err="1"/>
              <a:t>Bước</a:t>
            </a:r>
            <a:r>
              <a:rPr lang="en-US" altLang="en-US" sz="2800" dirty="0"/>
              <a:t> 2</a:t>
            </a:r>
          </a:p>
        </p:txBody>
      </p:sp>
      <p:sp>
        <p:nvSpPr>
          <p:cNvPr id="10" name="AutoShape 17">
            <a:extLst>
              <a:ext uri="{FF2B5EF4-FFF2-40B4-BE49-F238E27FC236}">
                <a16:creationId xmlns:a16="http://schemas.microsoft.com/office/drawing/2014/main" id="{C085E9BF-009F-45D1-827B-D4776A7673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3192" y="5259221"/>
            <a:ext cx="3876261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Cắt</a:t>
            </a:r>
            <a:r>
              <a:rPr lang="en-US" altLang="en-US" sz="1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1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1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dán</a:t>
            </a:r>
            <a:r>
              <a:rPr lang="en-US" altLang="en-US" sz="1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1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1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nhóm</a:t>
            </a:r>
            <a:endParaRPr lang="en-US" altLang="en-US" sz="1800" b="1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 Box 27">
            <a:extLst>
              <a:ext uri="{FF2B5EF4-FFF2-40B4-BE49-F238E27FC236}">
                <a16:creationId xmlns:a16="http://schemas.microsoft.com/office/drawing/2014/main" id="{70C9C795-C432-4CF1-988B-A6C85BCD65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0518" y="4713134"/>
            <a:ext cx="1600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err="1"/>
              <a:t>Bước</a:t>
            </a:r>
            <a:r>
              <a:rPr lang="en-US" altLang="en-US" sz="2800" dirty="0"/>
              <a:t> 3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1279E6B-6D69-47BF-9BEC-D664484C905D}"/>
              </a:ext>
            </a:extLst>
          </p:cNvPr>
          <p:cNvGrpSpPr/>
          <p:nvPr/>
        </p:nvGrpSpPr>
        <p:grpSpPr>
          <a:xfrm>
            <a:off x="36007" y="1655775"/>
            <a:ext cx="3980329" cy="2758238"/>
            <a:chOff x="152400" y="1858586"/>
            <a:chExt cx="3980329" cy="275823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599AF5B-D5B4-43B8-9E23-F1EC3DD2A80F}"/>
                </a:ext>
              </a:extLst>
            </p:cNvPr>
            <p:cNvSpPr/>
            <p:nvPr/>
          </p:nvSpPr>
          <p:spPr>
            <a:xfrm>
              <a:off x="152400" y="1858586"/>
              <a:ext cx="3980329" cy="275823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8F4A938-64CD-45DD-88FE-5670B12AE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976" y="1968326"/>
              <a:ext cx="3779175" cy="2556848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861A089-D2BF-49A8-BBDF-ECF77936D65D}"/>
              </a:ext>
            </a:extLst>
          </p:cNvPr>
          <p:cNvGrpSpPr/>
          <p:nvPr/>
        </p:nvGrpSpPr>
        <p:grpSpPr>
          <a:xfrm>
            <a:off x="4116913" y="1655775"/>
            <a:ext cx="3915464" cy="2758238"/>
            <a:chOff x="4116913" y="1655775"/>
            <a:chExt cx="3915464" cy="275823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62B11F3-F76C-48FB-BB81-215871025638}"/>
                </a:ext>
              </a:extLst>
            </p:cNvPr>
            <p:cNvSpPr/>
            <p:nvPr/>
          </p:nvSpPr>
          <p:spPr>
            <a:xfrm>
              <a:off x="4116913" y="1655775"/>
              <a:ext cx="3915464" cy="275823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C4A9FA3-4D9B-4A01-9851-8473FC59D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6719" y="1778772"/>
              <a:ext cx="3672222" cy="2518915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ABD3722-69C0-4B6B-891A-767848C99CCD}"/>
              </a:ext>
            </a:extLst>
          </p:cNvPr>
          <p:cNvGrpSpPr/>
          <p:nvPr/>
        </p:nvGrpSpPr>
        <p:grpSpPr>
          <a:xfrm>
            <a:off x="8166654" y="1655775"/>
            <a:ext cx="3989339" cy="2758238"/>
            <a:chOff x="8166654" y="1655775"/>
            <a:chExt cx="3989339" cy="275823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8F0C480-4592-4E5D-8DF9-D265F45F29C6}"/>
                </a:ext>
              </a:extLst>
            </p:cNvPr>
            <p:cNvSpPr/>
            <p:nvPr/>
          </p:nvSpPr>
          <p:spPr>
            <a:xfrm>
              <a:off x="8166654" y="1655775"/>
              <a:ext cx="3989339" cy="275823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1AD4D04-D7FD-432C-83B2-D44800C249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162" r="533"/>
            <a:stretch/>
          </p:blipFill>
          <p:spPr>
            <a:xfrm>
              <a:off x="8336903" y="1803448"/>
              <a:ext cx="3718514" cy="251891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7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7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7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41" grpId="0"/>
      <p:bldP spid="6" grpId="0" animBg="1"/>
      <p:bldP spid="7" grpId="0"/>
      <p:bldP spid="8" grpId="0" animBg="1"/>
      <p:bldP spid="9" grpId="0"/>
      <p:bldP spid="10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563" y="22209"/>
            <a:ext cx="12093611" cy="669235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5" name="图片 4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656" y="339443"/>
            <a:ext cx="1469810" cy="1362894"/>
          </a:xfrm>
          <a:prstGeom prst="rect">
            <a:avLst/>
          </a:prstGeom>
        </p:spPr>
      </p:pic>
      <p:pic>
        <p:nvPicPr>
          <p:cNvPr id="456" name="图片 45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400" y="805752"/>
            <a:ext cx="6064191" cy="8354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DFB902-354E-43A7-A94A-A2D978DCF3C8}"/>
              </a:ext>
            </a:extLst>
          </p:cNvPr>
          <p:cNvSpPr txBox="1"/>
          <p:nvPr/>
        </p:nvSpPr>
        <p:spPr>
          <a:xfrm>
            <a:off x="4752265" y="1989285"/>
            <a:ext cx="2399526" cy="666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2" b="1" spc="67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  <a:endParaRPr lang="vi-VN" sz="3732" b="1" spc="67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7" name="TextBox 456">
            <a:extLst>
              <a:ext uri="{FF2B5EF4-FFF2-40B4-BE49-F238E27FC236}">
                <a16:creationId xmlns:a16="http://schemas.microsoft.com/office/drawing/2014/main" id="{86C3A885-FD28-44C7-8A15-C205649CE066}"/>
              </a:ext>
            </a:extLst>
          </p:cNvPr>
          <p:cNvSpPr txBox="1"/>
          <p:nvPr/>
        </p:nvSpPr>
        <p:spPr>
          <a:xfrm>
            <a:off x="2256758" y="2847949"/>
            <a:ext cx="789589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9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962DBE8A-84B7-493B-904D-DED201AF5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45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5" name="TextBox 1">
            <a:extLst>
              <a:ext uri="{FF2B5EF4-FFF2-40B4-BE49-F238E27FC236}">
                <a16:creationId xmlns:a16="http://schemas.microsoft.com/office/drawing/2014/main" id="{71CBF4CD-6A01-493D-B0DC-BA03C9FFF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0027" y="126078"/>
            <a:ext cx="4343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alt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endParaRPr lang="en-US" altLang="en-US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60DC93-E1AF-452C-B312-B461C0AC64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965" y="765249"/>
            <a:ext cx="3754573" cy="27715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B40DE34-BDF8-40CF-9DF1-B52F9D0D6E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0" y="772192"/>
            <a:ext cx="3982193" cy="27868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473295-65A8-4B74-A640-D5A5025E2D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2" y="3849404"/>
            <a:ext cx="3972111" cy="27868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18A635-BAF7-442D-AF0C-DCA5055356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852" y="3803989"/>
            <a:ext cx="3780686" cy="27868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288D8A-7C20-46D7-AF03-3BE495BCB5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355" y="772193"/>
            <a:ext cx="3893245" cy="27868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F92F65-AC87-4221-A504-71BA40BDE5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354" y="3858004"/>
            <a:ext cx="3893245" cy="27782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495" y="16194"/>
            <a:ext cx="7246979" cy="2647492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9" y="4915577"/>
            <a:ext cx="3003473" cy="140669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3"/>
            <a:ext cx="12192000" cy="125222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9" y="5318945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7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1" y="4720083"/>
            <a:ext cx="1201460" cy="134198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70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7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4" y="3961988"/>
            <a:ext cx="2264239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64" y="2385080"/>
            <a:ext cx="1303955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7"/>
            <a:ext cx="4891672" cy="135387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1" y="372665"/>
            <a:ext cx="1866900" cy="1771651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642" y="465497"/>
            <a:ext cx="1636497" cy="197508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3157" y="1764079"/>
            <a:ext cx="1704723" cy="12192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1" cy="371475"/>
          </a:xfrm>
          <a:prstGeom prst="rect">
            <a:avLst/>
          </a:prstGeom>
        </p:spPr>
      </p:pic>
      <p:sp>
        <p:nvSpPr>
          <p:cNvPr id="46" name="矩形 259"/>
          <p:cNvSpPr>
            <a:spLocks noChangeArrowheads="1"/>
          </p:cNvSpPr>
          <p:nvPr/>
        </p:nvSpPr>
        <p:spPr bwMode="auto">
          <a:xfrm>
            <a:off x="1501784" y="258676"/>
            <a:ext cx="939980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9pPr>
          </a:lstStyle>
          <a:p>
            <a:pPr algn="ctr">
              <a:buNone/>
            </a:pPr>
            <a:r>
              <a:rPr lang="en-US" altLang="zh-CN" sz="8800" cap="all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KHỞI ĐỘNG</a:t>
            </a: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1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493" y="3980386"/>
            <a:ext cx="449539" cy="26577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2010579" y="3148146"/>
            <a:ext cx="744732" cy="71948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02EC9EA-E8CB-4B14-A3F4-A521027E6AD4}"/>
              </a:ext>
            </a:extLst>
          </p:cNvPr>
          <p:cNvSpPr/>
          <p:nvPr/>
        </p:nvSpPr>
        <p:spPr>
          <a:xfrm>
            <a:off x="3567439" y="3013629"/>
            <a:ext cx="4994501" cy="1901948"/>
          </a:xfrm>
          <a:prstGeom prst="roundRect">
            <a:avLst/>
          </a:prstGeom>
          <a:solidFill>
            <a:srgbClr val="F0BA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19050">
                  <a:solidFill>
                    <a:prstClr val="white"/>
                  </a:solidFill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utura Extra" panose="02040603050506020204" pitchFamily="18" charset="0"/>
              </a:rPr>
              <a:t>ĐỐ VUI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20" dur="2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C 0.181 0 0.25 0.069 0.25 0.125 L 0.25 0.25 E" pathEditMode="relative" ptsTypes="">
                                      <p:cBhvr>
                                        <p:cTn id="4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1EEA97-D092-41A0-8495-9A7E342E03A1}"/>
              </a:ext>
            </a:extLst>
          </p:cNvPr>
          <p:cNvSpPr txBox="1"/>
          <p:nvPr/>
        </p:nvSpPr>
        <p:spPr>
          <a:xfrm>
            <a:off x="1705735" y="128921"/>
            <a:ext cx="835765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nl-NL" sz="36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094BB24C-7D3D-4CBF-8EAC-8721618180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5252"/>
            <a:ext cx="12198757" cy="6109643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29F19C4A-1BEC-4329-934A-0B72367D54FF}"/>
              </a:ext>
            </a:extLst>
          </p:cNvPr>
          <p:cNvSpPr/>
          <p:nvPr/>
        </p:nvSpPr>
        <p:spPr>
          <a:xfrm>
            <a:off x="869577" y="3109014"/>
            <a:ext cx="8322365" cy="2848228"/>
          </a:xfrm>
          <a:prstGeom prst="rect">
            <a:avLst/>
          </a:prstGeom>
          <a:solidFill>
            <a:srgbClr val="FFDEBF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r>
              <a:rPr lang="en-US" sz="44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hãy</a:t>
            </a:r>
            <a:r>
              <a:rPr lang="en-US" sz="44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vẽ</a:t>
            </a:r>
            <a:r>
              <a:rPr lang="en-US" sz="44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hoạt</a:t>
            </a:r>
            <a:r>
              <a:rPr lang="en-US" sz="44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động</a:t>
            </a:r>
            <a:r>
              <a:rPr lang="en-US" sz="44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yêu</a:t>
            </a:r>
            <a:r>
              <a:rPr lang="en-US" sz="44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thích</a:t>
            </a:r>
            <a:r>
              <a:rPr lang="en-US" sz="44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vào</a:t>
            </a:r>
            <a:r>
              <a:rPr lang="en-US" sz="44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ngày</a:t>
            </a:r>
            <a:r>
              <a:rPr lang="en-US" sz="44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Tết</a:t>
            </a:r>
            <a:r>
              <a:rPr lang="en-US" sz="44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Trung</a:t>
            </a:r>
            <a:r>
              <a:rPr lang="en-US" sz="44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Thu.</a:t>
            </a:r>
            <a:endParaRPr lang="vi-VN" sz="4400" b="1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mix_17m25s (audio-joiner.com)">
            <a:hlinkClick r:id="" action="ppaction://media"/>
            <a:extLst>
              <a:ext uri="{FF2B5EF4-FFF2-40B4-BE49-F238E27FC236}">
                <a16:creationId xmlns:a16="http://schemas.microsoft.com/office/drawing/2014/main" id="{D6DC7DC8-4A82-448F-B135-4FB69BF36D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4725" y="53360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71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8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C6A1E2F3-0A60-4D47-851B-1C09E3C94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itle 1">
            <a:extLst>
              <a:ext uri="{FF2B5EF4-FFF2-40B4-BE49-F238E27FC236}">
                <a16:creationId xmlns:a16="http://schemas.microsoft.com/office/drawing/2014/main" id="{95AA2343-EF33-48FF-8779-5187B67E54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762000"/>
            <a:ext cx="8534400" cy="1828800"/>
          </a:xfrm>
        </p:spPr>
        <p:txBody>
          <a:bodyPr/>
          <a:lstStyle/>
          <a:p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4: Phân tích – Đánh giá</a:t>
            </a:r>
          </a:p>
        </p:txBody>
      </p:sp>
      <p:sp>
        <p:nvSpPr>
          <p:cNvPr id="27652" name="Title 1">
            <a:extLst>
              <a:ext uri="{FF2B5EF4-FFF2-40B4-BE49-F238E27FC236}">
                <a16:creationId xmlns:a16="http://schemas.microsoft.com/office/drawing/2014/main" id="{56E7C077-2DAD-46CB-9FFA-B8A0FD87B8EC}"/>
              </a:ext>
            </a:extLst>
          </p:cNvPr>
          <p:cNvSpPr txBox="1">
            <a:spLocks/>
          </p:cNvSpPr>
          <p:nvPr/>
        </p:nvSpPr>
        <p:spPr bwMode="auto">
          <a:xfrm>
            <a:off x="1371600" y="2362200"/>
            <a:ext cx="944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i="1" dirty="0">
                <a:solidFill>
                  <a:srgbClr val="0070C0"/>
                </a:solidFill>
                <a:latin typeface=".VnTime" panose="020B7200000000000000" pitchFamily="34" charset="0"/>
                <a:cs typeface="Times New Roman" panose="02020603050405020304" pitchFamily="18" charset="0"/>
              </a:rPr>
              <a:t> </a:t>
            </a:r>
            <a:endParaRPr lang="vi-VN" altLang="en-US" sz="4000" i="1" dirty="0">
              <a:solidFill>
                <a:srgbClr val="0070C0"/>
              </a:solidFill>
              <a:latin typeface=".VnTime" panose="020B72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54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40847" y="238785"/>
            <a:ext cx="7910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Múa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vi-VN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vi-VN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2F133F-E8EC-418D-B02D-F62B3D36ED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3" t="24968" r="34265" b="23790"/>
          <a:stretch/>
        </p:blipFill>
        <p:spPr>
          <a:xfrm>
            <a:off x="302993" y="989894"/>
            <a:ext cx="8328464" cy="5505496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BD2647C-3F39-4209-9AC7-116A0F43EB23}"/>
              </a:ext>
            </a:extLst>
          </p:cNvPr>
          <p:cNvSpPr/>
          <p:nvPr/>
        </p:nvSpPr>
        <p:spPr>
          <a:xfrm>
            <a:off x="8743950" y="989894"/>
            <a:ext cx="3305175" cy="5420431"/>
          </a:xfrm>
          <a:prstGeom prst="roundRect">
            <a:avLst>
              <a:gd name="adj" fmla="val 18396"/>
            </a:avLst>
          </a:prstGeom>
          <a:solidFill>
            <a:srgbClr val="FFC00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089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>
            <a:extLst>
              <a:ext uri="{FF2B5EF4-FFF2-40B4-BE49-F238E27FC236}">
                <a16:creationId xmlns:a16="http://schemas.microsoft.com/office/drawing/2014/main" id="{A97B1149-81F8-4F65-BA31-F86FA2E0D7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007BD8C-4F1B-4D28-B95C-57B11F5D6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5059" y="2136788"/>
            <a:ext cx="1676400" cy="315913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703" name="SenbonZakura-Piano-3326528">
            <a:hlinkClick r:id="" action="ppaction://media"/>
            <a:extLst>
              <a:ext uri="{FF2B5EF4-FFF2-40B4-BE49-F238E27FC236}">
                <a16:creationId xmlns:a16="http://schemas.microsoft.com/office/drawing/2014/main" id="{D945AAA1-652D-4478-BBDE-C918DE0CE5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4588" y="5867400"/>
            <a:ext cx="35401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5EA150-C0D2-4756-8BA4-8914B9F27F77}"/>
              </a:ext>
            </a:extLst>
          </p:cNvPr>
          <p:cNvSpPr txBox="1"/>
          <p:nvPr/>
        </p:nvSpPr>
        <p:spPr>
          <a:xfrm>
            <a:off x="2519082" y="2752165"/>
            <a:ext cx="75155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 err="1"/>
              <a:t>Lưu</a:t>
            </a:r>
            <a:r>
              <a:rPr lang="en-US" sz="2800" dirty="0"/>
              <a:t> </a:t>
            </a:r>
            <a:r>
              <a:rPr lang="en-US" sz="2800" dirty="0" err="1"/>
              <a:t>giữ</a:t>
            </a:r>
            <a:r>
              <a:rPr lang="en-US" sz="2800" dirty="0"/>
              <a:t> </a:t>
            </a:r>
            <a:r>
              <a:rPr lang="en-US" sz="2800" dirty="0" err="1"/>
              <a:t>sản</a:t>
            </a:r>
            <a:r>
              <a:rPr lang="en-US" sz="2800" dirty="0"/>
              <a:t> </a:t>
            </a:r>
            <a:r>
              <a:rPr lang="en-US" sz="2800" dirty="0" err="1"/>
              <a:t>phẩm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Tiết</a:t>
            </a:r>
            <a:r>
              <a:rPr lang="en-US" sz="2800" dirty="0"/>
              <a:t> 1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tiết</a:t>
            </a:r>
            <a:r>
              <a:rPr lang="en-US" sz="2800" dirty="0"/>
              <a:t> 2 </a:t>
            </a:r>
            <a:r>
              <a:rPr lang="en-US" sz="2800" dirty="0" err="1"/>
              <a:t>hoàn</a:t>
            </a:r>
            <a:r>
              <a:rPr lang="en-US" sz="2800" dirty="0"/>
              <a:t> </a:t>
            </a:r>
            <a:r>
              <a:rPr lang="en-US" sz="2800" dirty="0" err="1"/>
              <a:t>thiện</a:t>
            </a:r>
            <a:r>
              <a:rPr lang="en-US" sz="2800" dirty="0"/>
              <a:t>.</a:t>
            </a:r>
          </a:p>
          <a:p>
            <a:r>
              <a:rPr lang="en-US" sz="2800" dirty="0"/>
              <a:t>- </a:t>
            </a:r>
            <a:r>
              <a:rPr lang="en-US" sz="2800" dirty="0" err="1"/>
              <a:t>Chuẩn</a:t>
            </a:r>
            <a:r>
              <a:rPr lang="en-US" sz="2800" dirty="0"/>
              <a:t>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dùng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sz="2800" dirty="0"/>
              <a:t>: </a:t>
            </a:r>
            <a:r>
              <a:rPr lang="en-US" altLang="zh-CN" sz="28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giấy</a:t>
            </a:r>
            <a:r>
              <a:rPr lang="en-US" altLang="zh-CN" sz="28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28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màu</a:t>
            </a:r>
            <a:r>
              <a:rPr lang="en-US" altLang="zh-CN" sz="28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28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kéo</a:t>
            </a:r>
            <a:r>
              <a:rPr lang="en-US" altLang="zh-CN" sz="28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28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hồ</a:t>
            </a:r>
            <a:r>
              <a:rPr lang="en-US" altLang="zh-CN" sz="28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dán</a:t>
            </a:r>
            <a:r>
              <a:rPr lang="en-US" sz="2800" dirty="0"/>
              <a:t>...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tiết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ave 2"/>
          <p:cNvSpPr/>
          <p:nvPr/>
        </p:nvSpPr>
        <p:spPr>
          <a:xfrm>
            <a:off x="1631392" y="249570"/>
            <a:ext cx="9532566" cy="1973677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Rectangle 1"/>
          <p:cNvSpPr/>
          <p:nvPr/>
        </p:nvSpPr>
        <p:spPr>
          <a:xfrm>
            <a:off x="1894270" y="568037"/>
            <a:ext cx="9006811" cy="1780716"/>
          </a:xfrm>
          <a:prstGeom prst="rect">
            <a:avLst/>
          </a:prstGeom>
          <a:noFill/>
        </p:spPr>
        <p:txBody>
          <a:bodyPr wrap="none" lIns="121920" tIns="60960" rIns="121920" bIns="60960" numCol="1">
            <a:prstTxWarp prst="textWave1">
              <a:avLst/>
            </a:prstTxWarp>
            <a:spAutoFit/>
          </a:bodyPr>
          <a:lstStyle/>
          <a:p>
            <a:pPr algn="ctr"/>
            <a:r>
              <a:rPr lang="en-US" sz="11733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" panose="020B0502040204020203" pitchFamily="34" charset="0"/>
              </a:rPr>
              <a:t>Kính</a:t>
            </a:r>
            <a:r>
              <a:rPr lang="en-US" sz="11733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11733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" panose="020B0502040204020203" pitchFamily="34" charset="0"/>
              </a:rPr>
              <a:t>chúc</a:t>
            </a:r>
            <a:r>
              <a:rPr lang="en-US" sz="11733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11733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" panose="020B0502040204020203" pitchFamily="34" charset="0"/>
              </a:rPr>
              <a:t>các</a:t>
            </a:r>
            <a:r>
              <a:rPr lang="en-US" sz="11733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11733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" panose="020B0502040204020203" pitchFamily="34" charset="0"/>
              </a:rPr>
              <a:t>thầy</a:t>
            </a:r>
            <a:r>
              <a:rPr lang="en-US" sz="11733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11733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" panose="020B0502040204020203" pitchFamily="34" charset="0"/>
              </a:rPr>
              <a:t>cô</a:t>
            </a:r>
            <a:r>
              <a:rPr lang="en-US" sz="11733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11733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" panose="020B0502040204020203" pitchFamily="34" charset="0"/>
              </a:rPr>
              <a:t>mạnh</a:t>
            </a:r>
            <a:r>
              <a:rPr lang="en-US" sz="11733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11733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" panose="020B0502040204020203" pitchFamily="34" charset="0"/>
              </a:rPr>
              <a:t>khỏe</a:t>
            </a:r>
            <a:r>
              <a:rPr lang="en-US" sz="11733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" panose="020B0502040204020203" pitchFamily="34" charset="0"/>
              </a:rPr>
              <a:t>, </a:t>
            </a:r>
            <a:r>
              <a:rPr lang="en-US" sz="11733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" panose="020B0502040204020203" pitchFamily="34" charset="0"/>
              </a:rPr>
              <a:t>hạnh</a:t>
            </a:r>
            <a:r>
              <a:rPr lang="en-US" sz="11733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11733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" panose="020B0502040204020203" pitchFamily="34" charset="0"/>
              </a:rPr>
              <a:t>phúc</a:t>
            </a:r>
            <a:endParaRPr lang="en-US" sz="11733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ahnschrift" panose="020B0502040204020203" pitchFamily="34" charset="0"/>
            </a:endParaRPr>
          </a:p>
          <a:p>
            <a:pPr algn="ctr"/>
            <a:r>
              <a:rPr lang="en-US" sz="11733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" panose="020B0502040204020203" pitchFamily="34" charset="0"/>
              </a:rPr>
              <a:t>Chúc</a:t>
            </a:r>
            <a:r>
              <a:rPr lang="en-US" sz="11733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11733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" panose="020B0502040204020203" pitchFamily="34" charset="0"/>
              </a:rPr>
              <a:t>các</a:t>
            </a:r>
            <a:r>
              <a:rPr lang="en-US" sz="11733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11733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" panose="020B0502040204020203" pitchFamily="34" charset="0"/>
              </a:rPr>
              <a:t>em</a:t>
            </a:r>
            <a:r>
              <a:rPr lang="en-US" sz="11733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11733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" panose="020B0502040204020203" pitchFamily="34" charset="0"/>
              </a:rPr>
              <a:t>chăm</a:t>
            </a:r>
            <a:r>
              <a:rPr lang="en-US" sz="11733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11733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" panose="020B0502040204020203" pitchFamily="34" charset="0"/>
              </a:rPr>
              <a:t>ngoan</a:t>
            </a:r>
            <a:r>
              <a:rPr lang="en-US" sz="11733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" panose="020B0502040204020203" pitchFamily="34" charset="0"/>
              </a:rPr>
              <a:t>, </a:t>
            </a:r>
            <a:r>
              <a:rPr lang="en-US" sz="11733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" panose="020B0502040204020203" pitchFamily="34" charset="0"/>
              </a:rPr>
              <a:t>học</a:t>
            </a:r>
            <a:r>
              <a:rPr lang="en-US" sz="11733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11733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" panose="020B0502040204020203" pitchFamily="34" charset="0"/>
              </a:rPr>
              <a:t>giỏi</a:t>
            </a:r>
            <a:endParaRPr lang="en-US" sz="11733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ahnschrift" panose="020B0502040204020203" pitchFamily="34" charset="0"/>
            </a:endParaRPr>
          </a:p>
          <a:p>
            <a:pPr algn="ctr"/>
            <a:endParaRPr lang="en-US" sz="11733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074" name="Picture 2" descr="Thanks Stick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165" y="2161309"/>
            <a:ext cx="4250885" cy="368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624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3F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nip Diagonal Corner Rectangle 49"/>
          <p:cNvSpPr/>
          <p:nvPr/>
        </p:nvSpPr>
        <p:spPr>
          <a:xfrm>
            <a:off x="5623560" y="3366466"/>
            <a:ext cx="5733868" cy="2362797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THU</a:t>
            </a:r>
          </a:p>
          <a:p>
            <a:pPr algn="ctr"/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5" name="Picture 2" descr="Office Working Sticker by mishmashp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5" y="4998032"/>
            <a:ext cx="2534381" cy="179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EC2E6B33-6130-432A-9C67-2BF2A50B4C20}"/>
              </a:ext>
            </a:extLst>
          </p:cNvPr>
          <p:cNvSpPr/>
          <p:nvPr/>
        </p:nvSpPr>
        <p:spPr>
          <a:xfrm>
            <a:off x="829229" y="419100"/>
            <a:ext cx="10267396" cy="2362797"/>
          </a:xfrm>
          <a:prstGeom prst="wedgeRectCallout">
            <a:avLst/>
          </a:prstGeom>
          <a:solidFill>
            <a:srgbClr val="FFE0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gì 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đón trăng rằm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R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 đèn phá cỗ, chị Hằng cùng vui?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0DF8C0-2E76-4B0F-9662-6539E3CA67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640" y="1283594"/>
            <a:ext cx="2685764" cy="5511871"/>
          </a:xfrm>
          <a:prstGeom prst="rect">
            <a:avLst/>
          </a:prstGeom>
        </p:spPr>
      </p:pic>
      <p:pic>
        <p:nvPicPr>
          <p:cNvPr id="2" name="Am-thanh-vo-tay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A04EA18-0DD4-41A7-9D03-742A7868C4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96625" y="60701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8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3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3F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nip Diagonal Corner Rectangle 49"/>
          <p:cNvSpPr/>
          <p:nvPr/>
        </p:nvSpPr>
        <p:spPr>
          <a:xfrm>
            <a:off x="4857751" y="3501320"/>
            <a:ext cx="6572250" cy="2362797"/>
          </a:xfrm>
          <a:prstGeom prst="snip2DiagRect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BÁNH NƯỚNG</a:t>
            </a:r>
          </a:p>
          <a:p>
            <a:pPr lvl="1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BÁNH DẺO</a:t>
            </a:r>
          </a:p>
          <a:p>
            <a:pPr algn="ctr"/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5" name="Picture 2" descr="Office Working Sticker by mishmashp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863" y="4854436"/>
            <a:ext cx="2534381" cy="179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EC2E6B33-6130-432A-9C67-2BF2A50B4C20}"/>
              </a:ext>
            </a:extLst>
          </p:cNvPr>
          <p:cNvSpPr/>
          <p:nvPr/>
        </p:nvSpPr>
        <p:spPr>
          <a:xfrm>
            <a:off x="829229" y="419100"/>
            <a:ext cx="10267396" cy="2362797"/>
          </a:xfrm>
          <a:prstGeom prst="wedgeRectCallout">
            <a:avLst/>
          </a:prstGeom>
          <a:solidFill>
            <a:srgbClr val="FFE0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 gì </a:t>
            </a:r>
            <a:r>
              <a:rPr lang="vi-VN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tết trẻ con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rông trăng cắt bánh thơm ngon cả nhà?</a:t>
            </a:r>
          </a:p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12831F-97E6-4575-97F2-CDA60E02DE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003" y="3689706"/>
            <a:ext cx="2782597" cy="18511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7A43CD-0C42-4B3D-AEC1-763B91E9EB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659" y="1189005"/>
            <a:ext cx="2661885" cy="5462864"/>
          </a:xfrm>
          <a:prstGeom prst="rect">
            <a:avLst/>
          </a:prstGeom>
        </p:spPr>
      </p:pic>
      <p:pic>
        <p:nvPicPr>
          <p:cNvPr id="2" name="Am-thanh-vo-tay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8509351-C220-4B9E-A562-584003F24B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96625" y="60961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33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3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3F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nip Diagonal Corner Rectangle 49"/>
          <p:cNvSpPr/>
          <p:nvPr/>
        </p:nvSpPr>
        <p:spPr>
          <a:xfrm>
            <a:off x="6534150" y="328612"/>
            <a:ext cx="5219700" cy="6200775"/>
          </a:xfrm>
          <a:prstGeom prst="snip2DiagRect">
            <a:avLst>
              <a:gd name="adj1" fmla="val 0"/>
              <a:gd name="adj2" fmla="val 15937"/>
            </a:avLst>
          </a:prstGeom>
          <a:solidFill>
            <a:srgbClr val="92D05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1"/>
            <a:endParaRPr lang="en-US" sz="3200" b="1" dirty="0">
              <a:solidFill>
                <a:srgbClr val="FF0000"/>
              </a:solidFill>
            </a:endParaRPr>
          </a:p>
          <a:p>
            <a:pPr lvl="1"/>
            <a:endParaRPr lang="en-US" sz="3200" b="1" dirty="0">
              <a:solidFill>
                <a:srgbClr val="FF0000"/>
              </a:solidFill>
            </a:endParaRPr>
          </a:p>
          <a:p>
            <a:pPr lvl="1"/>
            <a:r>
              <a:rPr lang="en-US" sz="3200" b="1" dirty="0">
                <a:solidFill>
                  <a:srgbClr val="FF0000"/>
                </a:solidFill>
              </a:rPr>
              <a:t>    ĐÈN ÔNG SAO</a:t>
            </a:r>
          </a:p>
        </p:txBody>
      </p:sp>
      <p:pic>
        <p:nvPicPr>
          <p:cNvPr id="5" name="Picture 2" descr="Office Working Sticker by mishmashp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918" y="4860541"/>
            <a:ext cx="2534381" cy="179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EC2E6B33-6130-432A-9C67-2BF2A50B4C20}"/>
              </a:ext>
            </a:extLst>
          </p:cNvPr>
          <p:cNvSpPr/>
          <p:nvPr/>
        </p:nvSpPr>
        <p:spPr>
          <a:xfrm>
            <a:off x="1534079" y="328612"/>
            <a:ext cx="5000071" cy="2838450"/>
          </a:xfrm>
          <a:prstGeom prst="wedgeRectCallout">
            <a:avLst/>
          </a:prstGeom>
          <a:solidFill>
            <a:srgbClr val="FFE0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hay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E0E311-BE72-4E40-AC0D-7BCFE96364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749" y="2752724"/>
            <a:ext cx="4406003" cy="26193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0946F4-B755-4298-AC67-E05027F82C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197" y="1306476"/>
            <a:ext cx="2685764" cy="5511871"/>
          </a:xfrm>
          <a:prstGeom prst="rect">
            <a:avLst/>
          </a:prstGeom>
        </p:spPr>
      </p:pic>
      <p:pic>
        <p:nvPicPr>
          <p:cNvPr id="9" name="Am-thanh-vo-tay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8D1489-4B85-4071-AD03-13DAD3BDF8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96625" y="60961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98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3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41C46-D33E-40C7-BC3B-564536E23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762DB57-B95C-46BE-8FC6-338438C453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859" y="0"/>
            <a:ext cx="9660281" cy="6868693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23B46B5-BECF-4E9B-A294-0BC7DBACBF86}"/>
              </a:ext>
            </a:extLst>
          </p:cNvPr>
          <p:cNvSpPr/>
          <p:nvPr/>
        </p:nvSpPr>
        <p:spPr>
          <a:xfrm>
            <a:off x="5376437" y="248588"/>
            <a:ext cx="50608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Vui</a:t>
            </a:r>
            <a:r>
              <a:rPr lang="en-US" sz="5400" b="0" cap="none" spc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Tết</a:t>
            </a:r>
            <a:r>
              <a:rPr lang="en-US" sz="5400" b="0" cap="none" spc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Trung</a:t>
            </a:r>
            <a:r>
              <a:rPr lang="en-US" sz="5400" b="0" cap="none" spc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Thu</a:t>
            </a:r>
          </a:p>
        </p:txBody>
      </p:sp>
    </p:spTree>
    <p:extLst>
      <p:ext uri="{BB962C8B-B14F-4D97-AF65-F5344CB8AC3E}">
        <p14:creationId xmlns:p14="http://schemas.microsoft.com/office/powerpoint/2010/main" val="341504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B12BBCD-841D-4139-A666-4C9C878D1C80}"/>
              </a:ext>
            </a:extLst>
          </p:cNvPr>
          <p:cNvSpPr/>
          <p:nvPr/>
        </p:nvSpPr>
        <p:spPr>
          <a:xfrm>
            <a:off x="2426851" y="1369815"/>
            <a:ext cx="8524874" cy="19335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53A32E4F-E1C0-58F4-649B-611546DB3578}"/>
              </a:ext>
            </a:extLst>
          </p:cNvPr>
          <p:cNvSpPr/>
          <p:nvPr/>
        </p:nvSpPr>
        <p:spPr>
          <a:xfrm>
            <a:off x="3660498" y="229063"/>
            <a:ext cx="5804453" cy="9806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6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9B8229A3-963C-7154-886E-F5D533D38553}"/>
              </a:ext>
            </a:extLst>
          </p:cNvPr>
          <p:cNvSpPr/>
          <p:nvPr/>
        </p:nvSpPr>
        <p:spPr>
          <a:xfrm>
            <a:off x="2660627" y="1435454"/>
            <a:ext cx="8057322" cy="901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CHỦ ĐỀ 2: MÙA THU QUÊ EM</a:t>
            </a:r>
            <a:endParaRPr lang="vi-VN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3924DE2A-09F3-D1E0-6539-6A172255004D}"/>
              </a:ext>
            </a:extLst>
          </p:cNvPr>
          <p:cNvSpPr/>
          <p:nvPr/>
        </p:nvSpPr>
        <p:spPr>
          <a:xfrm>
            <a:off x="2686323" y="2096376"/>
            <a:ext cx="8161362" cy="1046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vi-VN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63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" y="-39183"/>
            <a:ext cx="12093611" cy="669235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478608" y="1989286"/>
            <a:ext cx="461986" cy="748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265" dirty="0">
                <a:ln w="22225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1</a:t>
            </a:r>
            <a:endParaRPr lang="zh-CN" altLang="en-US" sz="4265" dirty="0">
              <a:ln w="22225"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064905" y="1989286"/>
            <a:ext cx="461986" cy="748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265" dirty="0">
                <a:ln w="22225">
                  <a:solidFill>
                    <a:schemeClr val="bg1"/>
                  </a:solidFill>
                </a:ln>
                <a:solidFill>
                  <a:srgbClr val="0FBCD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4</a:t>
            </a:r>
            <a:endParaRPr lang="zh-CN" altLang="en-US" sz="4265" dirty="0">
              <a:ln w="22225">
                <a:solidFill>
                  <a:schemeClr val="bg1"/>
                </a:solidFill>
              </a:ln>
              <a:solidFill>
                <a:srgbClr val="0FBCDF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656" y="339443"/>
            <a:ext cx="1469810" cy="136289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A06B9AC-51BF-4683-8595-2BA0208E257D}"/>
              </a:ext>
            </a:extLst>
          </p:cNvPr>
          <p:cNvGrpSpPr/>
          <p:nvPr/>
        </p:nvGrpSpPr>
        <p:grpSpPr>
          <a:xfrm>
            <a:off x="1010836" y="1731495"/>
            <a:ext cx="3023369" cy="4322600"/>
            <a:chOff x="1266114" y="1492425"/>
            <a:chExt cx="2046359" cy="3024336"/>
          </a:xfrm>
        </p:grpSpPr>
        <p:pic>
          <p:nvPicPr>
            <p:cNvPr id="25" name="Picture 4"/>
            <p:cNvPicPr preferRelativeResize="0"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266114" y="1492425"/>
              <a:ext cx="2046359" cy="3024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10"/>
            <p:cNvSpPr txBox="1"/>
            <p:nvPr/>
          </p:nvSpPr>
          <p:spPr>
            <a:xfrm>
              <a:off x="1601683" y="1829937"/>
              <a:ext cx="398309" cy="3770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666" dirty="0">
                  <a:cs typeface="+mn-ea"/>
                  <a:sym typeface="+mn-lt"/>
                </a:rPr>
                <a:t>01</a:t>
              </a:r>
              <a:endParaRPr lang="zh-CN" altLang="en-US" sz="2666" dirty="0">
                <a:cs typeface="+mn-ea"/>
                <a:sym typeface="+mn-lt"/>
              </a:endParaRPr>
            </a:p>
          </p:txBody>
        </p:sp>
        <p:sp>
          <p:nvSpPr>
            <p:cNvPr id="29" name="TextBox 22"/>
            <p:cNvSpPr txBox="1"/>
            <p:nvPr/>
          </p:nvSpPr>
          <p:spPr>
            <a:xfrm rot="6666">
              <a:off x="1602833" y="2247492"/>
              <a:ext cx="1127261" cy="1227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HS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tương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phản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ban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4697" y="5462209"/>
            <a:ext cx="1260346" cy="81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74320" y="5461063"/>
            <a:ext cx="1263905" cy="8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73538" y="5444604"/>
            <a:ext cx="1310050" cy="84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DCE1E16-84E1-4B11-A58D-6A4C08C7D172}"/>
              </a:ext>
            </a:extLst>
          </p:cNvPr>
          <p:cNvGrpSpPr/>
          <p:nvPr/>
        </p:nvGrpSpPr>
        <p:grpSpPr>
          <a:xfrm>
            <a:off x="3809261" y="1697891"/>
            <a:ext cx="3059273" cy="4322600"/>
            <a:chOff x="3813281" y="1492425"/>
            <a:chExt cx="2069986" cy="3024336"/>
          </a:xfrm>
        </p:grpSpPr>
        <p:pic>
          <p:nvPicPr>
            <p:cNvPr id="24" name="Picture 3"/>
            <p:cNvPicPr preferRelativeResize="0"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813281" y="1492425"/>
              <a:ext cx="2069986" cy="3024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11"/>
            <p:cNvSpPr txBox="1"/>
            <p:nvPr/>
          </p:nvSpPr>
          <p:spPr>
            <a:xfrm>
              <a:off x="4108286" y="1822439"/>
              <a:ext cx="398309" cy="3770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666" dirty="0">
                  <a:cs typeface="+mn-ea"/>
                  <a:sym typeface="+mn-lt"/>
                </a:rPr>
                <a:t>02</a:t>
              </a:r>
              <a:endParaRPr lang="zh-CN" altLang="en-US" sz="2666" dirty="0">
                <a:cs typeface="+mn-ea"/>
                <a:sym typeface="+mn-lt"/>
              </a:endParaRPr>
            </a:p>
          </p:txBody>
        </p:sp>
        <p:sp>
          <p:nvSpPr>
            <p:cNvPr id="33" name="TextBox 37"/>
            <p:cNvSpPr txBox="1"/>
            <p:nvPr/>
          </p:nvSpPr>
          <p:spPr>
            <a:xfrm rot="6666">
              <a:off x="4196765" y="2324033"/>
              <a:ext cx="1019558" cy="1033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HS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vui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Tết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zh-CN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71A4BD5-53B7-4FA8-94F0-053506798B70}"/>
              </a:ext>
            </a:extLst>
          </p:cNvPr>
          <p:cNvSpPr txBox="1"/>
          <p:nvPr/>
        </p:nvSpPr>
        <p:spPr>
          <a:xfrm>
            <a:off x="4157328" y="278575"/>
            <a:ext cx="4371235" cy="1117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5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Light SemiConde" panose="020B0502040204020203" pitchFamily="34" charset="0"/>
              </a:rPr>
              <a:t>YÊU CẦU CẦN ĐẠT </a:t>
            </a:r>
          </a:p>
          <a:p>
            <a:endParaRPr lang="vi-VN" sz="2399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188AB78-5CFD-4322-BCFD-0D72BBB21C8C}"/>
              </a:ext>
            </a:extLst>
          </p:cNvPr>
          <p:cNvGrpSpPr/>
          <p:nvPr/>
        </p:nvGrpSpPr>
        <p:grpSpPr>
          <a:xfrm>
            <a:off x="6579331" y="1690642"/>
            <a:ext cx="2876968" cy="4329848"/>
            <a:chOff x="6283850" y="1492425"/>
            <a:chExt cx="1888550" cy="3024336"/>
          </a:xfrm>
        </p:grpSpPr>
        <p:pic>
          <p:nvPicPr>
            <p:cNvPr id="23" name="Picture 2"/>
            <p:cNvPicPr preferRelativeResize="0"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83850" y="1492425"/>
              <a:ext cx="1888550" cy="3024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12"/>
            <p:cNvSpPr txBox="1"/>
            <p:nvPr/>
          </p:nvSpPr>
          <p:spPr>
            <a:xfrm>
              <a:off x="6554826" y="1847839"/>
              <a:ext cx="367858" cy="3770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666" dirty="0">
                  <a:cs typeface="+mn-ea"/>
                  <a:sym typeface="+mn-lt"/>
                </a:rPr>
                <a:t>03</a:t>
              </a:r>
              <a:endParaRPr lang="zh-CN" altLang="en-US" sz="2666" dirty="0">
                <a:cs typeface="+mn-ea"/>
                <a:sym typeface="+mn-lt"/>
              </a:endParaRPr>
            </a:p>
          </p:txBody>
        </p:sp>
        <p:sp>
          <p:nvSpPr>
            <p:cNvPr id="35" name="TextBox 37">
              <a:extLst>
                <a:ext uri="{FF2B5EF4-FFF2-40B4-BE49-F238E27FC236}">
                  <a16:creationId xmlns:a16="http://schemas.microsoft.com/office/drawing/2014/main" id="{F6F2E941-4CC8-4384-85A5-B22E45354C2E}"/>
                </a:ext>
              </a:extLst>
            </p:cNvPr>
            <p:cNvSpPr txBox="1"/>
            <p:nvPr/>
          </p:nvSpPr>
          <p:spPr>
            <a:xfrm rot="6666">
              <a:off x="6626917" y="2270394"/>
              <a:ext cx="972235" cy="1031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HS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ra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nét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tương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phản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zh-CN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1A3714B-5B38-4DFE-B040-224DD8741A00}"/>
              </a:ext>
            </a:extLst>
          </p:cNvPr>
          <p:cNvGrpSpPr/>
          <p:nvPr/>
        </p:nvGrpSpPr>
        <p:grpSpPr>
          <a:xfrm>
            <a:off x="9197111" y="1697890"/>
            <a:ext cx="2667775" cy="4329848"/>
            <a:chOff x="6283850" y="1492425"/>
            <a:chExt cx="1888550" cy="3024336"/>
          </a:xfrm>
        </p:grpSpPr>
        <p:pic>
          <p:nvPicPr>
            <p:cNvPr id="37" name="Picture 2">
              <a:extLst>
                <a:ext uri="{FF2B5EF4-FFF2-40B4-BE49-F238E27FC236}">
                  <a16:creationId xmlns:a16="http://schemas.microsoft.com/office/drawing/2014/main" id="{F5346105-0BBE-4035-9A1A-7513C95CF14C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83850" y="1492425"/>
              <a:ext cx="1888550" cy="3024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12">
              <a:extLst>
                <a:ext uri="{FF2B5EF4-FFF2-40B4-BE49-F238E27FC236}">
                  <a16:creationId xmlns:a16="http://schemas.microsoft.com/office/drawing/2014/main" id="{5DFB94EF-A170-4A03-A295-E0E33A4A50E3}"/>
                </a:ext>
              </a:extLst>
            </p:cNvPr>
            <p:cNvSpPr txBox="1"/>
            <p:nvPr/>
          </p:nvSpPr>
          <p:spPr>
            <a:xfrm>
              <a:off x="6554826" y="1847839"/>
              <a:ext cx="398309" cy="3770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666" dirty="0">
                  <a:cs typeface="+mn-ea"/>
                  <a:sym typeface="+mn-lt"/>
                </a:rPr>
                <a:t>04</a:t>
              </a:r>
              <a:endParaRPr lang="zh-CN" altLang="en-US" sz="2666" dirty="0">
                <a:cs typeface="+mn-ea"/>
                <a:sym typeface="+mn-lt"/>
              </a:endParaRPr>
            </a:p>
          </p:txBody>
        </p:sp>
        <p:sp>
          <p:nvSpPr>
            <p:cNvPr id="39" name="TextBox 37">
              <a:extLst>
                <a:ext uri="{FF2B5EF4-FFF2-40B4-BE49-F238E27FC236}">
                  <a16:creationId xmlns:a16="http://schemas.microsoft.com/office/drawing/2014/main" id="{144D9812-C38B-47AE-8629-495810377881}"/>
                </a:ext>
              </a:extLst>
            </p:cNvPr>
            <p:cNvSpPr txBox="1"/>
            <p:nvPr/>
          </p:nvSpPr>
          <p:spPr>
            <a:xfrm rot="6666">
              <a:off x="6577278" y="2296720"/>
              <a:ext cx="1057495" cy="1418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77900">
                <a:spcAft>
                  <a:spcPct val="35000"/>
                </a:spcAft>
                <a:defRPr/>
              </a:pP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HS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trân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trọng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nét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hóa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tộc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mĩ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thuật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0140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6DD48332-FF40-450A-9AF2-B75CA702E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13395"/>
            <a:ext cx="120396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268" name="AutoShape 12" descr="Tẩy Campus Black | Tiki">
            <a:extLst>
              <a:ext uri="{FF2B5EF4-FFF2-40B4-BE49-F238E27FC236}">
                <a16:creationId xmlns:a16="http://schemas.microsoft.com/office/drawing/2014/main" id="{746035CB-EC6C-427A-A221-6CE22AEF7B6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1269" name="AutoShape 14" descr="Tẩy Campus Black | Tiki">
            <a:extLst>
              <a:ext uri="{FF2B5EF4-FFF2-40B4-BE49-F238E27FC236}">
                <a16:creationId xmlns:a16="http://schemas.microsoft.com/office/drawing/2014/main" id="{6CD818B4-4C93-40A9-B57C-6DF66F8A74B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1270" name="TextBox 8">
            <a:extLst>
              <a:ext uri="{FF2B5EF4-FFF2-40B4-BE49-F238E27FC236}">
                <a16:creationId xmlns:a16="http://schemas.microsoft.com/office/drawing/2014/main" id="{7D554E33-8058-4EFB-BBC7-48BA756808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312738"/>
            <a:ext cx="3733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Chuẩn bị đồ </a:t>
            </a:r>
            <a:r>
              <a:rPr lang="en-US" altLang="en-US" sz="3600">
                <a:solidFill>
                  <a:srgbClr val="FF0000"/>
                </a:solidFill>
                <a:latin typeface="Times New Roman" panose="02020603050405020304" pitchFamily="18" charset="0"/>
              </a:rPr>
              <a:t>dùng</a:t>
            </a:r>
          </a:p>
        </p:txBody>
      </p:sp>
      <p:pic>
        <p:nvPicPr>
          <p:cNvPr id="11271" name="Picture 14">
            <a:extLst>
              <a:ext uri="{FF2B5EF4-FFF2-40B4-BE49-F238E27FC236}">
                <a16:creationId xmlns:a16="http://schemas.microsoft.com/office/drawing/2014/main" id="{43F1A851-223A-4F78-BFD3-A1DD048473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378" y="1258193"/>
            <a:ext cx="6410325" cy="368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E9BDF1-A9FD-4ADA-8F31-F5DA8303AB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164" y="1158427"/>
            <a:ext cx="2497505" cy="33508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1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35325F85-97BF-4E41-A06A-818596D68CE1}">
  <we:reference id="wa104380907" version="3.0.0.1" store="en-US" storeType="OMEX"/>
  <we:alternateReferences>
    <we:reference id="wa104380907" version="3.0.0.1" store="WA104380907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1865</TotalTime>
  <Words>546</Words>
  <Application>Microsoft Office PowerPoint</Application>
  <PresentationFormat>Widescreen</PresentationFormat>
  <Paragraphs>77</Paragraphs>
  <Slides>24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等线</vt:lpstr>
      <vt:lpstr>.VnTime</vt:lpstr>
      <vt:lpstr>Arial</vt:lpstr>
      <vt:lpstr>Bahnschrift</vt:lpstr>
      <vt:lpstr>Bahnschrift SemiLight SemiConde</vt:lpstr>
      <vt:lpstr>Calibri</vt:lpstr>
      <vt:lpstr>Calibri Light</vt:lpstr>
      <vt:lpstr>Times New Roman</vt:lpstr>
      <vt:lpstr>UTM Futura Extra</vt:lpstr>
      <vt:lpstr>Zilla Slab</vt:lpstr>
      <vt:lpstr>Zilla Slab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1: Khám phá</vt:lpstr>
      <vt:lpstr>PowerPoint Presentation</vt:lpstr>
      <vt:lpstr>PowerPoint Presentation</vt:lpstr>
      <vt:lpstr>PowerPoint Presentation</vt:lpstr>
      <vt:lpstr>PowerPoint Presentation</vt:lpstr>
      <vt:lpstr>Hoạt động 2: Kiến tạo Kiến thức – Kỹ năng</vt:lpstr>
      <vt:lpstr>Hướng dẫn cách vẽ hoạt động trong đêm Trung thu</vt:lpstr>
      <vt:lpstr>PowerPoint Presentation</vt:lpstr>
      <vt:lpstr>PowerPoint Presentation</vt:lpstr>
      <vt:lpstr>PowerPoint Presentation</vt:lpstr>
      <vt:lpstr>PowerPoint Presentation</vt:lpstr>
      <vt:lpstr>Hoạt động 4: Phân tích – Đánh giá</vt:lpstr>
      <vt:lpstr>PowerPoint Presentation</vt:lpstr>
      <vt:lpstr>DẶN DÒ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THU AN</cp:lastModifiedBy>
  <cp:revision>186</cp:revision>
  <dcterms:created xsi:type="dcterms:W3CDTF">2021-10-24T01:19:49Z</dcterms:created>
  <dcterms:modified xsi:type="dcterms:W3CDTF">2022-10-20T12:53:09Z</dcterms:modified>
</cp:coreProperties>
</file>