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936" r:id="rId2"/>
    <p:sldMasterId id="2147483955" r:id="rId3"/>
  </p:sldMasterIdLst>
  <p:notesMasterIdLst>
    <p:notesMasterId r:id="rId34"/>
  </p:notesMasterIdLst>
  <p:sldIdLst>
    <p:sldId id="283" r:id="rId4"/>
    <p:sldId id="355" r:id="rId5"/>
    <p:sldId id="288" r:id="rId6"/>
    <p:sldId id="289" r:id="rId7"/>
    <p:sldId id="290" r:id="rId8"/>
    <p:sldId id="291" r:id="rId9"/>
    <p:sldId id="356" r:id="rId10"/>
    <p:sldId id="358" r:id="rId11"/>
    <p:sldId id="319" r:id="rId12"/>
    <p:sldId id="336" r:id="rId13"/>
    <p:sldId id="332" r:id="rId14"/>
    <p:sldId id="330" r:id="rId15"/>
    <p:sldId id="337" r:id="rId16"/>
    <p:sldId id="338" r:id="rId17"/>
    <p:sldId id="339" r:id="rId18"/>
    <p:sldId id="340" r:id="rId19"/>
    <p:sldId id="341" r:id="rId20"/>
    <p:sldId id="342" r:id="rId21"/>
    <p:sldId id="348" r:id="rId22"/>
    <p:sldId id="351" r:id="rId23"/>
    <p:sldId id="343" r:id="rId24"/>
    <p:sldId id="344" r:id="rId25"/>
    <p:sldId id="345" r:id="rId26"/>
    <p:sldId id="349" r:id="rId27"/>
    <p:sldId id="346" r:id="rId28"/>
    <p:sldId id="359" r:id="rId29"/>
    <p:sldId id="360" r:id="rId30"/>
    <p:sldId id="361" r:id="rId31"/>
    <p:sldId id="353" r:id="rId32"/>
    <p:sldId id="362" r:id="rId3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810F"/>
    <a:srgbClr val="E17611"/>
    <a:srgbClr val="276E2F"/>
    <a:srgbClr val="AD521E"/>
    <a:srgbClr val="41BDBF"/>
    <a:srgbClr val="C88C1A"/>
    <a:srgbClr val="E6E6E6"/>
    <a:srgbClr val="FF9E15"/>
    <a:srgbClr val="98B93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12" autoAdjust="0"/>
    <p:restoredTop sz="91652" autoAdjust="0"/>
  </p:normalViewPr>
  <p:slideViewPr>
    <p:cSldViewPr>
      <p:cViewPr varScale="1">
        <p:scale>
          <a:sx n="89" d="100"/>
          <a:sy n="89" d="100"/>
        </p:scale>
        <p:origin x="192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8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65AA9359-B197-4963-9A0F-6E2399C91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695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chậu</a:t>
            </a:r>
            <a:r>
              <a:rPr lang="en-US" baseline="0"/>
              <a:t> hoa ra câu hỏi.</a:t>
            </a:r>
          </a:p>
          <a:p>
            <a:r>
              <a:rPr lang="en-US" baseline="0"/>
              <a:t>Bấm hình người di chuyển đến chậu hoa tiếp theo.</a:t>
            </a:r>
          </a:p>
          <a:p>
            <a:r>
              <a:rPr lang="en-US" baseline="0"/>
              <a:t>Bấm hình người ra you win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A9359-B197-4963-9A0F-6E2399C919D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21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Layouts/_rels/slideLayout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02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03B23-C4FE-4299-9C1C-A8BC7C40A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EEC59-7156-4E80-A985-94FE5F2CA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5BAB4-1E19-4BEA-BF2B-A7A4EEB33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97AA4-4A06-464E-B648-26A6763D5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6E486-15B5-4F09-B983-3E4FB9C73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图形 1">
            <a:extLst>
              <a:ext uri="{FF2B5EF4-FFF2-40B4-BE49-F238E27FC236}">
                <a16:creationId xmlns:a16="http://schemas.microsoft.com/office/drawing/2014/main" id="{46268FF8-A3C7-4DF0-BF08-BBB827C2EE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pic>
        <p:nvPicPr>
          <p:cNvPr id="6" name="图形 2">
            <a:extLst>
              <a:ext uri="{FF2B5EF4-FFF2-40B4-BE49-F238E27FC236}">
                <a16:creationId xmlns:a16="http://schemas.microsoft.com/office/drawing/2014/main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042513" y="0"/>
            <a:ext cx="6858000" cy="68580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8400" y="-1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形 1">
            <a:extLst>
              <a:ext uri="{FF2B5EF4-FFF2-40B4-BE49-F238E27FC236}">
                <a16:creationId xmlns:a16="http://schemas.microsoft.com/office/drawing/2014/main" id="{A1C6EAB4-EFE3-4994-80EE-F9D448B008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图形 2">
            <a:extLst>
              <a:ext uri="{FF2B5EF4-FFF2-40B4-BE49-F238E27FC236}">
                <a16:creationId xmlns:a16="http://schemas.microsoft.com/office/drawing/2014/main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24" y="0"/>
            <a:ext cx="6858000" cy="68580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8" name="图形 11">
            <a:extLst>
              <a:ext uri="{FF2B5EF4-FFF2-40B4-BE49-F238E27FC236}">
                <a16:creationId xmlns:a16="http://schemas.microsoft.com/office/drawing/2014/main" id="{C641F707-8680-47D7-8CB7-447D53E7C5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755" y="375326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2771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形 1">
            <a:extLst>
              <a:ext uri="{FF2B5EF4-FFF2-40B4-BE49-F238E27FC236}">
                <a16:creationId xmlns:a16="http://schemas.microsoft.com/office/drawing/2014/main" id="{03F42A0D-2167-4A48-BC34-102BE1A523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图形 2">
            <a:extLst>
              <a:ext uri="{FF2B5EF4-FFF2-40B4-BE49-F238E27FC236}">
                <a16:creationId xmlns:a16="http://schemas.microsoft.com/office/drawing/2014/main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24" y="0"/>
            <a:ext cx="6858000" cy="68580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8" name="图形 11">
            <a:extLst>
              <a:ext uri="{FF2B5EF4-FFF2-40B4-BE49-F238E27FC236}">
                <a16:creationId xmlns:a16="http://schemas.microsoft.com/office/drawing/2014/main" id="{05790F96-2E52-40F8-828F-18BB8332BD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755" y="375326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48648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1">
            <a:extLst>
              <a:ext uri="{FF2B5EF4-FFF2-40B4-BE49-F238E27FC236}">
                <a16:creationId xmlns:a16="http://schemas.microsoft.com/office/drawing/2014/main" id="{BD366F68-4391-492B-8CF9-6BBEB04BE1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图形 11">
            <a:extLst>
              <a:ext uri="{FF2B5EF4-FFF2-40B4-BE49-F238E27FC236}">
                <a16:creationId xmlns:a16="http://schemas.microsoft.com/office/drawing/2014/main" id="{B61CCDB1-1D66-43D7-B6D3-7DEED404AA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7755" y="375326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4772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">
            <a:extLst>
              <a:ext uri="{FF2B5EF4-FFF2-40B4-BE49-F238E27FC236}">
                <a16:creationId xmlns:a16="http://schemas.microsoft.com/office/drawing/2014/main" id="{8931E2D6-9E82-4E63-96F4-BC0A222C0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图形 11">
            <a:extLst>
              <a:ext uri="{FF2B5EF4-FFF2-40B4-BE49-F238E27FC236}">
                <a16:creationId xmlns:a16="http://schemas.microsoft.com/office/drawing/2014/main" id="{052E7013-5AAF-4F3F-B1AF-1DFBA16EF7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910" y="-1"/>
            <a:ext cx="12016491" cy="666361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9893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A0A27F-F84A-49F4-A212-3428DD04E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76D4-78DA-4FD6-8379-E42C321D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767EBC-E989-412F-9E55-F032936B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B1B15-749C-4F46-AC03-F4FDEECC4E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545FA9-9512-40A2-BAC4-770AA2936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2175"/>
            <a:ext cx="12192000" cy="423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0283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502AE04-51B3-4A6B-B636-76F61DDA3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3157" y="482599"/>
            <a:ext cx="8389257" cy="6464301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54F2371C-EF9F-4409-BB66-0100726809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7883069" y="0"/>
            <a:ext cx="8389257" cy="69469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7BCFCC7A-C663-4D39-BB1B-164F6BFB80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8566150" y="1327464"/>
            <a:ext cx="2362200" cy="1280160"/>
          </a:xfrm>
          <a:prstGeom prst="rect">
            <a:avLst/>
          </a:prstGeom>
          <a:noFill/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275CA041-4647-4F9D-A0A6-55BE87EA36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482819" y="148276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560111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73B31-E3CA-4974-A954-14B4940F2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6B6EF-B3B3-465D-88EF-4FBCC9E50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880AE-4C36-49DE-8998-745D664C7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7CB0E-7DEC-4F9D-B2AF-9C6908391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F8E87-5C82-4061-87A1-473D5F126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20C7-72F5-4146-8C5D-79F451365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9E6BA3-C478-4E39-BF83-1CCF670F3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32953DF-B1B4-42B0-A667-181681EE5C8F}" type="datetimeFigureOut">
              <a:rPr lang="zh-CN" altLang="en-US" smtClean="0"/>
              <a:pPr/>
              <a:t>2023/10/26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D2F477-2049-4356-997B-DEFAE81F9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0FF3F9-EBC6-4806-A776-67B6AAE5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6BDF12A-FF4C-4F99-A8D6-1D666B1FF6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E37532-D587-4B07-B4CB-7F0513C2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B2A672-3FF0-4C50-9048-B0EDE56C8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830186-65DC-4768-83F5-6FADFB86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E755B-1915-48E8-805A-896F2D5C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CDA2D-389E-4DE8-B851-7FB95EB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02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96E935-C528-4F03-91CE-81E2B1168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AF6C0E-9915-40ED-B03C-0ADD99594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89877E-AB13-4EB8-8AB2-896D7D7B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0A331-4E56-4AD8-BF46-B9BAD276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AF7664-2DCF-472A-A7F2-EBB86579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62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D20E8F-6399-431A-B13E-4AD50FA59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3510D5-D3F8-4A20-9FED-093BD5CBE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0AD077-3C0E-4070-BA97-9EF06B5B0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66DC948-7CD9-4CF2-BB59-60C951867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574A8E-10B3-421E-824E-9CF4A3178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FB13B5-5C59-4E6F-99DE-2691FE368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6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502AE04-51B3-4A6B-B636-76F61DDA3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8600" y="1167284"/>
            <a:ext cx="7538357" cy="5808644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47036" y="-21771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364903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55A509-68C5-4DDC-AC65-B35D24F2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AFB4B61-7778-49AD-820C-46B6FCF3C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5B8A45E-CCDF-44F6-A51C-E7705D075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04833B5-12DB-4589-A248-B8AA249981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B86C33C-FEF7-4FD7-8533-FB3530E99E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A4E449C-4E6B-4EB3-90CE-531083CD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835C84B-3537-467C-A44B-6760CEA8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CC45A8E-2CA6-4C60-B788-CD46B3FC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13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D44B1B-2D21-47A4-A919-C701F9063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44751A5-13FF-413F-96FC-6FC931F56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9892C7-C967-4ABB-A281-41C69503A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C90151-F8D1-4191-804C-097E43EF9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81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3F90EE0-3BD7-41E7-8608-EAAE577AE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6241052-E702-4237-A617-BAD79C712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A1063C-60EA-4266-B963-496511EA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8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52A9D-8079-42CA-A159-C145A018B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86BF8A-53F5-4309-8F74-5D5159F6A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3E2614-2E1E-4EBB-8F5D-7F7849D42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D264A4-B002-49ED-8ABA-AB19429A3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336F1B-35C2-4E88-AF4F-E75D2B28F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7A07EF-3E02-4BFE-B09E-A7611B3E5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1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368995-D9B1-4A2F-B86A-06A2CFF5D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ED5FB35-2C12-4D0A-AF9C-AE511DC2CB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3AAD010-F36B-4F47-992B-2729EE76A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FF3E4D-28C6-4E0D-9437-044646455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DB06E7-93E2-456C-A86F-50444A10C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3260D43-D2C1-4CE1-91D0-44127BF6F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45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60E684-095A-4766-A45C-77DF3655B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90B241-82E8-4C94-9F1B-25EEEF68E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B63620-1A70-447E-B4EB-832D237B3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88A912-55AA-4AF4-BC23-DAF3D6C79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BED710-3289-45AF-996B-B7D9DD45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88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D3B4F8F-18EE-4856-BE7D-984D5DA340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238A31E-088C-4B1C-B63B-A8ADE602B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59D88A-41E7-43F1-9EF7-8B0356BE5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D1023-E752-4E11-82EE-9D68AFF7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1702CC-3EB7-4BB6-B5D7-C8A5474C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715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013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453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4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3251880" y="2543292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524077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174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140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620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811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6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913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515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644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056F-2768-4A3B-843F-8CE87E7B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FEE39C-8932-4B62-B84B-1421E9D1A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0321A4-F39C-4D3E-843B-36F9B93E4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985804-0FA1-4A31-8711-ED624614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9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9328604" y="2445249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517316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9328604" y="2445249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0A5F5DAA-3ABE-4069-9345-6D504E508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863396" y="2534149"/>
            <a:ext cx="5726792" cy="441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8040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9677400" y="2417457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0A5F5DAA-3ABE-4069-9345-6D504E508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-4724400" y="-2133600"/>
            <a:ext cx="5726792" cy="900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1959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886278" y="-342321"/>
            <a:ext cx="2162628" cy="1490024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290626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C94DE-E436-48C2-B6FE-AEF39645F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18" Type="http://schemas.openxmlformats.org/officeDocument/2006/relationships/image" Target="../media/image13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1.jp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4EF9015-E7A8-4CF7-9FF5-ABDB3348ADA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492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2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92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2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2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04B1B15-749C-4F46-AC03-F4FDEECC4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48" r:id="rId2"/>
    <p:sldLayoutId id="2147483949" r:id="rId3"/>
    <p:sldLayoutId id="2147483950" r:id="rId4"/>
    <p:sldLayoutId id="2147483951" r:id="rId5"/>
    <p:sldLayoutId id="2147483953" r:id="rId6"/>
    <p:sldLayoutId id="2147483954" r:id="rId7"/>
    <p:sldLayoutId id="2147483952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34" r:id="rId15"/>
    <p:sldLayoutId id="2147483933" r:id="rId16"/>
    <p:sldLayoutId id="2147483931" r:id="rId17"/>
    <p:sldLayoutId id="2147483932" r:id="rId18"/>
    <p:sldLayoutId id="2147483935" r:id="rId19"/>
    <p:sldLayoutId id="2147483924" r:id="rId20"/>
    <p:sldLayoutId id="2147483925" r:id="rId21"/>
    <p:sldLayoutId id="2147483926" r:id="rId22"/>
    <p:sldLayoutId id="2147483927" r:id="rId23"/>
    <p:sldLayoutId id="2147483928" r:id="rId24"/>
    <p:sldLayoutId id="2147483929" r:id="rId25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63DF1F9-58D0-47B6-9B55-35357D23D9E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7CF314D-A887-4969-AED3-0FE86FE4A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F47070-D13B-448D-B89D-845999108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E7DBF9-28AC-4480-B0D3-AB6F5645F9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defRPr>
            </a:lvl1pPr>
          </a:lstStyle>
          <a:p>
            <a:fld id="{632953DF-B1B4-42B0-A667-181681EE5C8F}" type="datetimeFigureOut">
              <a:rPr lang="zh-CN" altLang="en-US" smtClean="0"/>
              <a:pPr/>
              <a:t>2023/10/26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AB7FA8-132F-4B0B-BC38-C852B7C7C8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810977-2661-4D2B-8310-7C434F385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defRPr>
            </a:lvl1pPr>
          </a:lstStyle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7555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E782BE3-A7BF-4EDA-A88C-9CC2504A4A0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F787A2-0F95-43C0-832C-5A166B6EAA0A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16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8889" b="-38889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117EF7-92D0-48F8-92EE-A1686E23CA55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17">
              <a:alphaModFix amt="2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C61D4-8F8D-4D6A-B51F-12B2F028D99F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FA9F160-E7A4-4B74-9A53-E647E4D4F17A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883163" cy="812471"/>
          </a:xfrm>
          <a:prstGeom prst="ellipse">
            <a:avLst/>
          </a:prstGeom>
          <a:blipFill dpi="0" rotWithShape="0">
            <a:blip r:embed="rId18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351" b="-435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.png"/><Relationship Id="rId11" Type="http://schemas.openxmlformats.org/officeDocument/2006/relationships/image" Target="../media/image15.png"/><Relationship Id="rId5" Type="http://schemas.microsoft.com/office/2007/relationships/hdphoto" Target="../media/hdphoto5.wdp"/><Relationship Id="rId1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4.png"/><Relationship Id="rId14" Type="http://schemas.microsoft.com/office/2007/relationships/hdphoto" Target="../media/hdphoto7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.png"/><Relationship Id="rId11" Type="http://schemas.openxmlformats.org/officeDocument/2006/relationships/image" Target="../media/image15.png"/><Relationship Id="rId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4.png"/><Relationship Id="rId14" Type="http://schemas.microsoft.com/office/2007/relationships/hdphoto" Target="../media/hdphoto7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microsoft.com/office/2007/relationships/hdphoto" Target="../media/hdphoto6.wdp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9.wdp"/><Relationship Id="rId5" Type="http://schemas.openxmlformats.org/officeDocument/2006/relationships/image" Target="../media/image19.png"/><Relationship Id="rId4" Type="http://schemas.microsoft.com/office/2007/relationships/hdphoto" Target="../media/hdphoto8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4.gif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8.wdp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CEADB8F-D013-4503-96D7-432D90C1AF62}"/>
              </a:ext>
            </a:extLst>
          </p:cNvPr>
          <p:cNvSpPr/>
          <p:nvPr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CC72291E-4005-45C5-AB65-17DC4E54E6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3157" y="482599"/>
            <a:ext cx="8389257" cy="6464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B8B09-B3BC-478F-BD7D-6446052FFC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4" b="81364" l="54556" r="86000">
                        <a14:foregroundMark x1="69444" y1="1515" x2="62222" y2="15758"/>
                        <a14:foregroundMark x1="62222" y1="15758" x2="78667" y2="16970"/>
                        <a14:foregroundMark x1="78667" y1="16970" x2="83333" y2="15455"/>
                        <a14:foregroundMark x1="63444" y1="2576" x2="81667" y2="1515"/>
                        <a14:foregroundMark x1="81667" y1="1515" x2="83333" y2="1515"/>
                        <a14:foregroundMark x1="84667" y1="3333" x2="86000" y2="22576"/>
                        <a14:foregroundMark x1="86000" y1="22576" x2="85444" y2="27576"/>
                        <a14:foregroundMark x1="70111" y1="60152" x2="70000" y2="68030"/>
                        <a14:foregroundMark x1="70000" y1="68030" x2="75778" y2="70303"/>
                        <a14:foregroundMark x1="75778" y1="70303" x2="83889" y2="67727"/>
                        <a14:foregroundMark x1="83889" y1="67727" x2="84333" y2="67121"/>
                        <a14:foregroundMark x1="83778" y1="33636" x2="85222" y2="39848"/>
                        <a14:foregroundMark x1="70889" y1="59697" x2="66778" y2="67424"/>
                        <a14:foregroundMark x1="66778" y1="67424" x2="74000" y2="72273"/>
                        <a14:foregroundMark x1="74000" y1="72273" x2="83444" y2="72576"/>
                        <a14:foregroundMark x1="83444" y1="72576" x2="85000" y2="71364"/>
                        <a14:foregroundMark x1="82000" y1="72576" x2="84333" y2="81364"/>
                        <a14:foregroundMark x1="62556" y1="58636" x2="65000" y2="58939"/>
                        <a14:foregroundMark x1="56111" y1="40758" x2="55444" y2="43182"/>
                        <a14:foregroundMark x1="56111" y1="38030" x2="54556" y2="38333"/>
                        <a14:backgroundMark x1="77444" y1="23939" x2="77444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9" t="-1515" r="14137" b="26364"/>
          <a:stretch/>
        </p:blipFill>
        <p:spPr>
          <a:xfrm>
            <a:off x="9397057" y="-228600"/>
            <a:ext cx="2794943" cy="70866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9D9B50E7-1A51-4CC6-BFCC-FF24BC0672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7883069" y="0"/>
            <a:ext cx="8389257" cy="69469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3DD9A5-05B8-4E98-B428-2655D0DE8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8566150" y="1327464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7DDABA2F-C75F-44B3-8359-CBEAB794A8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482819" y="148276"/>
            <a:ext cx="2162628" cy="1490024"/>
          </a:xfrm>
          <a:prstGeom prst="rect">
            <a:avLst/>
          </a:prstGeom>
          <a:noFill/>
        </p:spPr>
      </p:pic>
      <p:sp>
        <p:nvSpPr>
          <p:cNvPr id="10" name="文本框 1">
            <a:extLst>
              <a:ext uri="{FF2B5EF4-FFF2-40B4-BE49-F238E27FC236}">
                <a16:creationId xmlns:a16="http://schemas.microsoft.com/office/drawing/2014/main" id="{8FD6C3DC-C6E9-4AD2-93CC-65DE68F8CBEB}"/>
              </a:ext>
            </a:extLst>
          </p:cNvPr>
          <p:cNvSpPr txBox="1"/>
          <p:nvPr/>
        </p:nvSpPr>
        <p:spPr>
          <a:xfrm>
            <a:off x="1900464" y="1290585"/>
            <a:ext cx="8305800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LUYỆN TỪ VÀ CÂU </a:t>
            </a:r>
          </a:p>
          <a:p>
            <a:pPr algn="ctr"/>
            <a:r>
              <a:rPr lang="en-US" altLang="zh-CN" sz="6000" b="1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LỚP 5</a:t>
            </a:r>
            <a:endParaRPr lang="zh-CN" altLang="en-US" sz="6000" b="1" dirty="0">
              <a:solidFill>
                <a:srgbClr val="FF9E15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23E13B-8DCD-47FC-84B2-87DA502A61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4CD81A-A104-4C7F-AD75-C0B3A27A53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  <p:pic>
        <p:nvPicPr>
          <p:cNvPr id="14" name="图形 14">
            <a:extLst>
              <a:ext uri="{FF2B5EF4-FFF2-40B4-BE49-F238E27FC236}">
                <a16:creationId xmlns:a16="http://schemas.microsoft.com/office/drawing/2014/main" id="{BFC18227-9FFB-4CED-910A-53339BA80F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0" y="6398561"/>
            <a:ext cx="12192000" cy="100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3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857500" y="0"/>
            <a:ext cx="6477000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Lúa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(1)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(2)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(3)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200"/>
              </a:spcBef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5" descr="lua ch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40" y="2253984"/>
            <a:ext cx="3657844" cy="286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0" descr="DSC04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18182"/>
          <a:stretch>
            <a:fillRect/>
          </a:stretch>
        </p:blipFill>
        <p:spPr bwMode="auto">
          <a:xfrm>
            <a:off x="4419894" y="2253983"/>
            <a:ext cx="3352212" cy="286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348469" y="5162028"/>
            <a:ext cx="3938492" cy="143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97000"/>
              </a:lnSpc>
            </a:pPr>
            <a:r>
              <a:rPr lang="en-US" sz="3000" b="1" spc="-2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Giai đoạn phát triển hoàn thiện, đầy đủ nhất, thu hoạch được.</a:t>
            </a:r>
          </a:p>
        </p:txBody>
      </p:sp>
      <p:sp>
        <p:nvSpPr>
          <p:cNvPr id="33" name="TextBox 1"/>
          <p:cNvSpPr txBox="1">
            <a:spLocks noChangeArrowheads="1"/>
          </p:cNvSpPr>
          <p:nvPr/>
        </p:nvSpPr>
        <p:spPr bwMode="auto">
          <a:xfrm>
            <a:off x="5018130" y="5368953"/>
            <a:ext cx="2045368" cy="5401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7000"/>
              </a:lnSpc>
            </a:pPr>
            <a:r>
              <a:rPr lang="en-US" sz="3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Số lượng</a:t>
            </a:r>
          </a:p>
        </p:txBody>
      </p:sp>
      <p:sp>
        <p:nvSpPr>
          <p:cNvPr id="34" name="TextBox 1"/>
          <p:cNvSpPr txBox="1">
            <a:spLocks noChangeArrowheads="1"/>
          </p:cNvSpPr>
          <p:nvPr/>
        </p:nvSpPr>
        <p:spPr bwMode="auto">
          <a:xfrm>
            <a:off x="8133973" y="5154997"/>
            <a:ext cx="3458818" cy="143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97000"/>
              </a:lnSpc>
            </a:pPr>
            <a:r>
              <a:rPr lang="en-US" sz="3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Suy nghĩ kĩ càng, hoàn thiện, đầy đủ mọi khía cạnh.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33973" y="2172510"/>
            <a:ext cx="3352212" cy="2862322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mất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bút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mực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693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animBg="1"/>
      <p:bldP spid="33" grpId="0" animBg="1"/>
      <p:bldP spid="3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lua ch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60" y="758227"/>
            <a:ext cx="3381988" cy="2959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09407" y="0"/>
            <a:ext cx="1973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40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779563" y="758964"/>
            <a:ext cx="3170315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Chín(1):</a:t>
            </a:r>
          </a:p>
          <a:p>
            <a:pPr algn="just" eaLnBrk="1" hangingPunct="1"/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Giai đoạn phát triển hoàn thiện, đầy đủ nhất.</a:t>
            </a:r>
          </a:p>
        </p:txBody>
      </p:sp>
      <p:pic>
        <p:nvPicPr>
          <p:cNvPr id="16" name="Picture 30" descr="DSC04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18182"/>
          <a:stretch>
            <a:fillRect/>
          </a:stretch>
        </p:blipFill>
        <p:spPr bwMode="auto">
          <a:xfrm>
            <a:off x="144049" y="3827924"/>
            <a:ext cx="3570513" cy="3124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4050936" y="4343400"/>
            <a:ext cx="1973187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Chín(2):</a:t>
            </a:r>
          </a:p>
          <a:p>
            <a:pPr eaLnBrk="1" hangingPunct="1"/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Số lượng</a:t>
            </a:r>
          </a:p>
        </p:txBody>
      </p:sp>
      <p:sp>
        <p:nvSpPr>
          <p:cNvPr id="25" name="AutoShape 45"/>
          <p:cNvSpPr>
            <a:spLocks/>
          </p:cNvSpPr>
          <p:nvPr/>
        </p:nvSpPr>
        <p:spPr bwMode="auto">
          <a:xfrm rot="10800000">
            <a:off x="6926416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7399564" y="2274838"/>
            <a:ext cx="1896987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  <a:endParaRPr lang="en-US" sz="36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27" name="AutoShape 45"/>
          <p:cNvSpPr>
            <a:spLocks/>
          </p:cNvSpPr>
          <p:nvPr/>
        </p:nvSpPr>
        <p:spPr bwMode="auto">
          <a:xfrm rot="10800000" flipH="1">
            <a:off x="9456060" y="2902101"/>
            <a:ext cx="1219200" cy="1053799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1"/>
          <p:cNvSpPr txBox="1">
            <a:spLocks noChangeArrowheads="1"/>
          </p:cNvSpPr>
          <p:nvPr/>
        </p:nvSpPr>
        <p:spPr bwMode="auto">
          <a:xfrm>
            <a:off x="10585454" y="2367171"/>
            <a:ext cx="1524000" cy="21236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CF093E-CB23-4AB9-A2F5-B1B97D6E65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062934" y="4937843"/>
            <a:ext cx="1129066" cy="231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76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72960" y="-11830"/>
            <a:ext cx="3287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b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 descr="lua ch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70" y="747852"/>
            <a:ext cx="3287486" cy="287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3869568" y="762000"/>
            <a:ext cx="3287486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 (1):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Giai đoạn phát triển hoàn thiện, đầy đủ nhất.</a:t>
            </a:r>
          </a:p>
        </p:txBody>
      </p:sp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3722704" y="3739210"/>
            <a:ext cx="3612455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 (3): 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Suy nghĩ kĩ càng, hoàn thiện, đầy đủ mọi khía cạnh.</a:t>
            </a:r>
          </a:p>
        </p:txBody>
      </p:sp>
      <p:sp>
        <p:nvSpPr>
          <p:cNvPr id="27" name="AutoShape 45"/>
          <p:cNvSpPr>
            <a:spLocks/>
          </p:cNvSpPr>
          <p:nvPr/>
        </p:nvSpPr>
        <p:spPr bwMode="auto">
          <a:xfrm rot="10800000">
            <a:off x="7162801" y="1104578"/>
            <a:ext cx="414056" cy="4648845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1"/>
          <p:cNvSpPr txBox="1">
            <a:spLocks noChangeArrowheads="1"/>
          </p:cNvSpPr>
          <p:nvPr/>
        </p:nvSpPr>
        <p:spPr bwMode="auto">
          <a:xfrm>
            <a:off x="7533711" y="2336393"/>
            <a:ext cx="2539863" cy="2185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chung:</a:t>
            </a:r>
          </a:p>
          <a:p>
            <a:pPr algn="ctr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mức hoàn thiện, đầy đủ</a:t>
            </a:r>
          </a:p>
        </p:txBody>
      </p:sp>
      <p:sp>
        <p:nvSpPr>
          <p:cNvPr id="29" name="AutoShape 45"/>
          <p:cNvSpPr>
            <a:spLocks/>
          </p:cNvSpPr>
          <p:nvPr/>
        </p:nvSpPr>
        <p:spPr bwMode="auto">
          <a:xfrm rot="10800000" flipH="1">
            <a:off x="9877794" y="3027090"/>
            <a:ext cx="869193" cy="803822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10659988" y="2459504"/>
            <a:ext cx="1532012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nhiều nghĩa</a:t>
            </a:r>
            <a:endParaRPr lang="en-US" sz="40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9270" y="3996442"/>
            <a:ext cx="3295498" cy="2062103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mất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mực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622804-C1D3-4610-9D13-7F446E22FE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-194236" y="5440962"/>
            <a:ext cx="717697" cy="17144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E5FA3E-8480-447D-BC43-C02EE8A19C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418533" y="5440962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0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/>
      <p:bldP spid="26" grpId="0"/>
      <p:bldP spid="27" grpId="0" animBg="1"/>
      <p:bldP spid="28" grpId="0"/>
      <p:bldP spid="29" grpId="0" animBg="1"/>
      <p:bldP spid="30" grpId="0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b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0" descr="DSC040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18182"/>
          <a:stretch>
            <a:fillRect/>
          </a:stretch>
        </p:blipFill>
        <p:spPr bwMode="auto">
          <a:xfrm>
            <a:off x="221775" y="867229"/>
            <a:ext cx="3657600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4176398" y="1755440"/>
            <a:ext cx="1973187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Chín(2):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Số lượng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3747046" y="4373992"/>
            <a:ext cx="3657600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spc="100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Chín(3):</a:t>
            </a:r>
          </a:p>
          <a:p>
            <a:pPr algn="just" eaLnBrk="1" hangingPunct="1"/>
            <a:r>
              <a:rPr lang="en-US" sz="3200" b="1" spc="1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Suy nghĩ kĩ càng, hoàn thiện, đầy đủ mọi khía cạnh.</a:t>
            </a:r>
          </a:p>
        </p:txBody>
      </p:sp>
      <p:sp>
        <p:nvSpPr>
          <p:cNvPr id="19" name="AutoShape 45"/>
          <p:cNvSpPr>
            <a:spLocks/>
          </p:cNvSpPr>
          <p:nvPr/>
        </p:nvSpPr>
        <p:spPr bwMode="auto">
          <a:xfrm rot="10800000">
            <a:off x="7237831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7404646" y="2151728"/>
            <a:ext cx="2040323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21" name="AutoShape 45"/>
          <p:cNvSpPr>
            <a:spLocks/>
          </p:cNvSpPr>
          <p:nvPr/>
        </p:nvSpPr>
        <p:spPr bwMode="auto">
          <a:xfrm rot="10800000" flipH="1">
            <a:off x="9467179" y="2832659"/>
            <a:ext cx="1295399" cy="1192683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10700030" y="2367171"/>
            <a:ext cx="1491970" cy="21236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4279" y="4538919"/>
            <a:ext cx="3547246" cy="2062103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mất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mực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nào</a:t>
            </a:r>
            <a:r>
              <a:rPr 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287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389344" y="1524000"/>
            <a:ext cx="7413313" cy="265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Lúa ngoài đồng đã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chín(1)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vàng.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Tổ em có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học sinh.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Nghĩ cho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rồi hãy nói.</a:t>
            </a:r>
          </a:p>
          <a:p>
            <a:pPr>
              <a:spcBef>
                <a:spcPts val="200"/>
              </a:spcBef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88243" y="4181138"/>
            <a:ext cx="8015515" cy="162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Từ: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 chín(1)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nhiều nghĩa.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4109CA-81FE-4679-AC8D-13C965F6D412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F8DF7DDB-4833-4799-A2A5-F692BE18E5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B8E9ACC-D68A-4BAC-A50F-EA7BB2F71C1F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146A7F-FECF-4684-A2EA-BF6952B0E483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3F6ABD1-C034-4F63-A70C-7075C3DD835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C10214D-4074-44C1-B843-94B5CE47940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45BB57A-FF7A-4DDE-8DB8-FF2B5BA915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91296" y="4283452"/>
            <a:ext cx="1202236" cy="28720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734D35-E747-445E-9D4C-B19B60434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858500" y="4689085"/>
            <a:ext cx="1202236" cy="24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82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266824" y="1905922"/>
            <a:ext cx="10086975" cy="382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Bát chè này nhiều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nên rất ngọt.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Các chú công nhân đang chữa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dây điện thoại.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, mọi người đã đi lại nhộn nhịp.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3165479-26A0-4AFF-B6CA-DA20BB7EAB6E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9" name="Text Box 4">
              <a:extLst>
                <a:ext uri="{FF2B5EF4-FFF2-40B4-BE49-F238E27FC236}">
                  <a16:creationId xmlns:a16="http://schemas.microsoft.com/office/drawing/2014/main" id="{4968836D-FB23-4467-B3E0-7DF1B4242E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170362-F28D-4979-A15D-693B7F3F9E01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4D0F49D-575E-43FF-A078-9E38BED4AF67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0C1C16D-3901-4A13-AEAB-914D4622444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F6639D2-8E88-47A7-8C82-165D40E77B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8DE7842-2241-41FF-86BA-55985D6B79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94616" y="4171950"/>
            <a:ext cx="1429384" cy="28618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A8C6DF-E52A-4797-91BE-0390F96871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959984" y="5212339"/>
            <a:ext cx="933862" cy="191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9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</p:txBody>
      </p:sp>
      <p:pic>
        <p:nvPicPr>
          <p:cNvPr id="11" name="Picture 5" descr="DAY DIEN THO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2" y="3962400"/>
            <a:ext cx="2907118" cy="2895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2" y="657225"/>
            <a:ext cx="2907118" cy="2895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398672" y="1309073"/>
            <a:ext cx="2561855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Chất kết tinh có vị ngọt.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252733" y="4551302"/>
            <a:ext cx="3212178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(2):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Vật dài, nối liền 2 điểm để liên lạc.</a:t>
            </a:r>
          </a:p>
        </p:txBody>
      </p:sp>
      <p:sp>
        <p:nvSpPr>
          <p:cNvPr id="16" name="AutoShape 45"/>
          <p:cNvSpPr>
            <a:spLocks/>
          </p:cNvSpPr>
          <p:nvPr/>
        </p:nvSpPr>
        <p:spPr bwMode="auto">
          <a:xfrm rot="10800000">
            <a:off x="6452062" y="1690688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7108075" y="2151728"/>
            <a:ext cx="1896987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8" name="AutoShape 45"/>
          <p:cNvSpPr>
            <a:spLocks/>
          </p:cNvSpPr>
          <p:nvPr/>
        </p:nvSpPr>
        <p:spPr bwMode="auto">
          <a:xfrm rot="10800000" flipH="1">
            <a:off x="9005062" y="2943309"/>
            <a:ext cx="1147548" cy="971383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0152610" y="2274838"/>
            <a:ext cx="1508714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33D1A70-B8DE-4013-A44B-F5A97CA647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341203" y="5410199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03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 animBg="1"/>
      <p:bldP spid="17" grpId="0" animBg="1"/>
      <p:bldP spid="18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0" y="614147"/>
            <a:ext cx="2794171" cy="2814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141979" y="1135327"/>
            <a:ext cx="3300598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Chất kết tinh có vị ngọt.</a:t>
            </a:r>
          </a:p>
        </p:txBody>
      </p:sp>
      <p:pic>
        <p:nvPicPr>
          <p:cNvPr id="13" name="Picture 3" descr="ww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5" y="4002772"/>
            <a:ext cx="3048000" cy="2814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282946" y="4379147"/>
            <a:ext cx="3505202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(3):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nơi rất dài mọi người di chuyển từ điểm này đến điểm kia.</a:t>
            </a:r>
          </a:p>
        </p:txBody>
      </p:sp>
      <p:sp>
        <p:nvSpPr>
          <p:cNvPr id="15" name="AutoShape 45"/>
          <p:cNvSpPr>
            <a:spLocks/>
          </p:cNvSpPr>
          <p:nvPr/>
        </p:nvSpPr>
        <p:spPr bwMode="auto">
          <a:xfrm rot="10800000">
            <a:off x="6706739" y="153281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133720" y="2274838"/>
            <a:ext cx="2013958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7" name="AutoShape 45"/>
          <p:cNvSpPr>
            <a:spLocks/>
          </p:cNvSpPr>
          <p:nvPr/>
        </p:nvSpPr>
        <p:spPr bwMode="auto">
          <a:xfrm rot="10800000" flipH="1">
            <a:off x="9147678" y="2816012"/>
            <a:ext cx="1063122" cy="1225977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0326241" y="2274838"/>
            <a:ext cx="1543996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15C2499-55D5-4149-8057-73C27BD6BD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590402" y="4379147"/>
            <a:ext cx="1543996" cy="316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39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algn="ctr"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 descr="DAY DIEN THO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6" y="612988"/>
            <a:ext cx="3042541" cy="2725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134712" y="839162"/>
            <a:ext cx="2675967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(2):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Vật dài nối liền 2 điểm để liên lạc.</a:t>
            </a:r>
          </a:p>
        </p:txBody>
      </p:sp>
      <p:pic>
        <p:nvPicPr>
          <p:cNvPr id="13" name="Picture 3" descr="ww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4" y="3929276"/>
            <a:ext cx="3048000" cy="277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041535" y="3811012"/>
            <a:ext cx="2847531" cy="304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(3):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nơi rất dài, mọi người di chuyển từ điểm này đến điểm kia.</a:t>
            </a:r>
          </a:p>
        </p:txBody>
      </p:sp>
      <p:sp>
        <p:nvSpPr>
          <p:cNvPr id="15" name="AutoShape 45"/>
          <p:cNvSpPr>
            <a:spLocks/>
          </p:cNvSpPr>
          <p:nvPr/>
        </p:nvSpPr>
        <p:spPr bwMode="auto">
          <a:xfrm rot="10800000">
            <a:off x="5932403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6505337" y="2151728"/>
            <a:ext cx="2674787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giống nhau: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Độ dài, sự vật nối liền 2 điểm.</a:t>
            </a:r>
          </a:p>
        </p:txBody>
      </p:sp>
      <p:sp>
        <p:nvSpPr>
          <p:cNvPr id="17" name="AutoShape 45"/>
          <p:cNvSpPr>
            <a:spLocks/>
          </p:cNvSpPr>
          <p:nvPr/>
        </p:nvSpPr>
        <p:spPr bwMode="auto">
          <a:xfrm rot="10800000" flipH="1">
            <a:off x="9334500" y="2909676"/>
            <a:ext cx="1081777" cy="1038650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0597956" y="2367171"/>
            <a:ext cx="1578979" cy="21236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nhiều nghĩa</a:t>
            </a:r>
            <a:endParaRPr lang="en-US" sz="44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4631D4-E8FE-4CFD-8864-572746EF53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331931" y="4301989"/>
            <a:ext cx="1578980" cy="323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4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 animBg="1"/>
      <p:bldP spid="16" grpId="0"/>
      <p:bldP spid="17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3400" y="1361545"/>
            <a:ext cx="11643536" cy="2346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Bát chè này nhiều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nên rất ngọt.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Các chú công nhân đang chữa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dây điện thoại.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, mọi người đã đi lại nhộn nhịp.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50598" y="4376013"/>
            <a:ext cx="7982803" cy="162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Từ: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nhiều nghĩa.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A23D77-D547-4473-9FB3-B4B6F2B50FEA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AEA44FE5-D6C3-4501-9D9C-4CF7E61E8B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86B857-EC40-4DCB-BE71-406200E9FD0C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F5D8B45-10AD-4D86-95DD-315993AD3584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FE9899E-7648-4CA7-BE7F-98ECF2DAFE2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C397CDD-AC25-4FC3-A58A-7C6622D1CD1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B00ACD6-3EBB-46EA-AD30-7B431817C0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341203" y="5410199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CEADB8F-D013-4503-96D7-432D90C1AF62}"/>
              </a:ext>
            </a:extLst>
          </p:cNvPr>
          <p:cNvSpPr/>
          <p:nvPr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CC72291E-4005-45C5-AB65-17DC4E54E6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3157" y="482599"/>
            <a:ext cx="8389257" cy="6464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B8B09-B3BC-478F-BD7D-6446052FFC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4" b="81364" l="54556" r="86000">
                        <a14:foregroundMark x1="69444" y1="1515" x2="62222" y2="15758"/>
                        <a14:foregroundMark x1="62222" y1="15758" x2="78667" y2="16970"/>
                        <a14:foregroundMark x1="78667" y1="16970" x2="83333" y2="15455"/>
                        <a14:foregroundMark x1="63444" y1="2576" x2="81667" y2="1515"/>
                        <a14:foregroundMark x1="81667" y1="1515" x2="83333" y2="1515"/>
                        <a14:foregroundMark x1="84667" y1="3333" x2="86000" y2="22576"/>
                        <a14:foregroundMark x1="86000" y1="22576" x2="85444" y2="27576"/>
                        <a14:foregroundMark x1="70111" y1="60152" x2="70000" y2="68030"/>
                        <a14:foregroundMark x1="70000" y1="68030" x2="75778" y2="70303"/>
                        <a14:foregroundMark x1="75778" y1="70303" x2="83889" y2="67727"/>
                        <a14:foregroundMark x1="83889" y1="67727" x2="84333" y2="67121"/>
                        <a14:foregroundMark x1="83778" y1="33636" x2="85222" y2="39848"/>
                        <a14:foregroundMark x1="70889" y1="59697" x2="66778" y2="67424"/>
                        <a14:foregroundMark x1="66778" y1="67424" x2="74000" y2="72273"/>
                        <a14:foregroundMark x1="74000" y1="72273" x2="83444" y2="72576"/>
                        <a14:foregroundMark x1="83444" y1="72576" x2="85000" y2="71364"/>
                        <a14:foregroundMark x1="82000" y1="72576" x2="84333" y2="81364"/>
                        <a14:foregroundMark x1="62556" y1="58636" x2="65000" y2="58939"/>
                        <a14:foregroundMark x1="56111" y1="40758" x2="55444" y2="43182"/>
                        <a14:foregroundMark x1="56111" y1="38030" x2="54556" y2="38333"/>
                        <a14:backgroundMark x1="77444" y1="23939" x2="77444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9" t="-1515" r="14137" b="26364"/>
          <a:stretch/>
        </p:blipFill>
        <p:spPr>
          <a:xfrm>
            <a:off x="9397057" y="-228600"/>
            <a:ext cx="2794943" cy="70866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9D9B50E7-1A51-4CC6-BFCC-FF24BC0672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7883069" y="0"/>
            <a:ext cx="8389257" cy="69469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3DD9A5-05B8-4E98-B428-2655D0DE8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8566150" y="1327464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7DDABA2F-C75F-44B3-8359-CBEAB794A8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482819" y="148276"/>
            <a:ext cx="2162628" cy="1490024"/>
          </a:xfrm>
          <a:prstGeom prst="rect">
            <a:avLst/>
          </a:prstGeom>
          <a:noFill/>
        </p:spPr>
      </p:pic>
      <p:sp>
        <p:nvSpPr>
          <p:cNvPr id="10" name="文本框 1">
            <a:extLst>
              <a:ext uri="{FF2B5EF4-FFF2-40B4-BE49-F238E27FC236}">
                <a16:creationId xmlns:a16="http://schemas.microsoft.com/office/drawing/2014/main" id="{8FD6C3DC-C6E9-4AD2-93CC-65DE68F8CBEB}"/>
              </a:ext>
            </a:extLst>
          </p:cNvPr>
          <p:cNvSpPr txBox="1"/>
          <p:nvPr/>
        </p:nvSpPr>
        <p:spPr>
          <a:xfrm>
            <a:off x="1943100" y="1905506"/>
            <a:ext cx="8305800" cy="30469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KHỞI</a:t>
            </a:r>
          </a:p>
          <a:p>
            <a:pPr algn="ctr"/>
            <a:r>
              <a:rPr lang="en-US" altLang="zh-CN" sz="9600" b="1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ĐỘNG</a:t>
            </a:r>
            <a:endParaRPr lang="zh-CN" altLang="en-US" sz="9600" b="1" dirty="0">
              <a:solidFill>
                <a:srgbClr val="FF9E15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23E13B-8DCD-47FC-84B2-87DA502A61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4CD81A-A104-4C7F-AD75-C0B3A27A53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00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238250" y="1508017"/>
            <a:ext cx="9448800" cy="571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marL="1657350" lvl="3" indent="-285750" algn="just">
              <a:spcBef>
                <a:spcPts val="1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nương màu mật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Lúa chín ngập lòng thung.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	Nguyễn Đình Ảnh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Chú Tư lấy dao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nhọn đầu chiếc gậy tre.</a:t>
            </a:r>
          </a:p>
          <a:p>
            <a:pPr marL="1657350" lvl="3" indent="-285750" algn="just">
              <a:spcBef>
                <a:spcPts val="1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người Giáy, người Dao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Đi tìm măng, hái nấm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áo chàm thấp thoáng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Nhuộm xanh cả nắng chiều.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	Nguyễn Đình Ảnh</a:t>
            </a:r>
          </a:p>
          <a:p>
            <a:pPr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2F2057-FBD7-449F-8C63-54A7B78D3E9A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9" name="Text Box 4">
              <a:extLst>
                <a:ext uri="{FF2B5EF4-FFF2-40B4-BE49-F238E27FC236}">
                  <a16:creationId xmlns:a16="http://schemas.microsoft.com/office/drawing/2014/main" id="{D670593C-9F59-47A1-91E8-BB5FD50EE3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B912DAA-BFF5-48E7-8510-6CF91BDC97EE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6C6C64-CDE6-42B4-8239-A03F63BDB59C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97099F7-498E-416F-BEC0-0A1FAE1B2DB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63B27B3-B505-4DDA-8DDB-DD3967863DE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11BB1CC-771B-42F0-9276-3917141A22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782300" y="4455965"/>
            <a:ext cx="1356536" cy="278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4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36766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21" y="480558"/>
            <a:ext cx="3206412" cy="3114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211149" y="1006908"/>
            <a:ext cx="2627840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Mảnh đất trồng trọt trải dài trên sườn núi.</a:t>
            </a:r>
          </a:p>
        </p:txBody>
      </p:sp>
      <p:pic>
        <p:nvPicPr>
          <p:cNvPr id="13" name="Picture 16" descr="DSC04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r="8571" b="15218"/>
          <a:stretch>
            <a:fillRect/>
          </a:stretch>
        </p:blipFill>
        <p:spPr bwMode="auto">
          <a:xfrm>
            <a:off x="19050" y="3843655"/>
            <a:ext cx="3206412" cy="2977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429903" y="4355510"/>
            <a:ext cx="2546165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Vạt(2): 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Hành động: đẽo, xiên</a:t>
            </a:r>
          </a:p>
        </p:txBody>
      </p:sp>
      <p:sp>
        <p:nvSpPr>
          <p:cNvPr id="15" name="AutoShape 45"/>
          <p:cNvSpPr>
            <a:spLocks/>
          </p:cNvSpPr>
          <p:nvPr/>
        </p:nvSpPr>
        <p:spPr bwMode="auto">
          <a:xfrm rot="10800000">
            <a:off x="6265608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6781666" y="2151728"/>
            <a:ext cx="1896987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7" name="AutoShape 45"/>
          <p:cNvSpPr>
            <a:spLocks/>
          </p:cNvSpPr>
          <p:nvPr/>
        </p:nvSpPr>
        <p:spPr bwMode="auto">
          <a:xfrm rot="10800000">
            <a:off x="8832769" y="2926556"/>
            <a:ext cx="1523998" cy="1004888"/>
          </a:xfrm>
          <a:prstGeom prst="lef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0458410" y="2274838"/>
            <a:ext cx="1714540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172C2A0-B268-42D3-8135-563B8B9BC2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702074" y="4611871"/>
            <a:ext cx="1280336" cy="262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algn="ctr"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8" y="813035"/>
            <a:ext cx="2899229" cy="28163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203719" y="1154383"/>
            <a:ext cx="2612029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Mảnh đất trồng trọt trải dài trên sườn núi.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" y="4152899"/>
            <a:ext cx="2895600" cy="259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AutoShape 45"/>
          <p:cNvSpPr>
            <a:spLocks/>
          </p:cNvSpPr>
          <p:nvPr/>
        </p:nvSpPr>
        <p:spPr bwMode="auto">
          <a:xfrm rot="10800000">
            <a:off x="6283988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6703088" y="2428726"/>
            <a:ext cx="2739456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giống nhau: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Nói về độ rộng, diện tích</a:t>
            </a:r>
          </a:p>
        </p:txBody>
      </p:sp>
      <p:sp>
        <p:nvSpPr>
          <p:cNvPr id="19" name="AutoShape 45"/>
          <p:cNvSpPr>
            <a:spLocks/>
          </p:cNvSpPr>
          <p:nvPr/>
        </p:nvSpPr>
        <p:spPr bwMode="auto">
          <a:xfrm rot="10800000">
            <a:off x="9723348" y="2962782"/>
            <a:ext cx="944652" cy="993989"/>
          </a:xfrm>
          <a:prstGeom prst="lef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10668000" y="2551837"/>
            <a:ext cx="152400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nhiều nghĩa</a:t>
            </a:r>
            <a:endParaRPr lang="en-US" sz="40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3124200" y="4331923"/>
            <a:ext cx="2971800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(3):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trải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trớc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5192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7" grpId="0" animBg="1"/>
      <p:bldP spid="18" grpId="0"/>
      <p:bldP spid="19" grpId="0" animBg="1"/>
      <p:bldP spid="20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14499"/>
            <a:ext cx="6477000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algn="ctr"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6" descr="DSC04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r="8571" b="15218"/>
          <a:stretch>
            <a:fillRect/>
          </a:stretch>
        </p:blipFill>
        <p:spPr bwMode="auto">
          <a:xfrm>
            <a:off x="18144" y="627487"/>
            <a:ext cx="2839356" cy="285491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244654" y="1100333"/>
            <a:ext cx="2380656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Hành động: đẽo, xiên.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" y="4047992"/>
            <a:ext cx="28956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991877" y="4047992"/>
            <a:ext cx="3232477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 (3):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Phần áo trải dài cả mặt trước hoặc sau áo (thân áo).</a:t>
            </a:r>
          </a:p>
        </p:txBody>
      </p:sp>
      <p:sp>
        <p:nvSpPr>
          <p:cNvPr id="16" name="AutoShape 45"/>
          <p:cNvSpPr>
            <a:spLocks/>
          </p:cNvSpPr>
          <p:nvPr/>
        </p:nvSpPr>
        <p:spPr bwMode="auto">
          <a:xfrm rot="10800000">
            <a:off x="6191463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6596910" y="2274838"/>
            <a:ext cx="1896987" cy="2800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8" name="AutoShape 45"/>
          <p:cNvSpPr>
            <a:spLocks/>
          </p:cNvSpPr>
          <p:nvPr/>
        </p:nvSpPr>
        <p:spPr bwMode="auto">
          <a:xfrm rot="10800000">
            <a:off x="8751647" y="2946852"/>
            <a:ext cx="1408233" cy="964295"/>
          </a:xfrm>
          <a:prstGeom prst="lef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0287000" y="2274838"/>
            <a:ext cx="1752599" cy="25853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54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148A4D-7BF5-433E-B78F-A6FA39C18F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666639" y="4823217"/>
            <a:ext cx="1254578" cy="257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2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557001" y="1199227"/>
            <a:ext cx="7077999" cy="4842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marL="1657350" lvl="3" indent="-285750" algn="just">
              <a:lnSpc>
                <a:spcPct val="96000"/>
              </a:lnSpc>
              <a:spcBef>
                <a:spcPts val="100"/>
              </a:spcBef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nương màu mật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Lúa chín ngập lòng thung.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Nguyễn Đình Ảnh</a:t>
            </a:r>
          </a:p>
          <a:p>
            <a:pPr marL="285750" indent="-285750" algn="just">
              <a:lnSpc>
                <a:spcPct val="96000"/>
              </a:lnSpc>
              <a:spcBef>
                <a:spcPts val="100"/>
              </a:spcBef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Chú Tư lấy dao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nhọn đầu chiếc gậy tre.</a:t>
            </a:r>
          </a:p>
          <a:p>
            <a:pPr marL="1657350" lvl="3" indent="-285750" algn="just">
              <a:lnSpc>
                <a:spcPct val="96000"/>
              </a:lnSpc>
              <a:spcBef>
                <a:spcPts val="100"/>
              </a:spcBef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người Giáy, người Dao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Đi tìm măng, hái nấm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áo chàm thấp thoáng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Nhuộm xanh cả nắng chiều.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Nguyễn Đình Ảnh</a:t>
            </a:r>
          </a:p>
          <a:p>
            <a:pPr>
              <a:lnSpc>
                <a:spcPct val="96000"/>
              </a:lnSpc>
              <a:spcBef>
                <a:spcPts val="200"/>
              </a:spcBef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12745" y="5442698"/>
            <a:ext cx="7353301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Từ: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nhiều nghĩa.</a:t>
            </a:r>
          </a:p>
          <a:p>
            <a:pPr algn="just">
              <a:spcBef>
                <a:spcPts val="2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93ABCD-963F-4ED5-B73B-A9B948134514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E55C3B7E-B6F7-4824-8606-95D66B8728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75A69B2-68B8-418B-AB30-1A05BC491E90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385DD7B-D114-4501-996A-91C8ED49ED7D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0AD7A7-15BE-45C7-9578-754D084208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8C33E7E-9CFB-4EAA-B56B-ECDA5084674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CEDEA9D-B018-45FE-9B6D-C0CFD15AD1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05750F-4CD0-4203-B9E9-0CF02E8CC2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466046" y="4767251"/>
            <a:ext cx="1262002" cy="258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63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04800" y="0"/>
            <a:ext cx="11582400" cy="1077218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defRPr>
            </a:lvl1pPr>
          </a:lstStyle>
          <a:p>
            <a:r>
              <a:rPr lang="en-US" sz="3200"/>
              <a:t>Bài 3: Dưới đây là một số tính từ và những nghĩa phổ biến của chúng: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371600" y="907073"/>
            <a:ext cx="10515600" cy="582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00"/>
              </a:spcBef>
              <a:buAutoNum type="alphaLcPeriod"/>
            </a:pP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Cao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chiều cao lớn hơn mức bình thường.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số lượng hoặc chất lượng hơn hẳn mức bình thường.</a:t>
            </a:r>
          </a:p>
          <a:p>
            <a:pPr algn="just">
              <a:spcBef>
                <a:spcPts val="100"/>
              </a:spcBef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Nặng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trọng lượng lớn hơn mức bình thường.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mức độ cao hơn, trầm trọng hơn mức bình thường.</a:t>
            </a:r>
          </a:p>
          <a:p>
            <a:pPr algn="just">
              <a:spcBef>
                <a:spcPts val="100"/>
              </a:spcBef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vị như vị của đường, mật.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(Lời nói) nhẹ nhàng, dễ nghe.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(Âm thanh) nghe êm tai.</a:t>
            </a:r>
          </a:p>
          <a:p>
            <a:pPr algn="just">
              <a:spcBef>
                <a:spcPts val="100"/>
              </a:spcBef>
            </a:pPr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 hãy đặt câu để phân biệt các nghĩa của một trong những từ nói trên.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 bwMode="auto">
          <a:xfrm>
            <a:off x="2881243" y="6172200"/>
            <a:ext cx="9005957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 bwMode="auto">
          <a:xfrm>
            <a:off x="1371600" y="6629400"/>
            <a:ext cx="1509643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4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1978D5-5320-49DE-9B97-4ED114E8096D}"/>
              </a:ext>
            </a:extLst>
          </p:cNvPr>
          <p:cNvSpPr txBox="1"/>
          <p:nvPr/>
        </p:nvSpPr>
        <p:spPr>
          <a:xfrm>
            <a:off x="1758950" y="0"/>
            <a:ext cx="8674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Cao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437FD-4096-4816-9FB4-6F3981EB794E}"/>
              </a:ext>
            </a:extLst>
          </p:cNvPr>
          <p:cNvSpPr txBox="1"/>
          <p:nvPr/>
        </p:nvSpPr>
        <p:spPr>
          <a:xfrm>
            <a:off x="3200400" y="5403371"/>
            <a:ext cx="8686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trường, lớp em tham gia phong trào Kế hoạch nhỏ đạt chỉ tiêu rất </a:t>
            </a:r>
            <a:r>
              <a:rPr kumimoji="0" lang="en-US" sz="3600" b="1" i="0" u="sng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  <a:endParaRPr kumimoji="0" lang="en-US" sz="3600" b="1" i="0" u="sng" strike="noStrike" kern="1200" cap="none" spc="0" normalizeH="0" baseline="0" noProof="0">
              <a:solidFill>
                <a:srgbClr val="E5810F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1028" name="Picture 4" descr="Vẽ Cúp phim Hoạt hình Clip nghệ thuật - Giải Thưởng Danh Hiệu png tải về -  Miễn phí trong suốt Cúp png Tải về.">
            <a:extLst>
              <a:ext uri="{FF2B5EF4-FFF2-40B4-BE49-F238E27FC236}">
                <a16:creationId xmlns:a16="http://schemas.microsoft.com/office/drawing/2014/main" id="{D6CD474B-2A18-4768-8CB6-A3BEE8457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64" b="96667" l="10000" r="90000">
                        <a14:foregroundMark x1="29667" y1="3462" x2="39333" y2="2692"/>
                        <a14:foregroundMark x1="39333" y1="2692" x2="71556" y2="6282"/>
                        <a14:foregroundMark x1="39111" y1="8846" x2="37222" y2="16538"/>
                        <a14:foregroundMark x1="51333" y1="61154" x2="52000" y2="81667"/>
                        <a14:foregroundMark x1="52000" y1="81667" x2="59556" y2="96026"/>
                        <a14:foregroundMark x1="59556" y1="96026" x2="41778" y2="95128"/>
                        <a14:foregroundMark x1="41778" y1="95128" x2="38778" y2="9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716" y="4114800"/>
            <a:ext cx="3165475" cy="2743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0" name="Picture 6" descr="Cận cảnh tòa nhà cao nhất Việt Nam mới mọc tại Tp.HCM">
            <a:extLst>
              <a:ext uri="{FF2B5EF4-FFF2-40B4-BE49-F238E27FC236}">
                <a16:creationId xmlns:a16="http://schemas.microsoft.com/office/drawing/2014/main" id="{BE1663FA-C4E9-492B-B45D-C7849F1CD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0" t="7958" r="22000" b="7958"/>
          <a:stretch/>
        </p:blipFill>
        <p:spPr bwMode="auto">
          <a:xfrm>
            <a:off x="-82858" y="261610"/>
            <a:ext cx="3082617" cy="36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786DC6-D3CB-480C-9A3A-9596F67F54DB}"/>
              </a:ext>
            </a:extLst>
          </p:cNvPr>
          <p:cNvSpPr txBox="1"/>
          <p:nvPr/>
        </p:nvSpPr>
        <p:spPr>
          <a:xfrm>
            <a:off x="3060700" y="1435702"/>
            <a:ext cx="7372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chiều cao lớn hơn mức bình thường.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6C9F1B-7C00-4D2A-BFB5-CD456F31E642}"/>
              </a:ext>
            </a:extLst>
          </p:cNvPr>
          <p:cNvSpPr txBox="1"/>
          <p:nvPr/>
        </p:nvSpPr>
        <p:spPr>
          <a:xfrm>
            <a:off x="3200400" y="4298915"/>
            <a:ext cx="8534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số lượng hoặc chất lượng hơn hẳn mức bình thường.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44D0EB-4C4D-4B51-9ED7-42F035CCB9B0}"/>
              </a:ext>
            </a:extLst>
          </p:cNvPr>
          <p:cNvSpPr txBox="1"/>
          <p:nvPr/>
        </p:nvSpPr>
        <p:spPr>
          <a:xfrm>
            <a:off x="3060700" y="2327150"/>
            <a:ext cx="6692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Tòa nhà Landmark rất </a:t>
            </a:r>
            <a:r>
              <a:rPr kumimoji="0" lang="en-US" sz="4000" b="1" i="0" u="sng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cao</a:t>
            </a:r>
            <a:r>
              <a:rPr kumimoji="0" lang="en-US" sz="40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241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P spid="12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363143-531C-443D-86C6-69EA6F22E312}"/>
              </a:ext>
            </a:extLst>
          </p:cNvPr>
          <p:cNvSpPr txBox="1"/>
          <p:nvPr/>
        </p:nvSpPr>
        <p:spPr>
          <a:xfrm>
            <a:off x="2420937" y="-53317"/>
            <a:ext cx="7350125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Nặng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757A0-DB89-4A48-A2D8-6FA4D05FC2A7}"/>
              </a:ext>
            </a:extLst>
          </p:cNvPr>
          <p:cNvSpPr txBox="1"/>
          <p:nvPr/>
        </p:nvSpPr>
        <p:spPr>
          <a:xfrm>
            <a:off x="3962400" y="5181600"/>
            <a:ext cx="6934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Dòng sông Hồng chở </a:t>
            </a:r>
            <a:r>
              <a:rPr lang="en-US" sz="36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nặng</a:t>
            </a: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phù sa, bồi đắp cho vùng đồng bằng Bắc Bộ.</a:t>
            </a:r>
          </a:p>
        </p:txBody>
      </p:sp>
      <p:pic>
        <p:nvPicPr>
          <p:cNvPr id="2050" name="Picture 2" descr="Phim hoạt hình cậu bé png | PNGEgg">
            <a:extLst>
              <a:ext uri="{FF2B5EF4-FFF2-40B4-BE49-F238E27FC236}">
                <a16:creationId xmlns:a16="http://schemas.microsoft.com/office/drawing/2014/main" id="{B9754C91-6C1F-45FC-9F70-CEEF12336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62" b="94617" l="7000" r="90000">
                        <a14:foregroundMark x1="37556" y1="5762" x2="37556" y2="27748"/>
                        <a14:foregroundMark x1="40000" y1="17741" x2="50222" y2="19636"/>
                        <a14:foregroundMark x1="18556" y1="32373" x2="10778" y2="40182"/>
                        <a14:foregroundMark x1="10778" y1="40182" x2="7222" y2="58908"/>
                        <a14:foregroundMark x1="7222" y1="58908" x2="10889" y2="64594"/>
                        <a14:foregroundMark x1="35333" y1="80743" x2="17444" y2="94086"/>
                        <a14:foregroundMark x1="55444" y1="94086" x2="59778" y2="94086"/>
                        <a14:foregroundMark x1="69000" y1="94617" x2="89111" y2="9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5893"/>
            <a:ext cx="23399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ông Hồng - thắng cảnh đẹp nhất thế giới | TTVH Online">
            <a:extLst>
              <a:ext uri="{FF2B5EF4-FFF2-40B4-BE49-F238E27FC236}">
                <a16:creationId xmlns:a16="http://schemas.microsoft.com/office/drawing/2014/main" id="{3FDB815B-3422-402A-B91C-07FDFFCBF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37577"/>
            <a:ext cx="3581400" cy="275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609AA9-3AEC-4D0C-A0F7-E4283538C717}"/>
              </a:ext>
            </a:extLst>
          </p:cNvPr>
          <p:cNvSpPr txBox="1"/>
          <p:nvPr/>
        </p:nvSpPr>
        <p:spPr>
          <a:xfrm>
            <a:off x="3625852" y="1261838"/>
            <a:ext cx="10064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trọng lượng lớn hơn mức bình thường.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2FF8B8-1609-4575-BF96-E68788A6F09D}"/>
              </a:ext>
            </a:extLst>
          </p:cNvPr>
          <p:cNvSpPr txBox="1"/>
          <p:nvPr/>
        </p:nvSpPr>
        <p:spPr>
          <a:xfrm>
            <a:off x="3962400" y="4179568"/>
            <a:ext cx="815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mức độ cao hơn, trầm trọng hơn mức bình thường.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97D1A7-161D-4BFD-A466-753A8778E9F0}"/>
              </a:ext>
            </a:extLst>
          </p:cNvPr>
          <p:cNvSpPr txBox="1"/>
          <p:nvPr/>
        </p:nvSpPr>
        <p:spPr>
          <a:xfrm>
            <a:off x="3625852" y="1927571"/>
            <a:ext cx="72707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Bố em là người </a:t>
            </a:r>
            <a:r>
              <a:rPr lang="en-US" sz="36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nặng </a:t>
            </a: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nhất trong nhà.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171E90-8C68-4418-8F70-3DF14A7680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341203" y="5410199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1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9A5DF5-1EA3-4849-AF2E-234B052D8D99}"/>
              </a:ext>
            </a:extLst>
          </p:cNvPr>
          <p:cNvSpPr txBox="1"/>
          <p:nvPr/>
        </p:nvSpPr>
        <p:spPr>
          <a:xfrm>
            <a:off x="3352800" y="11696"/>
            <a:ext cx="548640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Ngọt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F03A29-CC8C-4300-94A4-A642DF772FE5}"/>
              </a:ext>
            </a:extLst>
          </p:cNvPr>
          <p:cNvSpPr txBox="1"/>
          <p:nvPr/>
        </p:nvSpPr>
        <p:spPr>
          <a:xfrm>
            <a:off x="8778391" y="5366893"/>
            <a:ext cx="3375509" cy="1569660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Tiếng đàn của bạn ấy mới </a:t>
            </a:r>
            <a:r>
              <a:rPr lang="en-US" sz="32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 </a:t>
            </a:r>
            <a:r>
              <a:rPr lang="en-US" sz="32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 sao!</a:t>
            </a:r>
          </a:p>
        </p:txBody>
      </p:sp>
      <p:pic>
        <p:nvPicPr>
          <p:cNvPr id="3076" name="Picture 4" descr="Áp thuế chống bán phá giá với đường Thái Lan: Tạo cạnh tranh minh bạch cho  mía đường nội &amp;gt; Cảnh sát Việt Nam">
            <a:extLst>
              <a:ext uri="{FF2B5EF4-FFF2-40B4-BE49-F238E27FC236}">
                <a16:creationId xmlns:a16="http://schemas.microsoft.com/office/drawing/2014/main" id="{7B267DDF-700D-480C-ABDD-28CFE3211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" y="1042927"/>
            <a:ext cx="4032008" cy="319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8C74A1-97E4-43EA-BDFC-489413EA84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515"/>
          <a:stretch/>
        </p:blipFill>
        <p:spPr>
          <a:xfrm>
            <a:off x="4717565" y="1042003"/>
            <a:ext cx="3531086" cy="3198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BBB03-BA4D-4C95-885B-42D07AB74F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2500" r="11250" b="11250"/>
          <a:stretch/>
        </p:blipFill>
        <p:spPr>
          <a:xfrm>
            <a:off x="8726623" y="1042001"/>
            <a:ext cx="3249612" cy="31985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220D7F-20C0-430C-A850-43355A9976AB}"/>
              </a:ext>
            </a:extLst>
          </p:cNvPr>
          <p:cNvSpPr txBox="1"/>
          <p:nvPr/>
        </p:nvSpPr>
        <p:spPr>
          <a:xfrm>
            <a:off x="-228600" y="4376486"/>
            <a:ext cx="42672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vị như vị của đường, mật.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6AAB53-0375-4A4A-B1BD-C85F5AA21F2C}"/>
              </a:ext>
            </a:extLst>
          </p:cNvPr>
          <p:cNvSpPr txBox="1"/>
          <p:nvPr/>
        </p:nvSpPr>
        <p:spPr>
          <a:xfrm>
            <a:off x="-254000" y="5316672"/>
            <a:ext cx="4292600" cy="138499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Trời nóng mà ăn một quả dưa hấu vừa mát vừa </a:t>
            </a:r>
            <a:r>
              <a:rPr lang="en-US" sz="28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</a:t>
            </a:r>
            <a:r>
              <a:rPr lang="en-US" sz="2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thì còn gì bằng.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68B17A-55C7-42A7-B9C4-07939EA4F297}"/>
              </a:ext>
            </a:extLst>
          </p:cNvPr>
          <p:cNvSpPr txBox="1"/>
          <p:nvPr/>
        </p:nvSpPr>
        <p:spPr>
          <a:xfrm>
            <a:off x="4540976" y="5330593"/>
            <a:ext cx="4025900" cy="1077218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Mẹ em có giọng nói rất </a:t>
            </a:r>
            <a:r>
              <a:rPr lang="en-US" sz="32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474B6E-5F38-4154-B52E-9D9B82BA3750}"/>
              </a:ext>
            </a:extLst>
          </p:cNvPr>
          <p:cNvSpPr txBox="1"/>
          <p:nvPr/>
        </p:nvSpPr>
        <p:spPr>
          <a:xfrm>
            <a:off x="4536832" y="4376486"/>
            <a:ext cx="3978276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(Lời nói) nhẹ nhàng, dễ nghe.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48E301-BACC-48C4-86E5-78DEEC79C345}"/>
              </a:ext>
            </a:extLst>
          </p:cNvPr>
          <p:cNvSpPr txBox="1"/>
          <p:nvPr/>
        </p:nvSpPr>
        <p:spPr>
          <a:xfrm>
            <a:off x="8726623" y="4376484"/>
            <a:ext cx="3375509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(Âm thanh) nghe êm tai.</a:t>
            </a:r>
          </a:p>
        </p:txBody>
      </p:sp>
    </p:spTree>
    <p:extLst>
      <p:ext uri="{BB962C8B-B14F-4D97-AF65-F5344CB8AC3E}">
        <p14:creationId xmlns:p14="http://schemas.microsoft.com/office/powerpoint/2010/main" val="234111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5CB887-2229-4953-95C0-1ED3F32BDA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A245AE-0962-46EC-8B06-0AAD728AA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113812" y="3823776"/>
            <a:ext cx="1832881" cy="376013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3C723B29-E2AD-4BBF-9DF8-34A1B6377B3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317" y="721606"/>
            <a:ext cx="1006545" cy="826999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F105F1B8-8070-4B1B-8F82-EB3535C9573E}"/>
              </a:ext>
            </a:extLst>
          </p:cNvPr>
          <p:cNvSpPr txBox="1"/>
          <p:nvPr/>
        </p:nvSpPr>
        <p:spPr>
          <a:xfrm>
            <a:off x="-381000" y="68148"/>
            <a:ext cx="12954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DẶN DÒ</a:t>
            </a:r>
            <a:endParaRPr lang="zh-CN" altLang="en-US" sz="540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7" name="图形 14">
            <a:extLst>
              <a:ext uri="{FF2B5EF4-FFF2-40B4-BE49-F238E27FC236}">
                <a16:creationId xmlns:a16="http://schemas.microsoft.com/office/drawing/2014/main" id="{D81B624C-2DE7-4064-99F2-C72E9A73E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6061412"/>
            <a:ext cx="12192000" cy="10077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BCB421-038B-41DC-AFA6-8DA78AE9DB00}"/>
              </a:ext>
            </a:extLst>
          </p:cNvPr>
          <p:cNvSpPr txBox="1"/>
          <p:nvPr/>
        </p:nvSpPr>
        <p:spPr>
          <a:xfrm>
            <a:off x="3200400" y="1634888"/>
            <a:ext cx="8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- Ôn lại từ đồng âm và từ nhiều nghĩa.</a:t>
            </a:r>
          </a:p>
          <a:p>
            <a:pPr algn="just"/>
            <a:r>
              <a:rPr lang="en-US" sz="360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- Chuẩn bị bài: Mở rộng vốn từ: Thiên nhiên.</a:t>
            </a:r>
          </a:p>
        </p:txBody>
      </p:sp>
    </p:spTree>
    <p:extLst>
      <p:ext uri="{BB962C8B-B14F-4D97-AF65-F5344CB8AC3E}">
        <p14:creationId xmlns:p14="http://schemas.microsoft.com/office/powerpoint/2010/main" val="257645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078AC-6E3A-4633-B33E-0B8EEE7CC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322923-36E3-4E3D-9515-4AB67B8B01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2820256" y="2135077"/>
            <a:ext cx="700916" cy="12239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4D616A-7326-4841-B730-C054A34F50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29993" t="30764" r="59135" b="39673"/>
          <a:stretch/>
        </p:blipFill>
        <p:spPr>
          <a:xfrm>
            <a:off x="3493123" y="2006340"/>
            <a:ext cx="834860" cy="12758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1E2A07-F030-4732-BDDE-9FBEF2BF02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4568561" y="1810898"/>
            <a:ext cx="700916" cy="122390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3765934" y="2328129"/>
            <a:ext cx="856210" cy="149507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349" l="32209" r="94535">
                        <a14:foregroundMark x1="94535" y1="44070" x2="94535" y2="44070"/>
                        <a14:foregroundMark x1="94651" y1="86163" x2="94651" y2="86163"/>
                        <a14:foregroundMark x1="87558" y1="90349" x2="87558" y2="90349"/>
                        <a14:foregroundMark x1="41744" y1="62326" x2="32209" y2="69651"/>
                        <a14:foregroundMark x1="62442" y1="24884" x2="62442" y2="24884"/>
                        <a14:foregroundMark x1="59884" y1="33721" x2="59884" y2="33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35"/>
          <a:stretch/>
        </p:blipFill>
        <p:spPr>
          <a:xfrm flipH="1">
            <a:off x="-2321950" y="445317"/>
            <a:ext cx="2423549" cy="48371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AEFE82-5482-4FC2-90F0-F16B59807821}"/>
              </a:ext>
            </a:extLst>
          </p:cNvPr>
          <p:cNvSpPr/>
          <p:nvPr/>
        </p:nvSpPr>
        <p:spPr>
          <a:xfrm>
            <a:off x="1522781" y="0"/>
            <a:ext cx="9146439" cy="1035844"/>
          </a:xfrm>
          <a:prstGeom prst="rect">
            <a:avLst/>
          </a:prstGeom>
          <a:solidFill>
            <a:srgbClr val="EFF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Showcard" panose="02040603050506020204" pitchFamily="18" charset="0"/>
                <a:cs typeface="#9Slide03 Arima Madurai ExtraBo" panose="00000900000000000000" pitchFamily="2" charset="0"/>
              </a:rPr>
              <a:t>Khu vườn may mắn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6E8BD3-A778-41E8-8C11-71D3C56D87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29993" t="30764" r="59135" b="39673"/>
          <a:stretch/>
        </p:blipFill>
        <p:spPr>
          <a:xfrm>
            <a:off x="4423962" y="2193640"/>
            <a:ext cx="1019832" cy="15585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5D5042-009B-4982-84C0-50D0EB915D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5514239" y="2003950"/>
            <a:ext cx="856210" cy="14950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A55532-7CAD-45FE-AF5F-F0479E02C5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29993" t="30764" r="59135" b="39673"/>
          <a:stretch/>
        </p:blipFill>
        <p:spPr>
          <a:xfrm>
            <a:off x="6172267" y="1869461"/>
            <a:ext cx="1019832" cy="155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3254 -0.0708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4">
            <a:extLst>
              <a:ext uri="{FF2B5EF4-FFF2-40B4-BE49-F238E27FC236}">
                <a16:creationId xmlns:a16="http://schemas.microsoft.com/office/drawing/2014/main" id="{81EE3945-7B9C-4844-AAC9-1F18A7B89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6657" y="2284101"/>
            <a:ext cx="827868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8000" b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HỌC TỐT!</a:t>
            </a:r>
            <a:endParaRPr lang="en-US" sz="8000" b="1" dirty="0">
              <a:solidFill>
                <a:srgbClr val="E17611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文本框 1">
            <a:extLst>
              <a:ext uri="{FF2B5EF4-FFF2-40B4-BE49-F238E27FC236}">
                <a16:creationId xmlns:a16="http://schemas.microsoft.com/office/drawing/2014/main" id="{95DAFD0A-FF70-44FD-B7BB-F83E4F9AB60E}"/>
              </a:ext>
            </a:extLst>
          </p:cNvPr>
          <p:cNvSpPr txBox="1"/>
          <p:nvPr/>
        </p:nvSpPr>
        <p:spPr>
          <a:xfrm>
            <a:off x="-381000" y="1390403"/>
            <a:ext cx="12954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CHÚC CÁC EM</a:t>
            </a:r>
            <a:endParaRPr lang="zh-CN" altLang="en-US" sz="540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B2F8F-245F-4561-BE33-3310145A4D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53255E-40AC-4B77-9673-A9A932E049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  <p:pic>
        <p:nvPicPr>
          <p:cNvPr id="7" name="图形 14">
            <a:extLst>
              <a:ext uri="{FF2B5EF4-FFF2-40B4-BE49-F238E27FC236}">
                <a16:creationId xmlns:a16="http://schemas.microsoft.com/office/drawing/2014/main" id="{99EF96A8-9419-4B83-A4E4-1DE0F07C1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6398561"/>
            <a:ext cx="12192000" cy="100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6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" presetClass="emph" presetSubtype="0" autoRev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" presetClass="emph" presetSubtype="0" autoRev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  <p:bldP spid="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07D42D2-B7CA-470A-A7F1-C8B84B45F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1628" r="93721">
                        <a14:foregroundMark x1="42326" y1="62209" x2="32558" y2="74419"/>
                        <a14:foregroundMark x1="93837" y1="40116" x2="92907" y2="51977"/>
                        <a14:foregroundMark x1="93256" y1="77907" x2="93837" y2="87209"/>
                        <a14:foregroundMark x1="90349" y1="89651" x2="85000" y2="89767"/>
                        <a14:foregroundMark x1="88372" y1="89302" x2="88372" y2="89302"/>
                        <a14:foregroundMark x1="87558" y1="90000" x2="87558" y2="90000"/>
                        <a14:foregroundMark x1="63721" y1="24186" x2="63721" y2="24186"/>
                        <a14:foregroundMark x1="59767" y1="33605" x2="59767" y2="33605"/>
                        <a14:foregroundMark x1="40116" y1="61279" x2="31628" y2="67326"/>
                        <a14:foregroundMark x1="63953" y1="25465" x2="63953" y2="25465"/>
                        <a14:foregroundMark x1="65233" y1="33953" x2="79186" y2="45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79"/>
          <a:stretch/>
        </p:blipFill>
        <p:spPr>
          <a:xfrm flipH="1">
            <a:off x="1762708" y="406235"/>
            <a:ext cx="2166390" cy="3700420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26047" y="2938548"/>
            <a:ext cx="838054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27606" y="1622300"/>
            <a:ext cx="1505792" cy="1783674"/>
          </a:xfrm>
          <a:prstGeom prst="rect">
            <a:avLst/>
          </a:prstGeom>
        </p:spPr>
      </p:pic>
      <p:pic>
        <p:nvPicPr>
          <p:cNvPr id="43" name="Picture 42">
            <a:hlinkClick r:id="rId12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622121" y="2448097"/>
            <a:ext cx="838054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323680" y="1131849"/>
            <a:ext cx="1505792" cy="17836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7D9D05-DF7E-4400-AC28-7B23198EC58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35" y="506593"/>
            <a:ext cx="5945172" cy="5945172"/>
          </a:xfrm>
          <a:prstGeom prst="rect">
            <a:avLst/>
          </a:prstGeom>
          <a:noFill/>
        </p:spPr>
      </p:pic>
      <p:sp>
        <p:nvSpPr>
          <p:cNvPr id="2" name="Action Button: Go Forward or Next 1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EA4AEB61-803E-487C-8FF8-40DB07D44CF1}"/>
              </a:ext>
            </a:extLst>
          </p:cNvPr>
          <p:cNvSpPr/>
          <p:nvPr/>
        </p:nvSpPr>
        <p:spPr>
          <a:xfrm>
            <a:off x="11335657" y="6401586"/>
            <a:ext cx="856343" cy="456414"/>
          </a:xfrm>
          <a:prstGeom prst="actionButtonForwardNext">
            <a:avLst/>
          </a:prstGeom>
          <a:solidFill>
            <a:srgbClr val="C88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9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37 0.0625 L -0.03437 0.06388 C -0.0207 0.04444 -0.00703 0.03541 0.00664 0.01087 C 0.01797 -0.00973 0.02904 -0.04352 0.04076 -0.05116 C 0.06224 -0.06667 0.05065 -0.06019 0.07618 -0.07176 C 0.07904 -0.07963 0.08203 -0.09237 0.08529 -0.09237 C 0.09922 -0.09237 0.11328 -0.08079 0.12735 -0.07176 C 0.13151 -0.07061 0.13568 -0.06274 0.13998 -0.06158 C 0.15091 -0.06019 0.16185 -0.06158 0.17305 -0.06158 L 0.17305 -0.06019 L 0.17305 -0.06158 " pathEditMode="relative" rAng="0" ptsTypes="AAAAAAAAAAA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65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2ABC14-7A1F-4ECD-B82D-A5FC1B6B2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114300" y="591321"/>
            <a:ext cx="10740570" cy="1526278"/>
          </a:xfrm>
          <a:prstGeom prst="rect">
            <a:avLst/>
          </a:prstGeom>
          <a:solidFill>
            <a:srgbClr val="FFFFFD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1" hangingPunct="1">
              <a:defRPr/>
            </a:pPr>
            <a:r>
              <a:rPr lang="en-US" sz="6000" dirty="0" err="1">
                <a:solidFill>
                  <a:srgbClr val="45B488"/>
                </a:solidFill>
                <a:latin typeface="UTM Habano" panose="02040603050506020204" pitchFamily="18" charset="0"/>
              </a:rPr>
              <a:t>Đặt</a:t>
            </a:r>
            <a:r>
              <a:rPr lang="en-US" sz="6000" dirty="0">
                <a:solidFill>
                  <a:srgbClr val="45B488"/>
                </a:solidFill>
                <a:latin typeface="UTM Habano" panose="02040603050506020204" pitchFamily="18" charset="0"/>
              </a:rPr>
              <a:t> </a:t>
            </a:r>
            <a:r>
              <a:rPr lang="en-US" sz="6000" dirty="0" err="1">
                <a:solidFill>
                  <a:srgbClr val="45B488"/>
                </a:solidFill>
                <a:latin typeface="UTM Habano" panose="02040603050506020204" pitchFamily="18" charset="0"/>
              </a:rPr>
              <a:t>câu</a:t>
            </a:r>
            <a:r>
              <a:rPr lang="en-US" sz="6000" dirty="0">
                <a:solidFill>
                  <a:srgbClr val="45B488"/>
                </a:solidFill>
                <a:latin typeface="UTM Habano" panose="02040603050506020204" pitchFamily="18" charset="0"/>
              </a:rPr>
              <a:t> </a:t>
            </a:r>
            <a:r>
              <a:rPr lang="en-US" sz="6000" dirty="0" err="1">
                <a:solidFill>
                  <a:srgbClr val="45B488"/>
                </a:solidFill>
                <a:latin typeface="UTM Habano" panose="02040603050506020204" pitchFamily="18" charset="0"/>
              </a:rPr>
              <a:t>với</a:t>
            </a:r>
            <a:r>
              <a:rPr lang="en-US" sz="6000" dirty="0">
                <a:solidFill>
                  <a:srgbClr val="45B488"/>
                </a:solidFill>
                <a:latin typeface="UTM Habano" panose="02040603050506020204" pitchFamily="18" charset="0"/>
              </a:rPr>
              <a:t> </a:t>
            </a:r>
            <a:r>
              <a:rPr lang="en-US" sz="6000" dirty="0" err="1">
                <a:solidFill>
                  <a:srgbClr val="45B488"/>
                </a:solidFill>
                <a:latin typeface="UTM Habano" panose="02040603050506020204" pitchFamily="18" charset="0"/>
              </a:rPr>
              <a:t>từ</a:t>
            </a:r>
            <a:r>
              <a:rPr lang="en-US" sz="6000" dirty="0">
                <a:solidFill>
                  <a:srgbClr val="45B488"/>
                </a:solidFill>
                <a:latin typeface="UTM Habano" panose="02040603050506020204" pitchFamily="18" charset="0"/>
              </a:rPr>
              <a:t>  </a:t>
            </a:r>
            <a:r>
              <a:rPr lang="en-US" sz="6000" dirty="0">
                <a:solidFill>
                  <a:srgbClr val="FF0000"/>
                </a:solidFill>
                <a:latin typeface="UTM Habano" panose="02040603050506020204" pitchFamily="18" charset="0"/>
              </a:rPr>
              <a:t>“</a:t>
            </a:r>
            <a:r>
              <a:rPr lang="en-US" sz="6000" dirty="0" err="1">
                <a:solidFill>
                  <a:srgbClr val="FF0000"/>
                </a:solidFill>
                <a:latin typeface="UTM Habano" panose="02040603050506020204" pitchFamily="18" charset="0"/>
              </a:rPr>
              <a:t>tít</a:t>
            </a:r>
            <a:r>
              <a:rPr lang="en-US" sz="6000" dirty="0"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Habano" panose="02040603050506020204" pitchFamily="18" charset="0"/>
              </a:rPr>
              <a:t>mù</a:t>
            </a:r>
            <a:r>
              <a:rPr lang="en-US" sz="6000" dirty="0"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Habano" panose="02040603050506020204" pitchFamily="18" charset="0"/>
              </a:rPr>
              <a:t>khơi</a:t>
            </a:r>
            <a:r>
              <a:rPr lang="en-US" sz="6000" dirty="0">
                <a:solidFill>
                  <a:srgbClr val="FF0000"/>
                </a:solidFill>
                <a:latin typeface="UTM Habano" panose="02040603050506020204" pitchFamily="18" charset="0"/>
              </a:rPr>
              <a:t>”.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2384050" y="3061780"/>
            <a:ext cx="8969750" cy="1381328"/>
          </a:xfrm>
          <a:prstGeom prst="roundRect">
            <a:avLst/>
          </a:prstGeom>
          <a:solidFill>
            <a:srgbClr val="FAF9F7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 con tàu đã đi ra xa </a:t>
            </a:r>
            <a:r>
              <a:rPr kumimoji="0" lang="en-US" sz="4800" b="0" i="1" u="sng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tít mù khơi.</a:t>
            </a:r>
            <a:endParaRPr kumimoji="0" lang="en-US" sz="4800" b="0" i="1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Habano" panose="02040603050506020204" pitchFamily="18" charset="0"/>
            </a:endParaRPr>
          </a:p>
        </p:txBody>
      </p:sp>
      <p:sp>
        <p:nvSpPr>
          <p:cNvPr id="4" name="Arrow: Left 3">
            <a:hlinkClick r:id="rId5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810673" y="5768502"/>
            <a:ext cx="1381327" cy="1089498"/>
          </a:xfrm>
          <a:prstGeom prst="leftArrow">
            <a:avLst/>
          </a:prstGeom>
          <a:solidFill>
            <a:srgbClr val="C88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4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65B671-EE07-4FBE-BBEC-3667C1274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852C89-7D54-4547-B628-594E41C66954}"/>
              </a:ext>
            </a:extLst>
          </p:cNvPr>
          <p:cNvSpPr/>
          <p:nvPr/>
        </p:nvSpPr>
        <p:spPr>
          <a:xfrm>
            <a:off x="395593" y="712551"/>
            <a:ext cx="9241276" cy="1720406"/>
          </a:xfrm>
          <a:prstGeom prst="rect">
            <a:avLst/>
          </a:prstGeom>
          <a:solidFill>
            <a:srgbClr val="FFFFFD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45B488"/>
                </a:solidFill>
                <a:latin typeface="UTM Habano" panose="02040603050506020204" pitchFamily="18" charset="0"/>
              </a:rPr>
              <a:t>Đặt câu với từ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5B488"/>
                </a:solidFill>
                <a:effectLst/>
                <a:uLnTx/>
                <a:uFillTx/>
                <a:latin typeface="UTM Habano" panose="0204060305050602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</a:rPr>
              <a:t>“lăn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</a:rPr>
              <a:t> tăn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</a:rPr>
              <a:t>”.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Habano" panose="02040603050506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3276600" y="3429000"/>
            <a:ext cx="7412477" cy="1381328"/>
          </a:xfrm>
          <a:prstGeom prst="roundRect">
            <a:avLst/>
          </a:prstGeom>
          <a:solidFill>
            <a:srgbClr val="FFFFF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 hồ gợn sóng </a:t>
            </a:r>
            <a:r>
              <a:rPr kumimoji="0" lang="en-US" sz="4400" b="0" i="1" u="sng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lăn tăn.</a:t>
            </a:r>
            <a:endParaRPr kumimoji="0" lang="en-US" sz="4000" b="0" i="1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Habano" panose="02040603050506020204" pitchFamily="18" charset="0"/>
            </a:endParaRPr>
          </a:p>
        </p:txBody>
      </p:sp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C88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7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4">
            <a:extLst>
              <a:ext uri="{FF2B5EF4-FFF2-40B4-BE49-F238E27FC236}">
                <a16:creationId xmlns:a16="http://schemas.microsoft.com/office/drawing/2014/main" id="{81EE3945-7B9C-4844-AAC9-1F18A7B89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2022" y="2284101"/>
            <a:ext cx="827868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sz="6000" b="1" dirty="0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tập</a:t>
            </a:r>
            <a:r>
              <a:rPr lang="en-US" sz="6000" b="1" dirty="0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về</a:t>
            </a:r>
            <a:r>
              <a:rPr lang="en-US" sz="6000" b="1" dirty="0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từ</a:t>
            </a:r>
            <a:r>
              <a:rPr lang="en-US" sz="6000" b="1" dirty="0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nhiều</a:t>
            </a:r>
            <a:r>
              <a:rPr lang="en-US" sz="6000" b="1" dirty="0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nghĩa</a:t>
            </a:r>
            <a:endParaRPr lang="en-US" sz="6000" b="1" dirty="0">
              <a:solidFill>
                <a:srgbClr val="E17611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文本框 1">
            <a:extLst>
              <a:ext uri="{FF2B5EF4-FFF2-40B4-BE49-F238E27FC236}">
                <a16:creationId xmlns:a16="http://schemas.microsoft.com/office/drawing/2014/main" id="{95DAFD0A-FF70-44FD-B7BB-F83E4F9AB60E}"/>
              </a:ext>
            </a:extLst>
          </p:cNvPr>
          <p:cNvSpPr txBox="1"/>
          <p:nvPr/>
        </p:nvSpPr>
        <p:spPr>
          <a:xfrm>
            <a:off x="-228600" y="838073"/>
            <a:ext cx="1295400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LUYỆN TỪ VÀ CÂU </a:t>
            </a:r>
          </a:p>
          <a:p>
            <a:pPr algn="ctr"/>
            <a:r>
              <a:rPr lang="en-US" altLang="zh-CN" sz="4000" b="1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LỚP 5</a:t>
            </a:r>
            <a:endParaRPr lang="zh-CN" altLang="en-US" sz="400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BC59EE-1AA2-484A-9820-7F515D49510C}"/>
              </a:ext>
            </a:extLst>
          </p:cNvPr>
          <p:cNvSpPr txBox="1"/>
          <p:nvPr/>
        </p:nvSpPr>
        <p:spPr>
          <a:xfrm>
            <a:off x="4667470" y="4559471"/>
            <a:ext cx="5196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AD521E"/>
                </a:solidFill>
                <a:latin typeface="UTM Habano" panose="02040603050506020204" pitchFamily="18" charset="0"/>
              </a:rPr>
              <a:t>Trang: 82 -83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B2F8F-245F-4561-BE33-3310145A4D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53255E-40AC-4B77-9673-A9A932E049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  <p:pic>
        <p:nvPicPr>
          <p:cNvPr id="7" name="图形 14">
            <a:extLst>
              <a:ext uri="{FF2B5EF4-FFF2-40B4-BE49-F238E27FC236}">
                <a16:creationId xmlns:a16="http://schemas.microsoft.com/office/drawing/2014/main" id="{99EF96A8-9419-4B83-A4E4-1DE0F07C1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6398561"/>
            <a:ext cx="12192000" cy="100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6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  <p:bldP spid="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1">
            <a:extLst>
              <a:ext uri="{FF2B5EF4-FFF2-40B4-BE49-F238E27FC236}">
                <a16:creationId xmlns:a16="http://schemas.microsoft.com/office/drawing/2014/main" id="{3C723B29-E2AD-4BBF-9DF8-34A1B6377B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317" y="721606"/>
            <a:ext cx="1006545" cy="826999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F105F1B8-8070-4B1B-8F82-EB3535C9573E}"/>
              </a:ext>
            </a:extLst>
          </p:cNvPr>
          <p:cNvSpPr txBox="1"/>
          <p:nvPr/>
        </p:nvSpPr>
        <p:spPr>
          <a:xfrm>
            <a:off x="-381000" y="1322454"/>
            <a:ext cx="12954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YÊU CẦU CẦN ĐẠT</a:t>
            </a:r>
            <a:endParaRPr lang="zh-CN" altLang="en-US" sz="540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BCB421-038B-41DC-AFA6-8DA78AE9DB00}"/>
              </a:ext>
            </a:extLst>
          </p:cNvPr>
          <p:cNvSpPr txBox="1"/>
          <p:nvPr/>
        </p:nvSpPr>
        <p:spPr>
          <a:xfrm>
            <a:off x="4261529" y="2725456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ysClr val="windowText" lastClr="000000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Phân biệt được những từ đồng âm, từ nhiều nghĩa.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41F9D0-109C-42A7-A12D-164F524C4B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3157087" y="2074315"/>
            <a:ext cx="1167265" cy="2788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BE6A76-43D9-4B01-B399-913C7076CB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4247642" y="4023710"/>
            <a:ext cx="1359238" cy="27884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C00231-869C-4972-934E-2672CCF00AE7}"/>
              </a:ext>
            </a:extLst>
          </p:cNvPr>
          <p:cNvSpPr txBox="1"/>
          <p:nvPr/>
        </p:nvSpPr>
        <p:spPr>
          <a:xfrm>
            <a:off x="5619749" y="4631266"/>
            <a:ext cx="63436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 panose="020B0503020204020204" pitchFamily="34" charset="-122"/>
                <a:cs typeface="+mn-cs"/>
              </a:rPr>
              <a:t>Biết đặt câu phân biệt các nghĩa của 1 từ nhiều nghĩa.</a:t>
            </a:r>
          </a:p>
        </p:txBody>
      </p:sp>
    </p:spTree>
    <p:extLst>
      <p:ext uri="{BB962C8B-B14F-4D97-AF65-F5344CB8AC3E}">
        <p14:creationId xmlns:p14="http://schemas.microsoft.com/office/powerpoint/2010/main" val="32543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1277273"/>
          </a:xfrm>
          <a:prstGeom prst="rect">
            <a:avLst/>
          </a:prstGeom>
          <a:solidFill>
            <a:schemeClr val="bg1">
              <a:alpha val="8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</a:t>
            </a:r>
            <a:r>
              <a:rPr lang="en-US" sz="3600" b="1" u="sng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Bài 1: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Trong các từ in đậm dưới đây, những từ nào là </a:t>
            </a:r>
          </a:p>
          <a:p>
            <a:pPr>
              <a:spcBef>
                <a:spcPts val="600"/>
              </a:spcBef>
            </a:pP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âm, những từ nào là từ nhiều nghĩa?</a:t>
            </a: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1003916" y="1326540"/>
            <a:ext cx="5994400" cy="4921860"/>
          </a:xfrm>
          <a:prstGeom prst="rect">
            <a:avLst/>
          </a:prstGeom>
          <a:noFill/>
          <a:ln w="9525">
            <a:solidFill>
              <a:schemeClr val="accent5">
                <a:lumMod val="9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Lúa ngoài đồng đã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vàng.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Tổ em có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học sinh.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Nghĩ cho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rồi hãy nói.</a:t>
            </a:r>
          </a:p>
          <a:p>
            <a:pPr algn="just">
              <a:spcBef>
                <a:spcPts val="1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Bát chè này nhiều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nên rất ngọt.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Các chú công nhân đang chữa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dây điện thoại.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, mọi người đã đi lại nhộn nhịp.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804207" y="609600"/>
            <a:ext cx="1291793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>
            <a:off x="9677400" y="609600"/>
            <a:ext cx="1143000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 bwMode="auto">
          <a:xfrm>
            <a:off x="76200" y="1219200"/>
            <a:ext cx="2286000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</p:cNvCxnSpPr>
          <p:nvPr/>
        </p:nvCxnSpPr>
        <p:spPr bwMode="auto">
          <a:xfrm>
            <a:off x="5842000" y="1219200"/>
            <a:ext cx="2725999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9012A58-477E-4997-BBC4-36A2AB91E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-76200" y="4076700"/>
            <a:ext cx="1371600" cy="3276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1E929F-CDC2-4CFC-AA46-35D1DA8006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418533" y="5440962"/>
            <a:ext cx="835733" cy="17144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A8D38E-43C0-4620-BBAB-0A89B8CED0C8}"/>
              </a:ext>
            </a:extLst>
          </p:cNvPr>
          <p:cNvSpPr txBox="1"/>
          <p:nvPr/>
        </p:nvSpPr>
        <p:spPr>
          <a:xfrm>
            <a:off x="7086600" y="1285113"/>
            <a:ext cx="5066684" cy="4947508"/>
          </a:xfrm>
          <a:prstGeom prst="rect">
            <a:avLst/>
          </a:prstGeom>
          <a:noFill/>
          <a:ln>
            <a:solidFill>
              <a:schemeClr val="accent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marL="0" marR="0" lvl="3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 </a:t>
            </a: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nương màu mật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Lúa chín ngập lòng thung.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</a:t>
            </a:r>
            <a:r>
              <a:rPr kumimoji="0" lang="en-US" sz="24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Nguyễn Đình Ảnh</a:t>
            </a:r>
            <a:endParaRPr kumimoji="0" lang="en-US" sz="2800" b="1" i="0" u="none" strike="noStrike" kern="1200" cap="none" spc="0" normalizeH="0" baseline="0" noProof="0">
              <a:solidFill>
                <a:srgbClr val="CC0066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Chú Tư lấy dao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nhọn đầu chiếc gậy tre.</a:t>
            </a:r>
          </a:p>
          <a:p>
            <a:pPr marL="0" marR="0" lvl="3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người Giáy, người Dao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Đi tìm măng, hái nấm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 </a:t>
            </a: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áo chàm thấp thoáng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Nhuộm xanh cả nắng chiều.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</a:t>
            </a:r>
            <a:r>
              <a:rPr kumimoji="0" lang="en-US" sz="24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Nguyễn Đình Ảnh</a:t>
            </a:r>
            <a:endParaRPr kumimoji="0" lang="en-US" sz="2800" b="1" i="0" u="none" strike="noStrike" kern="1200" cap="none" spc="0" normalizeH="0" baseline="0" noProof="0">
              <a:solidFill>
                <a:srgbClr val="CC0066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07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2" grpId="0" build="p" animBg="1"/>
      <p:bldP spid="11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alloons 8">
    <a:dk1>
      <a:srgbClr val="006699"/>
    </a:dk1>
    <a:lt1>
      <a:srgbClr val="FFFFFF"/>
    </a:lt1>
    <a:dk2>
      <a:srgbClr val="006666"/>
    </a:dk2>
    <a:lt2>
      <a:srgbClr val="FFFFCC"/>
    </a:lt2>
    <a:accent1>
      <a:srgbClr val="EDFAD2"/>
    </a:accent1>
    <a:accent2>
      <a:srgbClr val="EBF7FF"/>
    </a:accent2>
    <a:accent3>
      <a:srgbClr val="FFFFFF"/>
    </a:accent3>
    <a:accent4>
      <a:srgbClr val="005682"/>
    </a:accent4>
    <a:accent5>
      <a:srgbClr val="F4FCE5"/>
    </a:accent5>
    <a:accent6>
      <a:srgbClr val="D5E0E7"/>
    </a:accent6>
    <a:hlink>
      <a:srgbClr val="CC99FF"/>
    </a:hlink>
    <a:folHlink>
      <a:srgbClr val="F2DFF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6659</TotalTime>
  <Words>1183</Words>
  <Application>Microsoft Office PowerPoint</Application>
  <PresentationFormat>Widescreen</PresentationFormat>
  <Paragraphs>189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微软雅黑</vt:lpstr>
      <vt:lpstr>宋体</vt:lpstr>
      <vt:lpstr>#9Slide03 Arima Madurai ExtraBo</vt:lpstr>
      <vt:lpstr>Arial</vt:lpstr>
      <vt:lpstr>Calibri</vt:lpstr>
      <vt:lpstr>Calibri Light</vt:lpstr>
      <vt:lpstr>等线</vt:lpstr>
      <vt:lpstr>HP001 4H</vt:lpstr>
      <vt:lpstr>inpin heiti</vt:lpstr>
      <vt:lpstr>Times New Roman</vt:lpstr>
      <vt:lpstr>UTM Cooper Black</vt:lpstr>
      <vt:lpstr>UTM Habano</vt:lpstr>
      <vt:lpstr>UTM Showcard</vt:lpstr>
      <vt:lpstr>Verdana</vt:lpstr>
      <vt:lpstr>Balloons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HP</dc:creator>
  <dc:description>9Slide.vn</dc:description>
  <cp:lastModifiedBy>Techsi.vn</cp:lastModifiedBy>
  <cp:revision>340</cp:revision>
  <cp:lastPrinted>1601-01-01T00:00:00Z</cp:lastPrinted>
  <dcterms:created xsi:type="dcterms:W3CDTF">2009-01-21T02:33:19Z</dcterms:created>
  <dcterms:modified xsi:type="dcterms:W3CDTF">2023-10-26T02:29:45Z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7</vt:i4>
  </property>
</Properties>
</file>