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330" r:id="rId3"/>
    <p:sldId id="264" r:id="rId4"/>
    <p:sldId id="273" r:id="rId5"/>
    <p:sldId id="331" r:id="rId6"/>
    <p:sldId id="332" r:id="rId7"/>
    <p:sldId id="289" r:id="rId8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16AE"/>
    <a:srgbClr val="FFFFFF"/>
    <a:srgbClr val="94A919"/>
    <a:srgbClr val="10BF03"/>
    <a:srgbClr val="FF00FF"/>
    <a:srgbClr val="EC4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1013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538812-9856-49E4-A273-B10AD143FB2D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0B113-A771-4CA9-8C95-525CEB294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95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E9058FA-A6E6-4BE2-9004-8A755EACCA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28D6DDA3-F721-4C85-BB1D-618F12DE80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5AF2B41B-0981-476B-B1D5-FC70BF82C7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729C4EF-7C65-424D-AD30-7307FBC9A060}" type="slidenum">
              <a:rPr lang="en-US" altLang="en-US" smtClean="0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1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826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83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6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3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133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657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33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393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511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01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88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22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458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142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24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7812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921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08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485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881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57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128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9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58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661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018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902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59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494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40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20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4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855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56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300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7135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271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1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9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138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8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1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5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76DE6-A0F1-4B6E-BD04-42DD9C097CE3}" type="datetimeFigureOut">
              <a:rPr lang="en-US" smtClean="0"/>
              <a:t>20-Dec-23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EB42F-5D7C-41E5-A5A3-1834D26653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3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  <p:sldLayoutId id="2147483681" r:id="rId14"/>
    <p:sldLayoutId id="2147483680" r:id="rId15"/>
    <p:sldLayoutId id="2147483679" r:id="rId16"/>
    <p:sldLayoutId id="2147483677" r:id="rId17"/>
    <p:sldLayoutId id="2147483676" r:id="rId18"/>
    <p:sldLayoutId id="2147483671" r:id="rId19"/>
    <p:sldLayoutId id="2147483670" r:id="rId20"/>
    <p:sldLayoutId id="2147483669" r:id="rId21"/>
    <p:sldLayoutId id="2147483668" r:id="rId22"/>
    <p:sldLayoutId id="2147483667" r:id="rId23"/>
    <p:sldLayoutId id="2147483666" r:id="rId24"/>
    <p:sldLayoutId id="2147483651" r:id="rId25"/>
    <p:sldLayoutId id="2147483652" r:id="rId26"/>
    <p:sldLayoutId id="2147483653" r:id="rId27"/>
    <p:sldLayoutId id="2147483654" r:id="rId28"/>
    <p:sldLayoutId id="2147483655" r:id="rId29"/>
    <p:sldLayoutId id="2147483678" r:id="rId30"/>
    <p:sldLayoutId id="2147483675" r:id="rId31"/>
    <p:sldLayoutId id="2147483674" r:id="rId32"/>
    <p:sldLayoutId id="2147483673" r:id="rId33"/>
    <p:sldLayoutId id="2147483672" r:id="rId34"/>
    <p:sldLayoutId id="2147483665" r:id="rId35"/>
    <p:sldLayoutId id="2147483664" r:id="rId36"/>
    <p:sldLayoutId id="2147483663" r:id="rId37"/>
    <p:sldLayoutId id="2147483662" r:id="rId38"/>
    <p:sldLayoutId id="2147483661" r:id="rId39"/>
    <p:sldLayoutId id="2147483660" r:id="rId40"/>
    <p:sldLayoutId id="2147483656" r:id="rId41"/>
    <p:sldLayoutId id="2147483657" r:id="rId42"/>
    <p:sldLayoutId id="2147483658" r:id="rId43"/>
    <p:sldLayoutId id="2147483659" r:id="rId4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4514566" y="228600"/>
            <a:ext cx="4553234" cy="1752600"/>
            <a:chOff x="2819400" y="228600"/>
            <a:chExt cx="4553234" cy="1752600"/>
          </a:xfrm>
        </p:grpSpPr>
        <p:sp>
          <p:nvSpPr>
            <p:cNvPr id="8" name="Cloud Callout 7"/>
            <p:cNvSpPr/>
            <p:nvPr/>
          </p:nvSpPr>
          <p:spPr>
            <a:xfrm>
              <a:off x="2819400" y="228600"/>
              <a:ext cx="4419600" cy="1752600"/>
            </a:xfrm>
            <a:prstGeom prst="cloudCallout">
              <a:avLst/>
            </a:prstGeom>
            <a:ln>
              <a:solidFill>
                <a:srgbClr val="0070C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72234" y="762000"/>
              <a:ext cx="3200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Ôn</a:t>
              </a:r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32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200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cũ</a:t>
              </a:r>
              <a:endPara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050844" y="1828800"/>
            <a:ext cx="5845222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4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4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400" b="1" i="1"/>
              <a:t>37,5 : 2,5</a:t>
            </a:r>
            <a:endParaRPr lang="en-US" sz="44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514600" y="3352800"/>
            <a:ext cx="3681046" cy="1524000"/>
            <a:chOff x="990600" y="3352800"/>
            <a:chExt cx="3681046" cy="1524000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701688" y="4105041"/>
              <a:ext cx="14893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2766646" y="3352800"/>
              <a:ext cx="1905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2,5 </a:t>
              </a: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990600" y="3406914"/>
              <a:ext cx="1695734" cy="1469886"/>
              <a:chOff x="990600" y="3406914"/>
              <a:chExt cx="1695734" cy="1469886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990600" y="3406914"/>
                <a:ext cx="15240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/>
                  <a:t>37,5 </a:t>
                </a:r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>
                <a:off x="2686334" y="3581400"/>
                <a:ext cx="0" cy="12954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" name="Straight Connector 42"/>
          <p:cNvCxnSpPr/>
          <p:nvPr/>
        </p:nvCxnSpPr>
        <p:spPr>
          <a:xfrm>
            <a:off x="3124200" y="3886201"/>
            <a:ext cx="114300" cy="1205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648200" y="3841846"/>
            <a:ext cx="114300" cy="12055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6553201" y="3406915"/>
            <a:ext cx="3276599" cy="2015613"/>
            <a:chOff x="5029200" y="3406914"/>
            <a:chExt cx="3276599" cy="2015613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6415751" y="4060686"/>
              <a:ext cx="1489312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/>
            <p:cNvSpPr txBox="1"/>
            <p:nvPr/>
          </p:nvSpPr>
          <p:spPr>
            <a:xfrm>
              <a:off x="6419566" y="4038600"/>
              <a:ext cx="12004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15 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029200" y="4006755"/>
              <a:ext cx="1524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125 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046544" y="3406914"/>
              <a:ext cx="1524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375 </a:t>
              </a:r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6415751" y="3581400"/>
              <a:ext cx="0" cy="12954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6400800" y="3429000"/>
              <a:ext cx="1904999" cy="707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25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257800" y="4714641"/>
              <a:ext cx="1524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/>
                <a:t>  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162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">
            <a:extLst>
              <a:ext uri="{FF2B5EF4-FFF2-40B4-BE49-F238E27FC236}">
                <a16:creationId xmlns:a16="http://schemas.microsoft.com/office/drawing/2014/main" id="{5FAEFB25-5116-472D-881F-40DFC562A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6240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VNI-Times"/>
            </a:endParaRPr>
          </a:p>
        </p:txBody>
      </p:sp>
      <p:sp>
        <p:nvSpPr>
          <p:cNvPr id="11267" name="Text Box 18">
            <a:extLst>
              <a:ext uri="{FF2B5EF4-FFF2-40B4-BE49-F238E27FC236}">
                <a16:creationId xmlns:a16="http://schemas.microsoft.com/office/drawing/2014/main" id="{1AB1C4B3-3560-4F55-9D6C-B4134B827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343400"/>
            <a:ext cx="175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12585C-4FBC-4197-A525-784098F96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2589213"/>
            <a:ext cx="50704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đạt:</a:t>
            </a:r>
            <a:endParaRPr lang="vi-VN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3B727A-7548-44F2-B47D-45E1B8035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319463"/>
            <a:ext cx="1108868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STP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STP,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STP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altLang="en-US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Char char="-"/>
            </a:pP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altLang="en-US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 Box 63">
            <a:extLst>
              <a:ext uri="{FF2B5EF4-FFF2-40B4-BE49-F238E27FC236}">
                <a16:creationId xmlns:a16="http://schemas.microsoft.com/office/drawing/2014/main" id="{F34CB97F-3C67-4902-96F7-07D9CFDC9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" y="1196975"/>
            <a:ext cx="122888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>
            <a:spAutoFit/>
          </a:bodyPr>
          <a:lstStyle>
            <a:lvl1pPr defTabSz="13065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30651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3065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3065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3065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3065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3065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3065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3065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73)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28600" y="152400"/>
                <a:ext cx="11963400" cy="4053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</a:t>
                </a:r>
                <a:r>
                  <a:rPr lang="en-US" sz="40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en-US" sz="40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endParaRPr lang="en-US" sz="4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Tx/>
                  <a:buAutoNum type="alphaLcParenR"/>
                </a:pPr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400 + 50 + 0,07                       b) 30 + 0,5 + 0,04</a:t>
                </a:r>
              </a:p>
              <a:p>
                <a:endParaRPr lang="en-US" sz="4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 </a:t>
                </a:r>
                <a14:m>
                  <m:oMath xmlns:m="http://schemas.openxmlformats.org/officeDocument/2006/math">
                    <m:r>
                      <a:rPr lang="en-US" sz="4000" i="0">
                        <a:solidFill>
                          <a:srgbClr val="002060"/>
                        </a:solidFill>
                        <a:latin typeface="Cambria Math"/>
                      </a:rPr>
                      <m:t>100+7+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8</m:t>
                        </m:r>
                      </m:num>
                      <m:den>
                        <m:r>
                          <a:rPr lang="en-US" sz="40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d) </a:t>
                </a:r>
                <a14:m>
                  <m:oMath xmlns:m="http://schemas.openxmlformats.org/officeDocument/2006/math">
                    <m:r>
                      <a:rPr lang="en-US" sz="4000" i="0">
                        <a:solidFill>
                          <a:srgbClr val="002060"/>
                        </a:solidFill>
                        <a:latin typeface="Cambria Math"/>
                      </a:rPr>
                      <m:t>35+ 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40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10</m:t>
                        </m:r>
                      </m:den>
                    </m:f>
                    <m:r>
                      <a:rPr lang="en-US" sz="4000" i="0">
                        <a:solidFill>
                          <a:srgbClr val="00206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en-US" sz="4000" i="0">
                            <a:solidFill>
                              <a:srgbClr val="002060"/>
                            </a:solidFill>
                            <a:latin typeface="Cambria Math"/>
                          </a:rPr>
                          <m:t>100</m:t>
                        </m:r>
                      </m:den>
                    </m:f>
                  </m:oMath>
                </a14:m>
                <a:endParaRPr lang="en-US" sz="4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52400"/>
                <a:ext cx="11963400" cy="4053225"/>
              </a:xfrm>
              <a:prstGeom prst="rect">
                <a:avLst/>
              </a:prstGeom>
              <a:blipFill>
                <a:blip r:embed="rId2"/>
                <a:stretch>
                  <a:fillRect l="-1835" t="-2707" b="-2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82969D02-7213-41AA-A0B5-D079ADFB3E5F}"/>
              </a:ext>
            </a:extLst>
          </p:cNvPr>
          <p:cNvSpPr txBox="1"/>
          <p:nvPr/>
        </p:nvSpPr>
        <p:spPr>
          <a:xfrm>
            <a:off x="609600" y="2057400"/>
            <a:ext cx="31242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450 + 0,07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450,07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A0CC5D-7162-4DDF-BF0A-9D468D44FF0E}"/>
              </a:ext>
            </a:extLst>
          </p:cNvPr>
          <p:cNvSpPr txBox="1"/>
          <p:nvPr/>
        </p:nvSpPr>
        <p:spPr>
          <a:xfrm>
            <a:off x="7239000" y="2057400"/>
            <a:ext cx="350598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30,5 + 0,04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30,54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7A9E6A-6985-47BB-89A2-DD8EBCDFFF2B}"/>
              </a:ext>
            </a:extLst>
          </p:cNvPr>
          <p:cNvSpPr txBox="1"/>
          <p:nvPr/>
        </p:nvSpPr>
        <p:spPr>
          <a:xfrm>
            <a:off x="7162800" y="4343400"/>
            <a:ext cx="4343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35 + 0,5 + 0,03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35,5 + 0,03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35,53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F6ABF5-E259-4908-9F43-BD371305D654}"/>
              </a:ext>
            </a:extLst>
          </p:cNvPr>
          <p:cNvSpPr txBox="1"/>
          <p:nvPr/>
        </p:nvSpPr>
        <p:spPr>
          <a:xfrm>
            <a:off x="685801" y="4343400"/>
            <a:ext cx="43434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 + 7 + 0,08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107 + 0,08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107,08</a:t>
            </a:r>
          </a:p>
        </p:txBody>
      </p:sp>
    </p:spTree>
    <p:extLst>
      <p:ext uri="{BB962C8B-B14F-4D97-AF65-F5344CB8AC3E}">
        <p14:creationId xmlns:p14="http://schemas.microsoft.com/office/powerpoint/2010/main" val="4121809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19">
                <a:extLst>
                  <a:ext uri="{FF2B5EF4-FFF2-40B4-BE49-F238E27FC236}">
                    <a16:creationId xmlns:a16="http://schemas.microsoft.com/office/drawing/2014/main" id="{FFDEF5EB-114E-4EB5-8047-C98B314F1B39}"/>
                  </a:ext>
                </a:extLst>
              </p:cNvPr>
              <p:cNvSpPr txBox="1"/>
              <p:nvPr/>
            </p:nvSpPr>
            <p:spPr>
              <a:xfrm>
                <a:off x="1728627" y="1219200"/>
                <a:ext cx="3041912" cy="104039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/>
                          <a:ea typeface="Times New Roman"/>
                        </a:rPr>
                        <m:t>4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ea typeface="Times New Roman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5</m:t>
                          </m:r>
                        </m:den>
                      </m:f>
                      <m:r>
                        <a:rPr lang="en-US" sz="4000" i="1">
                          <a:latin typeface="Cambria Math"/>
                          <a:ea typeface="Times New Roman"/>
                        </a:rPr>
                        <m:t> … 4,35</m:t>
                      </m:r>
                    </m:oMath>
                  </m:oMathPara>
                </a14:m>
                <a:endParaRPr lang="en-US" sz="4000" dirty="0"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0" name="Text Box 19">
                <a:extLst>
                  <a:ext uri="{FF2B5EF4-FFF2-40B4-BE49-F238E27FC236}">
                    <a16:creationId xmlns:a16="http://schemas.microsoft.com/office/drawing/2014/main" id="{FFDEF5EB-114E-4EB5-8047-C98B314F1B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627" y="1219200"/>
                <a:ext cx="3041912" cy="1040391"/>
              </a:xfrm>
              <a:prstGeom prst="rect">
                <a:avLst/>
              </a:prstGeom>
              <a:blipFill>
                <a:blip r:embed="rId2"/>
                <a:stretch>
                  <a:fillRect b="-14620"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 Box 21"/>
              <p:cNvSpPr txBox="1"/>
              <p:nvPr/>
            </p:nvSpPr>
            <p:spPr>
              <a:xfrm>
                <a:off x="6477000" y="3463042"/>
                <a:ext cx="4083685" cy="173291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/>
                          <a:ea typeface="Times New Roman"/>
                        </a:rPr>
                        <m:t>7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ea typeface="Times New Roman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20</m:t>
                          </m:r>
                        </m:den>
                      </m:f>
                      <m:r>
                        <a:rPr lang="en-US" sz="4000" i="1">
                          <a:latin typeface="Cambria Math"/>
                          <a:ea typeface="Times New Roman"/>
                        </a:rPr>
                        <m:t>…7,15</m:t>
                      </m:r>
                    </m:oMath>
                  </m:oMathPara>
                </a14:m>
                <a:endParaRPr lang="en-US" sz="4000" dirty="0"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33" name="Text 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3463042"/>
                <a:ext cx="4083685" cy="17329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3101662" y="3657223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FF0000"/>
                </a:solidFill>
              </a:rPr>
              <a:t>&lt;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906683" y="1459852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52193" y="3691822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>
                <a:solidFill>
                  <a:srgbClr val="FF0000"/>
                </a:solidFill>
              </a:rPr>
              <a:t>=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20">
                <a:extLst>
                  <a:ext uri="{FF2B5EF4-FFF2-40B4-BE49-F238E27FC236}">
                    <a16:creationId xmlns:a16="http://schemas.microsoft.com/office/drawing/2014/main" id="{53C50F25-3315-4422-A4E1-612298DE9CEA}"/>
                  </a:ext>
                </a:extLst>
              </p:cNvPr>
              <p:cNvSpPr txBox="1"/>
              <p:nvPr/>
            </p:nvSpPr>
            <p:spPr>
              <a:xfrm>
                <a:off x="1468915" y="3463042"/>
                <a:ext cx="3747991" cy="1515359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/>
                          <a:ea typeface="Times New Roman"/>
                        </a:rPr>
                        <m:t>14,09…14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ea typeface="Times New Roman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1" name="Text Box 20">
                <a:extLst>
                  <a:ext uri="{FF2B5EF4-FFF2-40B4-BE49-F238E27FC236}">
                    <a16:creationId xmlns:a16="http://schemas.microsoft.com/office/drawing/2014/main" id="{53C50F25-3315-4422-A4E1-612298DE9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8915" y="3463042"/>
                <a:ext cx="3747991" cy="15153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 Box 19">
                <a:extLst>
                  <a:ext uri="{FF2B5EF4-FFF2-40B4-BE49-F238E27FC236}">
                    <a16:creationId xmlns:a16="http://schemas.microsoft.com/office/drawing/2014/main" id="{3884D745-C9C6-4F21-86AA-A0F9F472D86B}"/>
                  </a:ext>
                </a:extLst>
              </p:cNvPr>
              <p:cNvSpPr txBox="1"/>
              <p:nvPr/>
            </p:nvSpPr>
            <p:spPr>
              <a:xfrm>
                <a:off x="6961219" y="1414024"/>
                <a:ext cx="3041912" cy="1040391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  <a:ea typeface="Times New Roman"/>
                        </a:rPr>
                        <m:t>2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ea typeface="Times New Roman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Times New Roman"/>
                            </a:rPr>
                            <m:t>2</m:t>
                          </m:r>
                          <m:r>
                            <a:rPr lang="en-US" sz="4000" i="1">
                              <a:latin typeface="Cambria Math"/>
                              <a:ea typeface="Times New Roman"/>
                            </a:rPr>
                            <m:t>5</m:t>
                          </m:r>
                        </m:den>
                      </m:f>
                      <m:r>
                        <a:rPr lang="en-US" sz="4000" i="1">
                          <a:latin typeface="Cambria Math"/>
                          <a:ea typeface="Times New Roman"/>
                        </a:rPr>
                        <m:t> …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Times New Roman"/>
                        </a:rPr>
                        <m:t>2</m:t>
                      </m:r>
                      <m:r>
                        <a:rPr lang="en-US" sz="4000" i="1">
                          <a:latin typeface="Cambria Math"/>
                          <a:ea typeface="Times New Roman"/>
                        </a:rPr>
                        <m:t>,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Times New Roman"/>
                        </a:rPr>
                        <m:t>2</m:t>
                      </m:r>
                    </m:oMath>
                  </m:oMathPara>
                </a14:m>
                <a:endParaRPr lang="en-US" sz="4000" dirty="0">
                  <a:latin typeface="Times New Roman"/>
                  <a:ea typeface="Times New Roman"/>
                </a:endParaRPr>
              </a:p>
            </p:txBody>
          </p:sp>
        </mc:Choice>
        <mc:Fallback xmlns="">
          <p:sp>
            <p:nvSpPr>
              <p:cNvPr id="22" name="Text Box 19">
                <a:extLst>
                  <a:ext uri="{FF2B5EF4-FFF2-40B4-BE49-F238E27FC236}">
                    <a16:creationId xmlns:a16="http://schemas.microsoft.com/office/drawing/2014/main" id="{3884D745-C9C6-4F21-86AA-A0F9F472D8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1219" y="1414024"/>
                <a:ext cx="3041912" cy="1040391"/>
              </a:xfrm>
              <a:prstGeom prst="rect">
                <a:avLst/>
              </a:prstGeom>
              <a:blipFill>
                <a:blip r:embed="rId5"/>
                <a:stretch>
                  <a:fillRect b="-14620"/>
                </a:stretch>
              </a:blipFill>
              <a:ln w="6350">
                <a:noFill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53905E0A-51E0-4E18-A8FA-B35846AA005F}"/>
              </a:ext>
            </a:extLst>
          </p:cNvPr>
          <p:cNvSpPr txBox="1"/>
          <p:nvPr/>
        </p:nvSpPr>
        <p:spPr>
          <a:xfrm rot="10800000">
            <a:off x="8231873" y="1693963"/>
            <a:ext cx="6858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>
                <a:solidFill>
                  <a:srgbClr val="FF0000"/>
                </a:solidFill>
              </a:rPr>
              <a:t>&gt;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400A21B-44A8-4F2A-9CC2-BBFF388D741E}"/>
              </a:ext>
            </a:extLst>
          </p:cNvPr>
          <p:cNvGrpSpPr/>
          <p:nvPr/>
        </p:nvGrpSpPr>
        <p:grpSpPr>
          <a:xfrm>
            <a:off x="5604324" y="533400"/>
            <a:ext cx="1904997" cy="2123658"/>
            <a:chOff x="4640319" y="1809453"/>
            <a:chExt cx="1379481" cy="2123658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C4F2C0A-AD18-44CF-9B7F-6044EB15F203}"/>
                </a:ext>
              </a:extLst>
            </p:cNvPr>
            <p:cNvSpPr txBox="1"/>
            <p:nvPr/>
          </p:nvSpPr>
          <p:spPr>
            <a:xfrm>
              <a:off x="4640319" y="1809453"/>
              <a:ext cx="578558" cy="2123658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>
                  <a:solidFill>
                    <a:schemeClr val="tx2">
                      <a:lumMod val="75000"/>
                    </a:schemeClr>
                  </a:solidFill>
                </a:rPr>
                <a:t>&gt;</a:t>
              </a:r>
            </a:p>
            <a:p>
              <a:pPr algn="ctr"/>
              <a:r>
                <a:rPr lang="en-US" sz="4400" b="1">
                  <a:solidFill>
                    <a:schemeClr val="tx2">
                      <a:lumMod val="75000"/>
                    </a:schemeClr>
                  </a:solidFill>
                </a:rPr>
                <a:t>&lt;</a:t>
              </a:r>
            </a:p>
            <a:p>
              <a:pPr algn="ctr"/>
              <a:r>
                <a:rPr lang="en-US" sz="4400" b="1">
                  <a:solidFill>
                    <a:schemeClr val="tx2">
                      <a:lumMod val="75000"/>
                    </a:schemeClr>
                  </a:solidFill>
                </a:rPr>
                <a:t>=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EB932A4-9B00-4F73-8E52-679B50FDB585}"/>
                </a:ext>
              </a:extLst>
            </p:cNvPr>
            <p:cNvSpPr txBox="1"/>
            <p:nvPr/>
          </p:nvSpPr>
          <p:spPr>
            <a:xfrm>
              <a:off x="5181600" y="2486561"/>
              <a:ext cx="8382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b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  <a:p>
              <a:endParaRPr lang="en-US" sz="440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2146E82-B440-4A3C-80A9-8E90545B89F9}"/>
              </a:ext>
            </a:extLst>
          </p:cNvPr>
          <p:cNvSpPr txBox="1"/>
          <p:nvPr/>
        </p:nvSpPr>
        <p:spPr>
          <a:xfrm>
            <a:off x="1728627" y="533400"/>
            <a:ext cx="12218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</p:spTree>
    <p:extLst>
      <p:ext uri="{BB962C8B-B14F-4D97-AF65-F5344CB8AC3E}">
        <p14:creationId xmlns:p14="http://schemas.microsoft.com/office/powerpoint/2010/main" val="217354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30BC74-8576-4B94-944A-465E15C702B3}"/>
              </a:ext>
            </a:extLst>
          </p:cNvPr>
          <p:cNvSpPr txBox="1"/>
          <p:nvPr/>
        </p:nvSpPr>
        <p:spPr>
          <a:xfrm>
            <a:off x="1524000" y="228600"/>
            <a:ext cx="100823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5921934-2A12-4E3D-832B-8D122BCD77BF}"/>
              </a:ext>
            </a:extLst>
          </p:cNvPr>
          <p:cNvSpPr/>
          <p:nvPr/>
        </p:nvSpPr>
        <p:spPr>
          <a:xfrm>
            <a:off x="483394" y="5002211"/>
            <a:ext cx="2793206" cy="523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dư là 0,0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1CE540-A27C-4471-B0A5-457CC4983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127250"/>
            <a:ext cx="12105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6,251 </a:t>
            </a:r>
            <a:endParaRPr lang="vi-VN" alt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CE6FDF-272E-43C6-8DB6-995B55579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0713" y="2127250"/>
            <a:ext cx="4924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endParaRPr lang="vi-VN" altLang="en-US" dirty="0"/>
          </a:p>
        </p:txBody>
      </p:sp>
      <p:sp>
        <p:nvSpPr>
          <p:cNvPr id="7" name="Line 786">
            <a:extLst>
              <a:ext uri="{FF2B5EF4-FFF2-40B4-BE49-F238E27FC236}">
                <a16:creationId xmlns:a16="http://schemas.microsoft.com/office/drawing/2014/main" id="{52099F24-A879-4890-BFE8-7354C7C13F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98638" y="214312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787">
            <a:extLst>
              <a:ext uri="{FF2B5EF4-FFF2-40B4-BE49-F238E27FC236}">
                <a16:creationId xmlns:a16="http://schemas.microsoft.com/office/drawing/2014/main" id="{CB17C4A1-18CF-4289-8995-38EC03D368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1338" y="2682875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629679-137C-4450-9842-7B8D07C94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7124" y="2647576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F04B97-5411-487B-BA2B-20DEF3866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" y="2703512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4DEE09-B06B-4D11-B0A9-BFEDB1D2C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687" y="2709748"/>
            <a:ext cx="4365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61763-15CF-4E4E-ACA2-0CF113B92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0167" y="2681287"/>
            <a:ext cx="438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alt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DB050F-25DD-4A14-913A-A9F2AB9AE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878" y="3271838"/>
            <a:ext cx="436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alt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772B527-5378-42F0-8674-613A88869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3259137"/>
            <a:ext cx="5000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alt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122A763-6F5E-4532-A1D8-040ABC032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362" y="2674937"/>
            <a:ext cx="2857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vi-VN" alt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E176593-F6BC-4482-ADC0-F99B01AC5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1563" y="2707060"/>
            <a:ext cx="428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vi-VN" alt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84B1A1-CFE6-42D8-B03F-BEE0426AAD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051" y="3770557"/>
            <a:ext cx="428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3115CDE-D310-485F-9993-80E33F93C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2586" y="3788265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en-US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24B6E45-7339-42D5-9F71-6A6189048C4E}"/>
              </a:ext>
            </a:extLst>
          </p:cNvPr>
          <p:cNvCxnSpPr/>
          <p:nvPr/>
        </p:nvCxnSpPr>
        <p:spPr>
          <a:xfrm>
            <a:off x="874714" y="2419350"/>
            <a:ext cx="9525" cy="22685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3270B917-1C89-4CB9-A7F5-B371164F0B2B}"/>
              </a:ext>
            </a:extLst>
          </p:cNvPr>
          <p:cNvSpPr/>
          <p:nvPr/>
        </p:nvSpPr>
        <p:spPr>
          <a:xfrm>
            <a:off x="4419600" y="5002211"/>
            <a:ext cx="2793206" cy="523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dư là 0,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D428EB2-D5E5-409E-A20C-130A4D1C2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9606" y="2127250"/>
            <a:ext cx="13131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33, 14 </a:t>
            </a:r>
            <a:endParaRPr lang="vi-VN" alt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9AD2C2A-AC08-45FC-B26A-B21BF3B34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6919" y="2127250"/>
            <a:ext cx="6976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58</a:t>
            </a:r>
            <a:endParaRPr lang="vi-VN" altLang="en-US" dirty="0"/>
          </a:p>
        </p:txBody>
      </p:sp>
      <p:sp>
        <p:nvSpPr>
          <p:cNvPr id="30" name="Line 786">
            <a:extLst>
              <a:ext uri="{FF2B5EF4-FFF2-40B4-BE49-F238E27FC236}">
                <a16:creationId xmlns:a16="http://schemas.microsoft.com/office/drawing/2014/main" id="{F0229330-5725-4EBB-B5BE-4EC4C66903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34844" y="214312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787">
            <a:extLst>
              <a:ext uri="{FF2B5EF4-FFF2-40B4-BE49-F238E27FC236}">
                <a16:creationId xmlns:a16="http://schemas.microsoft.com/office/drawing/2014/main" id="{AB6F9320-E228-4AEA-9166-070E1ADD7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7544" y="2682875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3A9A6E3-D282-4B56-BCB0-D0474B312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3731" y="2678112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C128022-7379-4532-B9E4-C8DDA291E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2691252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alt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9BE818D-5F9F-4089-BC76-4729B80E3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1219" y="2698244"/>
            <a:ext cx="4365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alt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86DE072-E449-4F36-AF4D-21F42A673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9044" y="2703006"/>
            <a:ext cx="438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7BB7727-9574-452A-BADC-2DC9C4BA2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8519" y="2691252"/>
            <a:ext cx="438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vi-VN" altLang="en-US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B068506-3CAC-49FA-B0A5-C4CF90375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2295" y="3270536"/>
            <a:ext cx="436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vi-VN" alt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65A9F98-7801-4346-BE50-AC4E6C482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4431" y="3259137"/>
            <a:ext cx="34279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alt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0903DCA-1394-4EA8-8978-D8C0A537D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9850" y="3297970"/>
            <a:ext cx="500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altLang="en-US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CC0FF45D-3483-4662-9CCF-06E86062C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6950" y="2709156"/>
            <a:ext cx="28575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altLang="en-US" b="1" dirty="0">
              <a:solidFill>
                <a:srgbClr val="3316A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3CAFB6-833F-427B-8E41-D8EE67402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7220" y="2719760"/>
            <a:ext cx="428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vi-VN" altLang="en-US" b="1" dirty="0">
              <a:solidFill>
                <a:srgbClr val="3316A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A5A6981-A0DA-41A7-BF6B-795E8F0EFC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3531" y="3794370"/>
            <a:ext cx="428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2F75232-E3DF-4177-B23C-FACD936AC3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445" y="3805134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altLang="en-US" dirty="0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EA623B6E-9F8E-474A-9369-06EAA8A6A7B3}"/>
              </a:ext>
            </a:extLst>
          </p:cNvPr>
          <p:cNvCxnSpPr/>
          <p:nvPr/>
        </p:nvCxnSpPr>
        <p:spPr>
          <a:xfrm>
            <a:off x="5020272" y="2371725"/>
            <a:ext cx="9525" cy="22685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39736D46-ED9C-4CBF-9FC3-30D1356581B7}"/>
              </a:ext>
            </a:extLst>
          </p:cNvPr>
          <p:cNvSpPr/>
          <p:nvPr/>
        </p:nvSpPr>
        <p:spPr>
          <a:xfrm>
            <a:off x="8113115" y="4926012"/>
            <a:ext cx="2793206" cy="523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dư là 0,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C4FC25E-9D50-4054-B2EC-D0FE21573B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1761" y="2051051"/>
            <a:ext cx="15183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375, 23 </a:t>
            </a:r>
            <a:endParaRPr lang="vi-VN" alt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0604A17-72CE-4886-B6CE-502E760E4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0434" y="2051051"/>
            <a:ext cx="6976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69</a:t>
            </a:r>
            <a:endParaRPr lang="vi-VN" altLang="en-US" dirty="0"/>
          </a:p>
        </p:txBody>
      </p:sp>
      <p:sp>
        <p:nvSpPr>
          <p:cNvPr id="53" name="Line 786">
            <a:extLst>
              <a:ext uri="{FF2B5EF4-FFF2-40B4-BE49-F238E27FC236}">
                <a16:creationId xmlns:a16="http://schemas.microsoft.com/office/drawing/2014/main" id="{870C89B0-60FC-40B6-BB5B-844B120A6C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428359" y="2066926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Line 787">
            <a:extLst>
              <a:ext uri="{FF2B5EF4-FFF2-40B4-BE49-F238E27FC236}">
                <a16:creationId xmlns:a16="http://schemas.microsoft.com/office/drawing/2014/main" id="{B986493E-6831-4544-925F-3FE1C478CC53}"/>
              </a:ext>
            </a:extLst>
          </p:cNvPr>
          <p:cNvSpPr>
            <a:spLocks noChangeShapeType="1"/>
          </p:cNvSpPr>
          <p:nvPr/>
        </p:nvSpPr>
        <p:spPr bwMode="auto">
          <a:xfrm>
            <a:off x="9441059" y="260667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61B8E76-2D92-474C-9526-09E88FD60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246" y="2601913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alt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47FDFD3B-70EB-4055-9AF6-A29467C49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027" y="2592030"/>
            <a:ext cx="388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vi-VN" alt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74C4BD-2252-4AA8-BB77-B989EF19F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9933" y="2588332"/>
            <a:ext cx="43656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altLang="en-US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328E430-9A86-4CAD-A9E4-201B3C3A6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5750" y="2592578"/>
            <a:ext cx="438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38F1023-0FCD-4F3A-948C-AFCF3B859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8546" y="2616201"/>
            <a:ext cx="438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vi-VN" altLang="en-US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C24A829-7147-4E7E-B837-A630BF369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9231" y="3206264"/>
            <a:ext cx="4365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altLang="en-US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DB27C2E-450B-4440-BD98-8AEC2A407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279" y="3182806"/>
            <a:ext cx="50006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580AAB4-7242-4293-9ECE-A1A9AD5C0A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1946" y="3196719"/>
            <a:ext cx="5000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alt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B298CD-F373-4625-AE95-EE19ADDEB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7146" y="2574926"/>
            <a:ext cx="2857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altLang="en-US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87688C3-BE05-4A49-88A7-F790C4AF8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1738" y="2598129"/>
            <a:ext cx="428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vi-VN" alt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E7F0D49-543E-466C-B37D-50614890B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177" y="3740246"/>
            <a:ext cx="4286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alt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433A1EF-5F51-403C-968F-2FD60CF9C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40972" y="3726394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3316A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vi-VN" altLang="en-US" dirty="0"/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5DE40E92-47BD-4615-9828-A9B4DDB7A004}"/>
              </a:ext>
            </a:extLst>
          </p:cNvPr>
          <p:cNvCxnSpPr/>
          <p:nvPr/>
        </p:nvCxnSpPr>
        <p:spPr>
          <a:xfrm>
            <a:off x="8682405" y="2171279"/>
            <a:ext cx="9525" cy="226853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09BCE6A-3D08-416F-873F-74692E1A98FF}"/>
              </a:ext>
            </a:extLst>
          </p:cNvPr>
          <p:cNvSpPr txBox="1"/>
          <p:nvPr/>
        </p:nvSpPr>
        <p:spPr>
          <a:xfrm>
            <a:off x="515045" y="1332148"/>
            <a:ext cx="10115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6,251 : 7                           b) 33,14 : 58                   c) 375,23 : 69</a:t>
            </a:r>
          </a:p>
        </p:txBody>
      </p:sp>
    </p:spTree>
    <p:extLst>
      <p:ext uri="{BB962C8B-B14F-4D97-AF65-F5344CB8AC3E}">
        <p14:creationId xmlns:p14="http://schemas.microsoft.com/office/powerpoint/2010/main" val="267246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5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11" grpId="0"/>
      <p:bldP spid="12" grpId="0"/>
      <p:bldP spid="13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7" grpId="0"/>
      <p:bldP spid="28" grpId="0"/>
      <p:bldP spid="29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50" grpId="0"/>
      <p:bldP spid="51" grpId="0"/>
      <p:bldP spid="52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30BC74-8576-4B94-944A-465E15C702B3}"/>
              </a:ext>
            </a:extLst>
          </p:cNvPr>
          <p:cNvSpPr txBox="1"/>
          <p:nvPr/>
        </p:nvSpPr>
        <p:spPr>
          <a:xfrm>
            <a:off x="1524000" y="228600"/>
            <a:ext cx="10082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DABD91-8B24-435F-8894-B973B6C817AF}"/>
              </a:ext>
            </a:extLst>
          </p:cNvPr>
          <p:cNvSpPr txBox="1"/>
          <p:nvPr/>
        </p:nvSpPr>
        <p:spPr>
          <a:xfrm>
            <a:off x="914399" y="921722"/>
            <a:ext cx="35044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0,8 x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1,2 x 10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772EF8-F3D6-43F4-A359-D17CBEA6B970}"/>
              </a:ext>
            </a:extLst>
          </p:cNvPr>
          <p:cNvSpPr txBox="1"/>
          <p:nvPr/>
        </p:nvSpPr>
        <p:spPr>
          <a:xfrm>
            <a:off x="1300903" y="1506497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0,8 x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12</a:t>
            </a:r>
          </a:p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12:0,8</a:t>
            </a:r>
          </a:p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6F06C3-8B33-43FC-9985-500E1E21B559}"/>
              </a:ext>
            </a:extLst>
          </p:cNvPr>
          <p:cNvSpPr txBox="1"/>
          <p:nvPr/>
        </p:nvSpPr>
        <p:spPr>
          <a:xfrm>
            <a:off x="914399" y="3232543"/>
            <a:ext cx="37338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25 :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16 :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016948-5EE3-4154-80E7-8C1D038FB440}"/>
              </a:ext>
            </a:extLst>
          </p:cNvPr>
          <p:cNvSpPr txBox="1"/>
          <p:nvPr/>
        </p:nvSpPr>
        <p:spPr>
          <a:xfrm>
            <a:off x="1300904" y="3781843"/>
            <a:ext cx="3117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 :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1,6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 : 1,6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15,625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A38F53-85F4-41E7-A28A-D2F05B19FB08}"/>
              </a:ext>
            </a:extLst>
          </p:cNvPr>
          <p:cNvSpPr txBox="1"/>
          <p:nvPr/>
        </p:nvSpPr>
        <p:spPr>
          <a:xfrm>
            <a:off x="6781800" y="921722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210 :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14,92 – 6,52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5C7F17-CFE8-4191-BA63-6C67153BF025}"/>
              </a:ext>
            </a:extLst>
          </p:cNvPr>
          <p:cNvSpPr txBox="1"/>
          <p:nvPr/>
        </p:nvSpPr>
        <p:spPr>
          <a:xfrm>
            <a:off x="7168304" y="1471022"/>
            <a:ext cx="44195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210  :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8,4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210 : 8,4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19C538D-6027-4A2D-A8DF-EE61769A67DC}"/>
              </a:ext>
            </a:extLst>
          </p:cNvPr>
          <p:cNvSpPr txBox="1"/>
          <p:nvPr/>
        </p:nvSpPr>
        <p:spPr>
          <a:xfrm>
            <a:off x="6781800" y="3246818"/>
            <a:ext cx="44759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6,2 x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43,18 + 18,82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B94D47-AB36-46FA-8D92-D20460FE7EDA}"/>
              </a:ext>
            </a:extLst>
          </p:cNvPr>
          <p:cNvSpPr txBox="1"/>
          <p:nvPr/>
        </p:nvSpPr>
        <p:spPr>
          <a:xfrm>
            <a:off x="7168304" y="3831593"/>
            <a:ext cx="4419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6,2 x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62</a:t>
            </a:r>
          </a:p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62 : 6,2</a:t>
            </a:r>
          </a:p>
          <a:p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</a:p>
        </p:txBody>
      </p:sp>
    </p:spTree>
    <p:extLst>
      <p:ext uri="{BB962C8B-B14F-4D97-AF65-F5344CB8AC3E}">
        <p14:creationId xmlns:p14="http://schemas.microsoft.com/office/powerpoint/2010/main" val="68556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05970" y="2028968"/>
            <a:ext cx="8839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/>
              <a:t>  </a:t>
            </a:r>
            <a:r>
              <a:rPr lang="en-US" sz="3500" b="1" i="1" dirty="0" err="1"/>
              <a:t>Củng</a:t>
            </a:r>
            <a:r>
              <a:rPr lang="en-US" sz="3500" b="1" i="1" dirty="0"/>
              <a:t> </a:t>
            </a:r>
            <a:r>
              <a:rPr lang="en-US" sz="3500" b="1" i="1" dirty="0" err="1"/>
              <a:t>cố</a:t>
            </a:r>
            <a:r>
              <a:rPr lang="en-US" sz="3500" b="1" i="1" dirty="0"/>
              <a:t>, </a:t>
            </a:r>
            <a:r>
              <a:rPr lang="en-US" sz="3500" b="1" i="1" dirty="0" err="1"/>
              <a:t>dặn</a:t>
            </a:r>
            <a:r>
              <a:rPr lang="en-US" sz="3500" b="1" i="1" dirty="0"/>
              <a:t> </a:t>
            </a:r>
            <a:r>
              <a:rPr lang="en-US" sz="3500" b="1" i="1" dirty="0" err="1"/>
              <a:t>dò</a:t>
            </a:r>
            <a:r>
              <a:rPr lang="en-US" sz="3500" b="1" i="1" dirty="0"/>
              <a:t>: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500" i="1" dirty="0"/>
              <a:t>    </a:t>
            </a:r>
            <a:r>
              <a:rPr lang="en-US" sz="3500" i="1" dirty="0" err="1"/>
              <a:t>Về</a:t>
            </a:r>
            <a:r>
              <a:rPr lang="en-US" sz="3500" i="1" dirty="0"/>
              <a:t> </a:t>
            </a:r>
            <a:r>
              <a:rPr lang="en-US" sz="3500" i="1" dirty="0" err="1"/>
              <a:t>nhà</a:t>
            </a:r>
            <a:r>
              <a:rPr lang="en-US" sz="3500" i="1" dirty="0"/>
              <a:t> </a:t>
            </a:r>
            <a:r>
              <a:rPr lang="en-US" sz="3500" i="1" dirty="0" err="1"/>
              <a:t>học</a:t>
            </a:r>
            <a:r>
              <a:rPr lang="en-US" sz="3500" i="1" dirty="0"/>
              <a:t> </a:t>
            </a:r>
            <a:r>
              <a:rPr lang="en-US" sz="3500" i="1" dirty="0" err="1"/>
              <a:t>lại</a:t>
            </a:r>
            <a:r>
              <a:rPr lang="en-US" sz="3500" i="1" dirty="0"/>
              <a:t> </a:t>
            </a:r>
            <a:r>
              <a:rPr lang="en-US" sz="3500" i="1" dirty="0" err="1"/>
              <a:t>các</a:t>
            </a:r>
            <a:r>
              <a:rPr lang="en-US" sz="3500" i="1" dirty="0"/>
              <a:t> </a:t>
            </a:r>
            <a:r>
              <a:rPr lang="en-US" sz="3500" i="1" dirty="0" err="1"/>
              <a:t>quy</a:t>
            </a:r>
            <a:r>
              <a:rPr lang="en-US" sz="3500" i="1" dirty="0"/>
              <a:t> </a:t>
            </a:r>
            <a:r>
              <a:rPr lang="en-US" sz="3500" i="1" dirty="0" err="1"/>
              <a:t>tắc</a:t>
            </a:r>
            <a:r>
              <a:rPr lang="en-US" sz="3500" i="1" dirty="0"/>
              <a:t> </a:t>
            </a:r>
            <a:r>
              <a:rPr lang="en-US" sz="3500" i="1" dirty="0" err="1"/>
              <a:t>thực</a:t>
            </a:r>
            <a:r>
              <a:rPr lang="en-US" sz="3500" i="1" dirty="0"/>
              <a:t> </a:t>
            </a:r>
            <a:r>
              <a:rPr lang="en-US" sz="3500" i="1" dirty="0" err="1"/>
              <a:t>hiện</a:t>
            </a:r>
            <a:r>
              <a:rPr lang="en-US" sz="3500" i="1" dirty="0"/>
              <a:t> </a:t>
            </a:r>
            <a:r>
              <a:rPr lang="en-US" sz="3500" i="1" dirty="0" err="1"/>
              <a:t>các</a:t>
            </a:r>
            <a:r>
              <a:rPr lang="en-US" sz="3500" i="1" dirty="0"/>
              <a:t> </a:t>
            </a:r>
            <a:r>
              <a:rPr lang="en-US" sz="3500" i="1" dirty="0" err="1"/>
              <a:t>phép</a:t>
            </a:r>
            <a:r>
              <a:rPr lang="en-US" sz="3500" i="1" dirty="0"/>
              <a:t> </a:t>
            </a:r>
            <a:r>
              <a:rPr lang="en-US" sz="3500" i="1" dirty="0" err="1"/>
              <a:t>tính</a:t>
            </a:r>
            <a:r>
              <a:rPr lang="en-US" sz="3500" i="1" dirty="0"/>
              <a:t> </a:t>
            </a:r>
            <a:r>
              <a:rPr lang="en-US" sz="3500" i="1" dirty="0" err="1"/>
              <a:t>trên</a:t>
            </a:r>
            <a:r>
              <a:rPr lang="en-US" sz="3500" i="1" dirty="0"/>
              <a:t> </a:t>
            </a:r>
            <a:r>
              <a:rPr lang="en-US" sz="3500" i="1" dirty="0" err="1"/>
              <a:t>số</a:t>
            </a:r>
            <a:r>
              <a:rPr lang="en-US" sz="3500" i="1" dirty="0"/>
              <a:t> </a:t>
            </a:r>
            <a:r>
              <a:rPr lang="en-US" sz="3500" i="1" dirty="0" err="1"/>
              <a:t>thập</a:t>
            </a:r>
            <a:r>
              <a:rPr lang="en-US" sz="3500" i="1" dirty="0"/>
              <a:t> </a:t>
            </a:r>
            <a:r>
              <a:rPr lang="en-US" sz="3500" i="1" dirty="0" err="1"/>
              <a:t>phân</a:t>
            </a:r>
            <a:r>
              <a:rPr lang="en-US" sz="3500" i="1" dirty="0"/>
              <a:t>.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500" i="1" dirty="0" err="1"/>
              <a:t>Chuẩn</a:t>
            </a:r>
            <a:r>
              <a:rPr lang="en-US" sz="3500" i="1" dirty="0"/>
              <a:t> </a:t>
            </a:r>
            <a:r>
              <a:rPr lang="en-US" sz="3500" i="1" dirty="0" err="1"/>
              <a:t>bị</a:t>
            </a:r>
            <a:r>
              <a:rPr lang="en-US" sz="3500" i="1" dirty="0"/>
              <a:t> </a:t>
            </a:r>
            <a:r>
              <a:rPr lang="en-US" sz="3500" i="1" dirty="0" err="1"/>
              <a:t>bài</a:t>
            </a:r>
            <a:r>
              <a:rPr lang="en-US" sz="3500" i="1" dirty="0"/>
              <a:t> </a:t>
            </a:r>
            <a:r>
              <a:rPr lang="en-US" sz="3500" i="1" dirty="0" err="1"/>
              <a:t>Luyện</a:t>
            </a:r>
            <a:r>
              <a:rPr lang="en-US" sz="3500" i="1" dirty="0"/>
              <a:t> </a:t>
            </a:r>
            <a:r>
              <a:rPr lang="en-US" sz="3500" i="1" dirty="0" err="1"/>
              <a:t>tập</a:t>
            </a:r>
            <a:r>
              <a:rPr lang="en-US" sz="3500" i="1" dirty="0"/>
              <a:t> </a:t>
            </a:r>
            <a:r>
              <a:rPr lang="en-US" sz="3500" i="1" dirty="0" err="1"/>
              <a:t>chung</a:t>
            </a:r>
            <a:r>
              <a:rPr lang="en-US" sz="3500" i="1" dirty="0"/>
              <a:t> </a:t>
            </a:r>
            <a:r>
              <a:rPr lang="en-US" sz="3500" i="1" dirty="0" err="1"/>
              <a:t>trang</a:t>
            </a:r>
            <a:r>
              <a:rPr lang="en-US" sz="3500" i="1" dirty="0"/>
              <a:t> 73.</a:t>
            </a:r>
          </a:p>
        </p:txBody>
      </p:sp>
    </p:spTree>
    <p:extLst>
      <p:ext uri="{BB962C8B-B14F-4D97-AF65-F5344CB8AC3E}">
        <p14:creationId xmlns:p14="http://schemas.microsoft.com/office/powerpoint/2010/main" val="310316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91646718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386</Words>
  <Application>Microsoft Office PowerPoint</Application>
  <PresentationFormat>Widescreen</PresentationFormat>
  <Paragraphs>109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79</cp:revision>
  <dcterms:created xsi:type="dcterms:W3CDTF">2018-05-22T02:21:57Z</dcterms:created>
  <dcterms:modified xsi:type="dcterms:W3CDTF">2023-12-20T09:49:50Z</dcterms:modified>
</cp:coreProperties>
</file>