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86" r:id="rId2"/>
    <p:sldId id="316" r:id="rId3"/>
    <p:sldId id="311" r:id="rId4"/>
    <p:sldId id="312" r:id="rId5"/>
    <p:sldId id="313" r:id="rId6"/>
    <p:sldId id="315" r:id="rId7"/>
    <p:sldId id="287" r:id="rId8"/>
    <p:sldId id="267" r:id="rId9"/>
    <p:sldId id="262" r:id="rId10"/>
    <p:sldId id="317" r:id="rId11"/>
    <p:sldId id="506" r:id="rId12"/>
    <p:sldId id="263" r:id="rId13"/>
    <p:sldId id="269" r:id="rId14"/>
    <p:sldId id="270" r:id="rId15"/>
    <p:sldId id="271" r:id="rId16"/>
    <p:sldId id="319" r:id="rId17"/>
    <p:sldId id="320" r:id="rId18"/>
    <p:sldId id="495" r:id="rId19"/>
    <p:sldId id="327" r:id="rId20"/>
    <p:sldId id="487" r:id="rId21"/>
    <p:sldId id="289" r:id="rId22"/>
    <p:sldId id="493" r:id="rId23"/>
    <p:sldId id="482" r:id="rId24"/>
    <p:sldId id="483" r:id="rId25"/>
    <p:sldId id="428" r:id="rId26"/>
    <p:sldId id="484" r:id="rId27"/>
    <p:sldId id="456" r:id="rId28"/>
    <p:sldId id="497" r:id="rId29"/>
    <p:sldId id="486" r:id="rId30"/>
    <p:sldId id="496" r:id="rId31"/>
    <p:sldId id="489" r:id="rId32"/>
    <p:sldId id="502" r:id="rId33"/>
    <p:sldId id="494" r:id="rId34"/>
    <p:sldId id="427" r:id="rId35"/>
    <p:sldId id="321" r:id="rId36"/>
    <p:sldId id="323" r:id="rId37"/>
    <p:sldId id="318" r:id="rId38"/>
    <p:sldId id="272" r:id="rId39"/>
    <p:sldId id="264" r:id="rId40"/>
    <p:sldId id="325" r:id="rId41"/>
    <p:sldId id="498" r:id="rId42"/>
    <p:sldId id="500" r:id="rId43"/>
    <p:sldId id="503" r:id="rId44"/>
    <p:sldId id="504" r:id="rId45"/>
    <p:sldId id="501" r:id="rId46"/>
    <p:sldId id="505" r:id="rId47"/>
  </p:sldIdLst>
  <p:sldSz cx="12192000" cy="6858000"/>
  <p:notesSz cx="6858000" cy="9144000"/>
  <p:embeddedFontLst>
    <p:embeddedFont>
      <p:font typeface="等线" panose="02010600030101010101" pitchFamily="2" charset="-122"/>
      <p:regular r:id="rId49"/>
      <p:bold r:id="rId50"/>
    </p:embeddedFont>
    <p:embeddedFont>
      <p:font typeface="inpin heiti" panose="020B0604020202020204" charset="-122"/>
      <p:regular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UTM Androgyne" panose="02040603050506020204" pitchFamily="18" charset="0"/>
      <p:regular r:id="rId58"/>
    </p:embeddedFont>
    <p:embeddedFont>
      <p:font typeface="UTM Cookies" panose="02040603050506020204" pitchFamily="18" charset="0"/>
      <p:regular r:id="rId59"/>
    </p:embeddedFont>
    <p:embeddedFont>
      <p:font typeface="UTM Flamenco" panose="02040603050506020204" pitchFamily="18" charset="0"/>
      <p:regular r:id="rId60"/>
    </p:embeddedFont>
    <p:embeddedFont>
      <p:font typeface="UTM Futura Extra" panose="02040603050506020204" pitchFamily="18" charset="0"/>
      <p:bold r:id="rId61"/>
    </p:embeddedFont>
    <p:embeddedFont>
      <p:font typeface="UTM Showcard" panose="02040603050506020204" pitchFamily="18" charset="0"/>
      <p:regular r:id="rId62"/>
    </p:embeddedFont>
  </p:embeddedFontLst>
  <p:custDataLst>
    <p:tags r:id="rId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94A"/>
    <a:srgbClr val="2B6301"/>
    <a:srgbClr val="B9000B"/>
    <a:srgbClr val="CC00CC"/>
    <a:srgbClr val="F8F5F2"/>
    <a:srgbClr val="A8C8E2"/>
    <a:srgbClr val="B7DAEC"/>
    <a:srgbClr val="8BEDF2"/>
    <a:srgbClr val="FEB9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p:scale>
          <a:sx n="25" d="100"/>
          <a:sy n="25" d="100"/>
        </p:scale>
        <p:origin x="2116" y="8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4C64F-7392-4AC0-AED0-0165248446E1}" type="datetimeFigureOut">
              <a:rPr lang="zh-CN" altLang="en-US" smtClean="0"/>
              <a:t>2021/12/8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035F31-9BF6-4BAF-ACB1-C0EDDBF927D3}" type="slidenum">
              <a:rPr lang="zh-CN" altLang="en-US" smtClean="0"/>
              <a:t>‹#›</a:t>
            </a:fld>
            <a:endParaRPr lang="zh-CN" altLang="en-US"/>
          </a:p>
        </p:txBody>
      </p:sp>
    </p:spTree>
    <p:extLst>
      <p:ext uri="{BB962C8B-B14F-4D97-AF65-F5344CB8AC3E}">
        <p14:creationId xmlns:p14="http://schemas.microsoft.com/office/powerpoint/2010/main" val="2814278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a:t>
            </a:fld>
            <a:endParaRPr lang="zh-CN" altLang="en-US"/>
          </a:p>
        </p:txBody>
      </p:sp>
    </p:spTree>
    <p:extLst>
      <p:ext uri="{BB962C8B-B14F-4D97-AF65-F5344CB8AC3E}">
        <p14:creationId xmlns:p14="http://schemas.microsoft.com/office/powerpoint/2010/main" val="2734967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14</a:t>
            </a:fld>
            <a:endParaRPr lang="zh-CN" altLang="en-US"/>
          </a:p>
        </p:txBody>
      </p:sp>
    </p:spTree>
    <p:extLst>
      <p:ext uri="{BB962C8B-B14F-4D97-AF65-F5344CB8AC3E}">
        <p14:creationId xmlns:p14="http://schemas.microsoft.com/office/powerpoint/2010/main" val="1887853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15</a:t>
            </a:fld>
            <a:endParaRPr lang="zh-CN" altLang="en-US"/>
          </a:p>
        </p:txBody>
      </p:sp>
    </p:spTree>
    <p:extLst>
      <p:ext uri="{BB962C8B-B14F-4D97-AF65-F5344CB8AC3E}">
        <p14:creationId xmlns:p14="http://schemas.microsoft.com/office/powerpoint/2010/main" val="4286124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16</a:t>
            </a:fld>
            <a:endParaRPr lang="zh-CN" altLang="en-US"/>
          </a:p>
        </p:txBody>
      </p:sp>
    </p:spTree>
    <p:extLst>
      <p:ext uri="{BB962C8B-B14F-4D97-AF65-F5344CB8AC3E}">
        <p14:creationId xmlns:p14="http://schemas.microsoft.com/office/powerpoint/2010/main" val="2022612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17</a:t>
            </a:fld>
            <a:endParaRPr lang="zh-CN" altLang="en-US"/>
          </a:p>
        </p:txBody>
      </p:sp>
    </p:spTree>
    <p:extLst>
      <p:ext uri="{BB962C8B-B14F-4D97-AF65-F5344CB8AC3E}">
        <p14:creationId xmlns:p14="http://schemas.microsoft.com/office/powerpoint/2010/main" val="2662083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18</a:t>
            </a:fld>
            <a:endParaRPr lang="zh-CN" altLang="en-US"/>
          </a:p>
        </p:txBody>
      </p:sp>
    </p:spTree>
    <p:extLst>
      <p:ext uri="{BB962C8B-B14F-4D97-AF65-F5344CB8AC3E}">
        <p14:creationId xmlns:p14="http://schemas.microsoft.com/office/powerpoint/2010/main" val="1824680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19</a:t>
            </a:fld>
            <a:endParaRPr lang="zh-CN" altLang="en-US"/>
          </a:p>
        </p:txBody>
      </p:sp>
    </p:spTree>
    <p:extLst>
      <p:ext uri="{BB962C8B-B14F-4D97-AF65-F5344CB8AC3E}">
        <p14:creationId xmlns:p14="http://schemas.microsoft.com/office/powerpoint/2010/main" val="2021151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28</a:t>
            </a:fld>
            <a:endParaRPr lang="zh-CN" altLang="en-US"/>
          </a:p>
        </p:txBody>
      </p:sp>
    </p:spTree>
    <p:extLst>
      <p:ext uri="{BB962C8B-B14F-4D97-AF65-F5344CB8AC3E}">
        <p14:creationId xmlns:p14="http://schemas.microsoft.com/office/powerpoint/2010/main" val="1038391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30</a:t>
            </a:fld>
            <a:endParaRPr lang="zh-CN" altLang="en-US"/>
          </a:p>
        </p:txBody>
      </p:sp>
    </p:spTree>
    <p:extLst>
      <p:ext uri="{BB962C8B-B14F-4D97-AF65-F5344CB8AC3E}">
        <p14:creationId xmlns:p14="http://schemas.microsoft.com/office/powerpoint/2010/main" val="2412988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32</a:t>
            </a:fld>
            <a:endParaRPr lang="zh-CN" altLang="en-US"/>
          </a:p>
        </p:txBody>
      </p:sp>
    </p:spTree>
    <p:extLst>
      <p:ext uri="{BB962C8B-B14F-4D97-AF65-F5344CB8AC3E}">
        <p14:creationId xmlns:p14="http://schemas.microsoft.com/office/powerpoint/2010/main" val="3999819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35</a:t>
            </a:fld>
            <a:endParaRPr lang="zh-CN" altLang="en-US"/>
          </a:p>
        </p:txBody>
      </p:sp>
    </p:spTree>
    <p:extLst>
      <p:ext uri="{BB962C8B-B14F-4D97-AF65-F5344CB8AC3E}">
        <p14:creationId xmlns:p14="http://schemas.microsoft.com/office/powerpoint/2010/main" val="35361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2</a:t>
            </a:fld>
            <a:endParaRPr lang="zh-CN" altLang="en-US"/>
          </a:p>
        </p:txBody>
      </p:sp>
    </p:spTree>
    <p:extLst>
      <p:ext uri="{BB962C8B-B14F-4D97-AF65-F5344CB8AC3E}">
        <p14:creationId xmlns:p14="http://schemas.microsoft.com/office/powerpoint/2010/main" val="2166760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36</a:t>
            </a:fld>
            <a:endParaRPr lang="zh-CN" altLang="en-US"/>
          </a:p>
        </p:txBody>
      </p:sp>
    </p:spTree>
    <p:extLst>
      <p:ext uri="{BB962C8B-B14F-4D97-AF65-F5344CB8AC3E}">
        <p14:creationId xmlns:p14="http://schemas.microsoft.com/office/powerpoint/2010/main" val="1987532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37</a:t>
            </a:fld>
            <a:endParaRPr lang="zh-CN" altLang="en-US"/>
          </a:p>
        </p:txBody>
      </p:sp>
    </p:spTree>
    <p:extLst>
      <p:ext uri="{BB962C8B-B14F-4D97-AF65-F5344CB8AC3E}">
        <p14:creationId xmlns:p14="http://schemas.microsoft.com/office/powerpoint/2010/main" val="1292710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38</a:t>
            </a:fld>
            <a:endParaRPr lang="zh-CN" altLang="en-US"/>
          </a:p>
        </p:txBody>
      </p:sp>
    </p:spTree>
    <p:extLst>
      <p:ext uri="{BB962C8B-B14F-4D97-AF65-F5344CB8AC3E}">
        <p14:creationId xmlns:p14="http://schemas.microsoft.com/office/powerpoint/2010/main" val="2071309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39</a:t>
            </a:fld>
            <a:endParaRPr lang="zh-CN" altLang="en-US"/>
          </a:p>
        </p:txBody>
      </p:sp>
    </p:spTree>
    <p:extLst>
      <p:ext uri="{BB962C8B-B14F-4D97-AF65-F5344CB8AC3E}">
        <p14:creationId xmlns:p14="http://schemas.microsoft.com/office/powerpoint/2010/main" val="3371974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40</a:t>
            </a:fld>
            <a:endParaRPr lang="zh-CN" altLang="en-US"/>
          </a:p>
        </p:txBody>
      </p:sp>
    </p:spTree>
    <p:extLst>
      <p:ext uri="{BB962C8B-B14F-4D97-AF65-F5344CB8AC3E}">
        <p14:creationId xmlns:p14="http://schemas.microsoft.com/office/powerpoint/2010/main" val="3271671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46</a:t>
            </a:fld>
            <a:endParaRPr lang="zh-CN" altLang="en-US"/>
          </a:p>
        </p:txBody>
      </p:sp>
    </p:spTree>
    <p:extLst>
      <p:ext uri="{BB962C8B-B14F-4D97-AF65-F5344CB8AC3E}">
        <p14:creationId xmlns:p14="http://schemas.microsoft.com/office/powerpoint/2010/main" val="224561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7</a:t>
            </a:fld>
            <a:endParaRPr lang="zh-CN" altLang="en-US"/>
          </a:p>
        </p:txBody>
      </p:sp>
    </p:spTree>
    <p:extLst>
      <p:ext uri="{BB962C8B-B14F-4D97-AF65-F5344CB8AC3E}">
        <p14:creationId xmlns:p14="http://schemas.microsoft.com/office/powerpoint/2010/main" val="106294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8</a:t>
            </a:fld>
            <a:endParaRPr lang="zh-CN" altLang="en-US"/>
          </a:p>
        </p:txBody>
      </p:sp>
    </p:spTree>
    <p:extLst>
      <p:ext uri="{BB962C8B-B14F-4D97-AF65-F5344CB8AC3E}">
        <p14:creationId xmlns:p14="http://schemas.microsoft.com/office/powerpoint/2010/main" val="188753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9</a:t>
            </a:fld>
            <a:endParaRPr lang="zh-CN" altLang="en-US"/>
          </a:p>
        </p:txBody>
      </p:sp>
    </p:spTree>
    <p:extLst>
      <p:ext uri="{BB962C8B-B14F-4D97-AF65-F5344CB8AC3E}">
        <p14:creationId xmlns:p14="http://schemas.microsoft.com/office/powerpoint/2010/main" val="217848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10</a:t>
            </a:fld>
            <a:endParaRPr lang="zh-CN" altLang="en-US"/>
          </a:p>
        </p:txBody>
      </p:sp>
    </p:spTree>
    <p:extLst>
      <p:ext uri="{BB962C8B-B14F-4D97-AF65-F5344CB8AC3E}">
        <p14:creationId xmlns:p14="http://schemas.microsoft.com/office/powerpoint/2010/main" val="1072652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11</a:t>
            </a:fld>
            <a:endParaRPr lang="zh-CN" altLang="en-US"/>
          </a:p>
        </p:txBody>
      </p:sp>
    </p:spTree>
    <p:extLst>
      <p:ext uri="{BB962C8B-B14F-4D97-AF65-F5344CB8AC3E}">
        <p14:creationId xmlns:p14="http://schemas.microsoft.com/office/powerpoint/2010/main" val="1257031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12</a:t>
            </a:fld>
            <a:endParaRPr lang="zh-CN" altLang="en-US"/>
          </a:p>
        </p:txBody>
      </p:sp>
    </p:spTree>
    <p:extLst>
      <p:ext uri="{BB962C8B-B14F-4D97-AF65-F5344CB8AC3E}">
        <p14:creationId xmlns:p14="http://schemas.microsoft.com/office/powerpoint/2010/main" val="3899053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t>13</a:t>
            </a:fld>
            <a:endParaRPr lang="zh-CN" altLang="en-US"/>
          </a:p>
        </p:txBody>
      </p:sp>
    </p:spTree>
    <p:extLst>
      <p:ext uri="{BB962C8B-B14F-4D97-AF65-F5344CB8AC3E}">
        <p14:creationId xmlns:p14="http://schemas.microsoft.com/office/powerpoint/2010/main" val="2021151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29CC67F-C636-489E-9A9E-A38F7E7968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矩形: 圆角 2">
            <a:extLst>
              <a:ext uri="{FF2B5EF4-FFF2-40B4-BE49-F238E27FC236}">
                <a16:creationId xmlns:a16="http://schemas.microsoft.com/office/drawing/2014/main" id="{B9C9D8C2-581D-4038-9FE5-BBAF6325205E}"/>
              </a:ext>
            </a:extLst>
          </p:cNvPr>
          <p:cNvSpPr/>
          <p:nvPr userDrawn="1"/>
        </p:nvSpPr>
        <p:spPr>
          <a:xfrm>
            <a:off x="586286" y="683850"/>
            <a:ext cx="11116556" cy="5774099"/>
          </a:xfrm>
          <a:prstGeom prst="roundRect">
            <a:avLst>
              <a:gd name="adj" fmla="val 8808"/>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0F1450A3-CFBC-4CBC-994E-E2F29761708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8100" y="-2"/>
            <a:ext cx="7335988" cy="2546377"/>
          </a:xfrm>
          <a:prstGeom prst="rect">
            <a:avLst/>
          </a:prstGeom>
        </p:spPr>
      </p:pic>
      <p:pic>
        <p:nvPicPr>
          <p:cNvPr id="5" name="图片 4">
            <a:extLst>
              <a:ext uri="{FF2B5EF4-FFF2-40B4-BE49-F238E27FC236}">
                <a16:creationId xmlns:a16="http://schemas.microsoft.com/office/drawing/2014/main" id="{9AA47B5E-EB4B-4DB2-9E54-4A1334BE7AE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0157335" y="4971651"/>
            <a:ext cx="2034665" cy="1886350"/>
          </a:xfrm>
          <a:prstGeom prst="rect">
            <a:avLst/>
          </a:prstGeom>
        </p:spPr>
      </p:pic>
      <p:pic>
        <p:nvPicPr>
          <p:cNvPr id="6" name="图片 5">
            <a:extLst>
              <a:ext uri="{FF2B5EF4-FFF2-40B4-BE49-F238E27FC236}">
                <a16:creationId xmlns:a16="http://schemas.microsoft.com/office/drawing/2014/main" id="{7B1D9AD0-188D-4BAC-A98F-1414255D6E9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38100" y="3099677"/>
            <a:ext cx="1390650" cy="37583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888898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67141FF-8B1A-4F98-95EF-EE6E5D9D4804}"/>
              </a:ext>
            </a:extLst>
          </p:cNvPr>
          <p:cNvSpPr/>
          <p:nvPr userDrawn="1"/>
        </p:nvSpPr>
        <p:spPr>
          <a:xfrm>
            <a:off x="13662498" y="-1541294"/>
            <a:ext cx="661481" cy="622571"/>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9EE5DEE-E609-4256-B12F-7070620979D9}"/>
              </a:ext>
            </a:extLst>
          </p:cNvPr>
          <p:cNvSpPr/>
          <p:nvPr userDrawn="1"/>
        </p:nvSpPr>
        <p:spPr>
          <a:xfrm>
            <a:off x="-2563238" y="7622161"/>
            <a:ext cx="661481" cy="622571"/>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124FDC-85A5-4EA8-9F62-397CB4870EB5}"/>
              </a:ext>
            </a:extLst>
          </p:cNvPr>
          <p:cNvSpPr/>
          <p:nvPr userDrawn="1"/>
        </p:nvSpPr>
        <p:spPr>
          <a:xfrm>
            <a:off x="2877811" y="7475291"/>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svg"/><Relationship Id="rId11" Type="http://schemas.openxmlformats.org/officeDocument/2006/relationships/image" Target="../media/image29.png"/><Relationship Id="rId5" Type="http://schemas.openxmlformats.org/officeDocument/2006/relationships/image" Target="../media/image25.png"/><Relationship Id="rId10" Type="http://schemas.microsoft.com/office/2007/relationships/hdphoto" Target="../media/hdphoto10.wdp"/><Relationship Id="rId4" Type="http://schemas.openxmlformats.org/officeDocument/2006/relationships/image" Target="../media/image24.sv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svg"/><Relationship Id="rId11" Type="http://schemas.openxmlformats.org/officeDocument/2006/relationships/image" Target="../media/image29.png"/><Relationship Id="rId5" Type="http://schemas.openxmlformats.org/officeDocument/2006/relationships/image" Target="../media/image25.png"/><Relationship Id="rId10" Type="http://schemas.microsoft.com/office/2007/relationships/hdphoto" Target="../media/hdphoto10.wdp"/><Relationship Id="rId4" Type="http://schemas.openxmlformats.org/officeDocument/2006/relationships/image" Target="../media/image24.sv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9.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43.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7.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48.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svg"/><Relationship Id="rId11" Type="http://schemas.openxmlformats.org/officeDocument/2006/relationships/image" Target="../media/image29.png"/><Relationship Id="rId5" Type="http://schemas.openxmlformats.org/officeDocument/2006/relationships/image" Target="../media/image25.png"/><Relationship Id="rId10" Type="http://schemas.microsoft.com/office/2007/relationships/hdphoto" Target="../media/hdphoto10.wdp"/><Relationship Id="rId4" Type="http://schemas.openxmlformats.org/officeDocument/2006/relationships/image" Target="../media/image24.sv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5.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jpeg"/><Relationship Id="rId10" Type="http://schemas.openxmlformats.org/officeDocument/2006/relationships/image" Target="../media/image15.png"/><Relationship Id="rId4" Type="http://schemas.openxmlformats.org/officeDocument/2006/relationships/audio" Target="../media/audio1.wav"/><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56.jpg"/><Relationship Id="rId4" Type="http://schemas.openxmlformats.org/officeDocument/2006/relationships/audio" Target="../media/audio1.wav"/><Relationship Id="rId9" Type="http://schemas.openxmlformats.org/officeDocument/2006/relationships/image" Target="../media/image59.png"/></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56.jpg"/><Relationship Id="rId4" Type="http://schemas.openxmlformats.org/officeDocument/2006/relationships/audio" Target="../media/audio1.wav"/><Relationship Id="rId9"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56.jpg"/><Relationship Id="rId4" Type="http://schemas.openxmlformats.org/officeDocument/2006/relationships/audio" Target="../media/audio1.wav"/><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5.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jpeg"/><Relationship Id="rId10" Type="http://schemas.microsoft.com/office/2007/relationships/hdphoto" Target="../media/hdphoto6.wdp"/><Relationship Id="rId4" Type="http://schemas.openxmlformats.org/officeDocument/2006/relationships/audio" Target="../media/audio1.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8.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7.wdp"/><Relationship Id="rId5" Type="http://schemas.openxmlformats.org/officeDocument/2006/relationships/image" Target="../media/image13.png"/><Relationship Id="rId10" Type="http://schemas.openxmlformats.org/officeDocument/2006/relationships/image" Target="../media/image18.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id="{0986CEEA-A942-44E7-8C3F-AE45B8EA0A78}"/>
              </a:ext>
            </a:extLst>
          </p:cNvPr>
          <p:cNvSpPr/>
          <p:nvPr/>
        </p:nvSpPr>
        <p:spPr>
          <a:xfrm>
            <a:off x="2664735" y="1590646"/>
            <a:ext cx="8908140" cy="2989958"/>
          </a:xfrm>
          <a:prstGeom prst="roundRect">
            <a:avLst>
              <a:gd name="adj" fmla="val 29726"/>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TextBox 13">
            <a:extLst>
              <a:ext uri="{FF2B5EF4-FFF2-40B4-BE49-F238E27FC236}">
                <a16:creationId xmlns:a16="http://schemas.microsoft.com/office/drawing/2014/main" id="{E4ABA570-6384-453E-8ECA-EDC27FC02DEC}"/>
              </a:ext>
            </a:extLst>
          </p:cNvPr>
          <p:cNvSpPr txBox="1"/>
          <p:nvPr/>
        </p:nvSpPr>
        <p:spPr>
          <a:xfrm>
            <a:off x="1022805" y="1808352"/>
            <a:ext cx="12191999" cy="2554545"/>
          </a:xfrm>
          <a:prstGeom prst="rect">
            <a:avLst/>
          </a:prstGeom>
          <a:noFill/>
        </p:spPr>
        <p:txBody>
          <a:bodyPr wrap="square">
            <a:spAutoFit/>
          </a:bodyPr>
          <a:lstStyle/>
          <a:p>
            <a:pPr algn="ctr" defTabSz="685783">
              <a:defRPr/>
            </a:pPr>
            <a:r>
              <a:rPr lang="en-US" sz="8000" b="1">
                <a:ln w="38100">
                  <a:solidFill>
                    <a:schemeClr val="bg1"/>
                  </a:solidFill>
                </a:ln>
                <a:solidFill>
                  <a:srgbClr val="7030A0"/>
                </a:solidFill>
                <a:effectLst>
                  <a:outerShdw blurRad="38100" dist="38100" dir="2700000" algn="tl">
                    <a:srgbClr val="000000">
                      <a:alpha val="43137"/>
                    </a:srgbClr>
                  </a:outerShdw>
                </a:effectLst>
                <a:latin typeface="UTM Cookies" panose="02040603050506020204" pitchFamily="18" charset="0"/>
                <a:cs typeface="Times New Roman" pitchFamily="18" charset="0"/>
              </a:rPr>
              <a:t>LỊCH SỬ - KHỐI 5</a:t>
            </a:r>
          </a:p>
          <a:p>
            <a:pPr algn="ctr" defTabSz="685783">
              <a:defRPr/>
            </a:pPr>
            <a:r>
              <a:rPr lang="en-US" sz="8000" b="1">
                <a:ln w="38100">
                  <a:solidFill>
                    <a:schemeClr val="bg1"/>
                  </a:solidFill>
                </a:ln>
                <a:solidFill>
                  <a:srgbClr val="FF5050"/>
                </a:solidFill>
                <a:effectLst>
                  <a:outerShdw blurRad="38100" dist="38100" dir="2700000" algn="tl">
                    <a:srgbClr val="000000">
                      <a:alpha val="43137"/>
                    </a:srgbClr>
                  </a:outerShdw>
                </a:effectLst>
                <a:latin typeface="UTM Cookies" panose="02040603050506020204" pitchFamily="18" charset="0"/>
                <a:cs typeface="Times New Roman" pitchFamily="18" charset="0"/>
              </a:rPr>
              <a:t>Tuần 14</a:t>
            </a:r>
            <a:endParaRPr lang="en-US" sz="8000">
              <a:ln w="38100">
                <a:solidFill>
                  <a:schemeClr val="bg1"/>
                </a:solidFill>
              </a:ln>
              <a:effectLst>
                <a:outerShdw blurRad="38100" dist="38100" dir="2700000" algn="tl">
                  <a:srgbClr val="000000">
                    <a:alpha val="43137"/>
                  </a:srgbClr>
                </a:outerShdw>
              </a:effectLst>
              <a:latin typeface="UTM Cookies" panose="02040603050506020204" pitchFamily="18" charset="0"/>
            </a:endParaRPr>
          </a:p>
        </p:txBody>
      </p:sp>
    </p:spTree>
    <p:extLst>
      <p:ext uri="{BB962C8B-B14F-4D97-AF65-F5344CB8AC3E}">
        <p14:creationId xmlns:p14="http://schemas.microsoft.com/office/powerpoint/2010/main" val="261831275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id="{0986CEEA-A942-44E7-8C3F-AE45B8EA0A78}"/>
              </a:ext>
            </a:extLst>
          </p:cNvPr>
          <p:cNvSpPr/>
          <p:nvPr/>
        </p:nvSpPr>
        <p:spPr>
          <a:xfrm rot="196779">
            <a:off x="1375006" y="1115764"/>
            <a:ext cx="10708640" cy="4094480"/>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TextBox 13">
            <a:extLst>
              <a:ext uri="{FF2B5EF4-FFF2-40B4-BE49-F238E27FC236}">
                <a16:creationId xmlns:a16="http://schemas.microsoft.com/office/drawing/2014/main" id="{E4ABA570-6384-453E-8ECA-EDC27FC02DEC}"/>
              </a:ext>
            </a:extLst>
          </p:cNvPr>
          <p:cNvSpPr txBox="1"/>
          <p:nvPr/>
        </p:nvSpPr>
        <p:spPr>
          <a:xfrm>
            <a:off x="1022805" y="1808352"/>
            <a:ext cx="12191999" cy="2215991"/>
          </a:xfrm>
          <a:prstGeom prst="rect">
            <a:avLst/>
          </a:prstGeom>
          <a:noFill/>
        </p:spPr>
        <p:txBody>
          <a:bodyPr wrap="square">
            <a:spAutoFit/>
          </a:bodyPr>
          <a:lstStyle/>
          <a:p>
            <a:pPr algn="ctr" defTabSz="685783">
              <a:defRPr/>
            </a:pPr>
            <a:r>
              <a:rPr lang="vi-VN" sz="13800" b="1">
                <a:ln w="38100">
                  <a:solidFill>
                    <a:schemeClr val="bg1"/>
                  </a:solidFill>
                </a:ln>
                <a:solidFill>
                  <a:srgbClr val="0070C0"/>
                </a:solidFill>
                <a:effectLst>
                  <a:outerShdw blurRad="38100" dist="38100" dir="2700000" algn="tl">
                    <a:srgbClr val="000000">
                      <a:alpha val="43137"/>
                    </a:srgbClr>
                  </a:outerShdw>
                </a:effectLst>
                <a:latin typeface="UTM Cookies" panose="02040603050506020204" pitchFamily="18" charset="0"/>
                <a:cs typeface="Times New Roman" pitchFamily="18" charset="0"/>
              </a:rPr>
              <a:t>KHÁM PHÁ</a:t>
            </a:r>
            <a:endParaRPr lang="en-US" sz="13800">
              <a:ln w="38100">
                <a:solidFill>
                  <a:schemeClr val="bg1"/>
                </a:solidFill>
              </a:ln>
              <a:solidFill>
                <a:srgbClr val="0070C0"/>
              </a:solidFill>
              <a:effectLst>
                <a:outerShdw blurRad="38100" dist="38100" dir="2700000" algn="tl">
                  <a:srgbClr val="000000">
                    <a:alpha val="43137"/>
                  </a:srgbClr>
                </a:outerShdw>
              </a:effectLst>
              <a:latin typeface="UTM Cookies" panose="02040603050506020204" pitchFamily="18" charset="0"/>
            </a:endParaRPr>
          </a:p>
        </p:txBody>
      </p:sp>
    </p:spTree>
    <p:extLst>
      <p:ext uri="{BB962C8B-B14F-4D97-AF65-F5344CB8AC3E}">
        <p14:creationId xmlns:p14="http://schemas.microsoft.com/office/powerpoint/2010/main" val="231998327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146251A-23E8-48EF-BB15-1F0A72EB2458}"/>
              </a:ext>
            </a:extLst>
          </p:cNvPr>
          <p:cNvSpPr txBox="1"/>
          <p:nvPr/>
        </p:nvSpPr>
        <p:spPr>
          <a:xfrm>
            <a:off x="2969192" y="2274838"/>
            <a:ext cx="6253635" cy="1569660"/>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VIDEO </a:t>
            </a:r>
            <a:r>
              <a:rPr lang="vi-VN" altLang="zh-CN" sz="4800">
                <a:sym typeface="+mn-lt"/>
              </a:rPr>
              <a:t>1</a:t>
            </a:r>
            <a:br>
              <a:rPr lang="vi-VN" altLang="zh-CN" sz="4800">
                <a:sym typeface="+mn-lt"/>
              </a:rPr>
            </a:br>
            <a:r>
              <a:rPr lang="vi-VN" altLang="zh-CN" sz="4800">
                <a:sym typeface="+mn-lt"/>
              </a:rPr>
              <a:t>GIỚI THIỆU VIỆT BẮC</a:t>
            </a:r>
            <a:endParaRPr lang="zh-CN" altLang="en-US" sz="4800" dirty="0">
              <a:sym typeface="+mn-lt"/>
            </a:endParaRPr>
          </a:p>
        </p:txBody>
      </p:sp>
    </p:spTree>
    <p:extLst>
      <p:ext uri="{BB962C8B-B14F-4D97-AF65-F5344CB8AC3E}">
        <p14:creationId xmlns:p14="http://schemas.microsoft.com/office/powerpoint/2010/main" val="411096815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4*#ppt_w"/>
                                          </p:val>
                                        </p:tav>
                                        <p:tav tm="100000">
                                          <p:val>
                                            <p:strVal val="#ppt_w"/>
                                          </p:val>
                                        </p:tav>
                                      </p:tavLst>
                                    </p:anim>
                                    <p:anim calcmode="lin" valueType="num">
                                      <p:cBhvr>
                                        <p:cTn id="8" dur="500" fill="hold"/>
                                        <p:tgtEl>
                                          <p:spTgt spid="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id="{0986CEEA-A942-44E7-8C3F-AE45B8EA0A78}"/>
              </a:ext>
            </a:extLst>
          </p:cNvPr>
          <p:cNvSpPr/>
          <p:nvPr/>
        </p:nvSpPr>
        <p:spPr>
          <a:xfrm>
            <a:off x="2610079" y="2224976"/>
            <a:ext cx="8189304" cy="3337624"/>
          </a:xfrm>
          <a:prstGeom prst="roundRect">
            <a:avLst>
              <a:gd name="adj" fmla="val 297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矩形: 圆角 58">
            <a:extLst>
              <a:ext uri="{FF2B5EF4-FFF2-40B4-BE49-F238E27FC236}">
                <a16:creationId xmlns:a16="http://schemas.microsoft.com/office/drawing/2014/main" id="{56B15737-599E-4BB5-8F23-38230C425130}"/>
              </a:ext>
            </a:extLst>
          </p:cNvPr>
          <p:cNvSpPr/>
          <p:nvPr/>
        </p:nvSpPr>
        <p:spPr>
          <a:xfrm>
            <a:off x="2185307" y="1896277"/>
            <a:ext cx="4298643" cy="1194339"/>
          </a:xfrm>
          <a:prstGeom prst="roundRect">
            <a:avLst/>
          </a:prstGeom>
          <a:solidFill>
            <a:srgbClr val="B9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UTM Futura Extra" panose="02040603050506020204" pitchFamily="18" charset="0"/>
                <a:ea typeface="inpin heiti" panose="00000500000000000000" pitchFamily="2" charset="-122"/>
                <a:sym typeface="inpin heiti" panose="00000500000000000000" pitchFamily="2" charset="-122"/>
              </a:rPr>
              <a:t>Hoạt động 1</a:t>
            </a:r>
          </a:p>
        </p:txBody>
      </p:sp>
      <p:sp>
        <p:nvSpPr>
          <p:cNvPr id="9" name="Rectangle 8">
            <a:extLst>
              <a:ext uri="{FF2B5EF4-FFF2-40B4-BE49-F238E27FC236}">
                <a16:creationId xmlns:a16="http://schemas.microsoft.com/office/drawing/2014/main" id="{555D054D-77AC-4979-B352-0933C59D8F94}"/>
              </a:ext>
            </a:extLst>
          </p:cNvPr>
          <p:cNvSpPr/>
          <p:nvPr/>
        </p:nvSpPr>
        <p:spPr>
          <a:xfrm>
            <a:off x="2855827" y="3267443"/>
            <a:ext cx="7520008" cy="1754326"/>
          </a:xfrm>
          <a:prstGeom prst="rect">
            <a:avLst/>
          </a:prstGeom>
          <a:noFill/>
        </p:spPr>
        <p:txBody>
          <a:bodyPr wrap="none" lIns="91440" tIns="45720" rIns="91440" bIns="45720">
            <a:spAutoFit/>
          </a:bodyPr>
          <a:lstStyle/>
          <a:p>
            <a:pPr algn="ctr"/>
            <a:r>
              <a:rPr lang="en-US" altLang="zh-CN" sz="5400" b="1">
                <a:solidFill>
                  <a:srgbClr val="B9000B"/>
                </a:solidFill>
                <a:latin typeface="UTM Futura Extra" panose="02040603050506020204" pitchFamily="18" charset="0"/>
                <a:ea typeface=".黑体-日本语" charset="-128"/>
                <a:cs typeface="Times New Roman" panose="02020603050405020304" pitchFamily="18" charset="0"/>
                <a:sym typeface="+mn-lt"/>
              </a:rPr>
              <a:t>Âm mưu của địch và</a:t>
            </a:r>
            <a:endParaRPr lang="vi-VN" altLang="zh-CN" sz="5400" b="1">
              <a:solidFill>
                <a:srgbClr val="B9000B"/>
              </a:solidFill>
              <a:latin typeface="UTM Cookies" panose="02040603050506020204" pitchFamily="18" charset="0"/>
              <a:ea typeface=".黑体-日本语" charset="-128"/>
              <a:cs typeface="Times New Roman" panose="02020603050405020304" pitchFamily="18" charset="0"/>
              <a:sym typeface="+mn-lt"/>
            </a:endParaRPr>
          </a:p>
          <a:p>
            <a:pPr algn="ctr"/>
            <a:r>
              <a:rPr lang="en-US" altLang="zh-CN" sz="5400" b="1">
                <a:solidFill>
                  <a:srgbClr val="B9000B"/>
                </a:solidFill>
                <a:latin typeface="UTM Futura Extra" panose="02040603050506020204" pitchFamily="18" charset="0"/>
                <a:ea typeface=".黑体-日本语" charset="-128"/>
                <a:cs typeface="Times New Roman" panose="02020603050405020304" pitchFamily="18" charset="0"/>
                <a:sym typeface="+mn-lt"/>
              </a:rPr>
              <a:t>chủ trương của ta</a:t>
            </a:r>
            <a:endParaRPr lang="zh-CN" altLang="en-US" sz="5400">
              <a:solidFill>
                <a:srgbClr val="B9000B"/>
              </a:solidFill>
              <a:latin typeface="UTM Futura Extra" panose="02040603050506020204" pitchFamily="18" charset="0"/>
              <a:ea typeface=".黑体-日本语" charset="-128"/>
              <a:cs typeface="Times New Roman" panose="02020603050405020304" pitchFamily="18" charset="0"/>
              <a:sym typeface="+mn-lt"/>
            </a:endParaRPr>
          </a:p>
        </p:txBody>
      </p:sp>
    </p:spTree>
    <p:extLst>
      <p:ext uri="{BB962C8B-B14F-4D97-AF65-F5344CB8AC3E}">
        <p14:creationId xmlns:p14="http://schemas.microsoft.com/office/powerpoint/2010/main" val="156037169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22" presetClass="entr" presetSubtype="8" fill="hold" grpId="0" nodeType="withEffect">
                                  <p:stCondLst>
                                    <p:cond delay="50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14" presetClass="entr" presetSubtype="1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146251A-23E8-48EF-BB15-1F0A72EB2458}"/>
              </a:ext>
            </a:extLst>
          </p:cNvPr>
          <p:cNvSpPr txBox="1"/>
          <p:nvPr/>
        </p:nvSpPr>
        <p:spPr>
          <a:xfrm>
            <a:off x="2500309" y="2274838"/>
            <a:ext cx="7191392" cy="1569660"/>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VIDEO </a:t>
            </a:r>
            <a:r>
              <a:rPr lang="vi-VN" altLang="zh-CN" sz="4800">
                <a:sym typeface="+mn-lt"/>
              </a:rPr>
              <a:t>2</a:t>
            </a:r>
            <a:br>
              <a:rPr lang="vi-VN" altLang="zh-CN" sz="4800">
                <a:sym typeface="+mn-lt"/>
              </a:rPr>
            </a:br>
            <a:r>
              <a:rPr lang="vi-VN" altLang="zh-CN" sz="4800">
                <a:sym typeface="+mn-lt"/>
              </a:rPr>
              <a:t>âm mưu của giặc pháp</a:t>
            </a:r>
            <a:endParaRPr lang="zh-CN" altLang="en-US" sz="4800" dirty="0">
              <a:sym typeface="+mn-lt"/>
            </a:endParaRPr>
          </a:p>
        </p:txBody>
      </p:sp>
    </p:spTree>
    <p:extLst>
      <p:ext uri="{BB962C8B-B14F-4D97-AF65-F5344CB8AC3E}">
        <p14:creationId xmlns:p14="http://schemas.microsoft.com/office/powerpoint/2010/main" val="296009087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4*#ppt_w"/>
                                          </p:val>
                                        </p:tav>
                                        <p:tav tm="100000">
                                          <p:val>
                                            <p:strVal val="#ppt_w"/>
                                          </p:val>
                                        </p:tav>
                                      </p:tavLst>
                                    </p:anim>
                                    <p:anim calcmode="lin" valueType="num">
                                      <p:cBhvr>
                                        <p:cTn id="8" dur="500" fill="hold"/>
                                        <p:tgtEl>
                                          <p:spTgt spid="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E76472BD-7FEE-42C8-8C53-D5940BD56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83818" y="2958532"/>
            <a:ext cx="4817663" cy="3095574"/>
          </a:xfrm>
          <a:prstGeom prst="rect">
            <a:avLst/>
          </a:prstGeom>
        </p:spPr>
      </p:pic>
      <p:pic>
        <p:nvPicPr>
          <p:cNvPr id="26" name="Picture 6">
            <a:extLst>
              <a:ext uri="{FF2B5EF4-FFF2-40B4-BE49-F238E27FC236}">
                <a16:creationId xmlns:a16="http://schemas.microsoft.com/office/drawing/2014/main" id="{378C063E-9904-4468-A4CC-0995D5B205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975" y="265670"/>
            <a:ext cx="4817664" cy="3711756"/>
          </a:xfrm>
          <a:prstGeom prst="rect">
            <a:avLst/>
          </a:prstGeom>
        </p:spPr>
      </p:pic>
      <p:sp>
        <p:nvSpPr>
          <p:cNvPr id="27" name="TextBox 26">
            <a:extLst>
              <a:ext uri="{FF2B5EF4-FFF2-40B4-BE49-F238E27FC236}">
                <a16:creationId xmlns:a16="http://schemas.microsoft.com/office/drawing/2014/main" id="{F3C4339F-7E6D-4729-A5A2-7243D4D2D889}"/>
              </a:ext>
            </a:extLst>
          </p:cNvPr>
          <p:cNvSpPr txBox="1"/>
          <p:nvPr/>
        </p:nvSpPr>
        <p:spPr>
          <a:xfrm>
            <a:off x="5038228" y="3429000"/>
            <a:ext cx="3908842" cy="1846659"/>
          </a:xfrm>
          <a:prstGeom prst="rect">
            <a:avLst/>
          </a:prstGeom>
          <a:noFill/>
        </p:spPr>
        <p:txBody>
          <a:bodyPr wrap="square" lIns="0" tIns="0" rIns="0" bIns="0" rtlCol="0">
            <a:spAutoFit/>
          </a:bodyPr>
          <a:lstStyle/>
          <a:p>
            <a:pPr algn="just"/>
            <a:r>
              <a:rPr lang="vi-VN" sz="2400" b="1" i="1">
                <a:solidFill>
                  <a:sysClr val="windowText" lastClr="000000"/>
                </a:solidFill>
                <a:latin typeface="Times New Roman" panose="02020603050405020304" pitchFamily="18" charset="0"/>
                <a:cs typeface="Times New Roman" panose="02020603050405020304" pitchFamily="18" charset="0"/>
              </a:rPr>
              <a:t>Âm mưu của Pháp</a:t>
            </a:r>
            <a:r>
              <a:rPr lang="vi-VN" sz="2400" b="1">
                <a:solidFill>
                  <a:sysClr val="windowText" lastClr="000000"/>
                </a:solidFill>
                <a:latin typeface="Times New Roman" panose="02020603050405020304" pitchFamily="18" charset="0"/>
                <a:cs typeface="Times New Roman" panose="02020603050405020304" pitchFamily="18" charset="0"/>
              </a:rPr>
              <a:t>: Tiêu diệt cơ quan đầu não kháng chiến và bộ đội chủ lực của ta để nhanh chóng kết thúc chiến tranh</a:t>
            </a:r>
            <a:endParaRPr lang="en-US" sz="2400" b="1">
              <a:solidFill>
                <a:sysClr val="windowText" lastClr="00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62337B2-DAD6-4E86-A8F4-293280C777FD}"/>
              </a:ext>
            </a:extLst>
          </p:cNvPr>
          <p:cNvSpPr txBox="1"/>
          <p:nvPr/>
        </p:nvSpPr>
        <p:spPr>
          <a:xfrm>
            <a:off x="1357101" y="803894"/>
            <a:ext cx="3769411" cy="1815882"/>
          </a:xfrm>
          <a:prstGeom prst="rect">
            <a:avLst/>
          </a:prstGeom>
          <a:noFill/>
        </p:spPr>
        <p:txBody>
          <a:bodyPr wrap="square">
            <a:spAutoFit/>
          </a:bodyPr>
          <a:lstStyle/>
          <a:p>
            <a:pPr algn="ctr"/>
            <a:r>
              <a:rPr lang="vi-VN" sz="2800" b="1">
                <a:solidFill>
                  <a:schemeClr val="bg1"/>
                </a:solidFill>
                <a:latin typeface="Times New Roman" panose="02020603050405020304" pitchFamily="18" charset="0"/>
                <a:cs typeface="Times New Roman" panose="02020603050405020304" pitchFamily="18" charset="0"/>
              </a:rPr>
              <a:t>Sau khi đánh chiếm được các thành phố lớn thực dân Pháp </a:t>
            </a:r>
          </a:p>
          <a:p>
            <a:pPr algn="ctr"/>
            <a:r>
              <a:rPr lang="vi-VN" sz="2800" b="1">
                <a:solidFill>
                  <a:schemeClr val="bg1"/>
                </a:solidFill>
                <a:latin typeface="Times New Roman" panose="02020603050405020304" pitchFamily="18" charset="0"/>
                <a:cs typeface="Times New Roman" panose="02020603050405020304" pitchFamily="18" charset="0"/>
              </a:rPr>
              <a:t>có âm mưu gì?</a:t>
            </a:r>
          </a:p>
        </p:txBody>
      </p:sp>
      <p:grpSp>
        <p:nvGrpSpPr>
          <p:cNvPr id="29" name="Group 28">
            <a:extLst>
              <a:ext uri="{FF2B5EF4-FFF2-40B4-BE49-F238E27FC236}">
                <a16:creationId xmlns:a16="http://schemas.microsoft.com/office/drawing/2014/main" id="{2C7ADBCC-8360-4374-B0CB-EB8F63F0D503}"/>
              </a:ext>
            </a:extLst>
          </p:cNvPr>
          <p:cNvGrpSpPr/>
          <p:nvPr/>
        </p:nvGrpSpPr>
        <p:grpSpPr>
          <a:xfrm>
            <a:off x="152673" y="2196847"/>
            <a:ext cx="2928202" cy="4699748"/>
            <a:chOff x="3528816" y="1219200"/>
            <a:chExt cx="3240675" cy="5201266"/>
          </a:xfrm>
        </p:grpSpPr>
        <p:pic>
          <p:nvPicPr>
            <p:cNvPr id="30" name="Picture 2" descr="Cartoon students Royalty Free Vector Image - VectorStock">
              <a:extLst>
                <a:ext uri="{FF2B5EF4-FFF2-40B4-BE49-F238E27FC236}">
                  <a16:creationId xmlns:a16="http://schemas.microsoft.com/office/drawing/2014/main" id="{4D850D6F-0FF6-4C8E-AAA3-F0FEAA94B6E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thiếu niên tiền phong quàng khăn đỏ minh họa">
              <a:extLst>
                <a:ext uri="{FF2B5EF4-FFF2-40B4-BE49-F238E27FC236}">
                  <a16:creationId xmlns:a16="http://schemas.microsoft.com/office/drawing/2014/main" id="{90CAAE1D-A15B-4185-9F97-26305AA1BE3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2FC7951F-3E9E-4132-A5CE-CFA6BDE30A3F}"/>
              </a:ext>
            </a:extLst>
          </p:cNvPr>
          <p:cNvGrpSpPr/>
          <p:nvPr/>
        </p:nvGrpSpPr>
        <p:grpSpPr>
          <a:xfrm>
            <a:off x="9240549" y="2015486"/>
            <a:ext cx="2747187" cy="5053448"/>
            <a:chOff x="12843095" y="658761"/>
            <a:chExt cx="3036002" cy="5584723"/>
          </a:xfrm>
        </p:grpSpPr>
        <p:pic>
          <p:nvPicPr>
            <p:cNvPr id="33" name="Picture 2" descr="Cartoon students Royalty Free Vector Image - VectorStock">
              <a:extLst>
                <a:ext uri="{FF2B5EF4-FFF2-40B4-BE49-F238E27FC236}">
                  <a16:creationId xmlns:a16="http://schemas.microsoft.com/office/drawing/2014/main" id="{5223BBCD-62E7-48BC-8A1C-C809EF719E8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rtoon students Royalty Free Vector Image - VectorStock">
              <a:extLst>
                <a:ext uri="{FF2B5EF4-FFF2-40B4-BE49-F238E27FC236}">
                  <a16:creationId xmlns:a16="http://schemas.microsoft.com/office/drawing/2014/main" id="{95BFDE3D-2DCE-4095-8E16-1EFC9045FC6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thiếu niên tiền phong quàng khăn đỏ minh họa">
              <a:extLst>
                <a:ext uri="{FF2B5EF4-FFF2-40B4-BE49-F238E27FC236}">
                  <a16:creationId xmlns:a16="http://schemas.microsoft.com/office/drawing/2014/main" id="{ACBD4B75-5870-425B-A683-EAF611D8F86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102010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par>
                                <p:cTn id="16" presetID="53" presetClass="entr" presetSubtype="16"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1">
            <a:extLst>
              <a:ext uri="{FF2B5EF4-FFF2-40B4-BE49-F238E27FC236}">
                <a16:creationId xmlns:a16="http://schemas.microsoft.com/office/drawing/2014/main" id="{74B42B63-E9D9-4B6B-8849-D673A5C4F4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40139"/>
          <a:stretch/>
        </p:blipFill>
        <p:spPr bwMode="auto">
          <a:xfrm>
            <a:off x="5588000" y="1270000"/>
            <a:ext cx="54737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0A204BBD-857F-4055-B0D1-D224B78E9B5D}"/>
              </a:ext>
            </a:extLst>
          </p:cNvPr>
          <p:cNvSpPr/>
          <p:nvPr/>
        </p:nvSpPr>
        <p:spPr>
          <a:xfrm>
            <a:off x="665007" y="2032506"/>
            <a:ext cx="4707093" cy="3046988"/>
          </a:xfrm>
          <a:prstGeom prst="rect">
            <a:avLst/>
          </a:prstGeom>
          <a:noFill/>
        </p:spPr>
        <p:txBody>
          <a:bodyPr wrap="square" lIns="91440" tIns="45720" rIns="91440" bIns="45720">
            <a:spAutoFit/>
          </a:bodyPr>
          <a:lstStyle/>
          <a:p>
            <a:pPr algn="ctr"/>
            <a:r>
              <a:rPr lang="vi-VN" sz="3200" b="0" cap="none" spc="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Tướng Xa – lăng, quân đội Pháp, bàn mưu tính kế, tiến công lên Việt Bắc để kết thúc “chớp nhoáng” cuộc chiến ở Việt Nam</a:t>
            </a:r>
            <a:endParaRPr lang="en-US" sz="3200" b="0" cap="none" spc="0">
              <a:ln w="0"/>
              <a:solidFill>
                <a:srgbClr val="002060"/>
              </a:solidFill>
              <a:effectLst>
                <a:outerShdw blurRad="38100" dist="19050" dir="2700000" algn="tl" rotWithShape="0">
                  <a:schemeClr val="dk1">
                    <a:alpha val="40000"/>
                  </a:schemeClr>
                </a:outerShdw>
              </a:effectLst>
              <a:latin typeface="UTM Androgyne" panose="02040603050506020204" pitchFamily="18" charset="0"/>
            </a:endParaRPr>
          </a:p>
        </p:txBody>
      </p:sp>
    </p:spTree>
    <p:extLst>
      <p:ext uri="{BB962C8B-B14F-4D97-AF65-F5344CB8AC3E}">
        <p14:creationId xmlns:p14="http://schemas.microsoft.com/office/powerpoint/2010/main" val="223116655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E76472BD-7FEE-42C8-8C53-D5940BD56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83818" y="2958532"/>
            <a:ext cx="4817663" cy="3095574"/>
          </a:xfrm>
          <a:prstGeom prst="rect">
            <a:avLst/>
          </a:prstGeom>
        </p:spPr>
      </p:pic>
      <p:pic>
        <p:nvPicPr>
          <p:cNvPr id="26" name="Picture 6">
            <a:extLst>
              <a:ext uri="{FF2B5EF4-FFF2-40B4-BE49-F238E27FC236}">
                <a16:creationId xmlns:a16="http://schemas.microsoft.com/office/drawing/2014/main" id="{378C063E-9904-4468-A4CC-0995D5B205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0701" y="66113"/>
            <a:ext cx="5344045" cy="4117305"/>
          </a:xfrm>
          <a:prstGeom prst="rect">
            <a:avLst/>
          </a:prstGeom>
        </p:spPr>
      </p:pic>
      <p:sp>
        <p:nvSpPr>
          <p:cNvPr id="27" name="TextBox 26">
            <a:extLst>
              <a:ext uri="{FF2B5EF4-FFF2-40B4-BE49-F238E27FC236}">
                <a16:creationId xmlns:a16="http://schemas.microsoft.com/office/drawing/2014/main" id="{F3C4339F-7E6D-4729-A5A2-7243D4D2D889}"/>
              </a:ext>
            </a:extLst>
          </p:cNvPr>
          <p:cNvSpPr txBox="1"/>
          <p:nvPr/>
        </p:nvSpPr>
        <p:spPr>
          <a:xfrm>
            <a:off x="5038228" y="3793055"/>
            <a:ext cx="3908842" cy="984885"/>
          </a:xfrm>
          <a:prstGeom prst="rect">
            <a:avLst/>
          </a:prstGeom>
          <a:noFill/>
        </p:spPr>
        <p:txBody>
          <a:bodyPr wrap="square" lIns="0" tIns="0" rIns="0" bIns="0" rtlCol="0">
            <a:spAutoFit/>
          </a:bodyPr>
          <a:lstStyle/>
          <a:p>
            <a:pPr algn="ctr"/>
            <a:r>
              <a:rPr lang="vi-VN" sz="3200" b="1">
                <a:solidFill>
                  <a:sysClr val="windowText" lastClr="000000"/>
                </a:solidFill>
                <a:latin typeface="Times New Roman" panose="02020603050405020304" pitchFamily="18" charset="0"/>
                <a:cs typeface="Times New Roman" panose="02020603050405020304" pitchFamily="18" charset="0"/>
              </a:rPr>
              <a:t>Phải phá tan cuộc tiến công của giặc Pháp</a:t>
            </a:r>
            <a:endParaRPr lang="en-US" sz="3200" b="1">
              <a:solidFill>
                <a:sysClr val="windowText" lastClr="00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62337B2-DAD6-4E86-A8F4-293280C777FD}"/>
              </a:ext>
            </a:extLst>
          </p:cNvPr>
          <p:cNvSpPr txBox="1"/>
          <p:nvPr/>
        </p:nvSpPr>
        <p:spPr>
          <a:xfrm>
            <a:off x="1611495" y="515233"/>
            <a:ext cx="3769411" cy="2062103"/>
          </a:xfrm>
          <a:prstGeom prst="rect">
            <a:avLst/>
          </a:prstGeom>
          <a:noFill/>
        </p:spPr>
        <p:txBody>
          <a:bodyPr wrap="square">
            <a:spAutoFit/>
          </a:bodyPr>
          <a:lstStyle/>
          <a:p>
            <a:pPr algn="ctr"/>
            <a:r>
              <a:rPr lang="vi-VN" sz="3200" b="1">
                <a:solidFill>
                  <a:schemeClr val="bg1"/>
                </a:solidFill>
                <a:latin typeface="Times New Roman" panose="02020603050405020304" pitchFamily="18" charset="0"/>
                <a:cs typeface="Times New Roman" panose="02020603050405020304" pitchFamily="18" charset="0"/>
              </a:rPr>
              <a:t>Khi biết được âm mưu của địch, Trung ương Đảng đã có quyết định gì?</a:t>
            </a:r>
          </a:p>
        </p:txBody>
      </p:sp>
      <p:grpSp>
        <p:nvGrpSpPr>
          <p:cNvPr id="29" name="Group 28">
            <a:extLst>
              <a:ext uri="{FF2B5EF4-FFF2-40B4-BE49-F238E27FC236}">
                <a16:creationId xmlns:a16="http://schemas.microsoft.com/office/drawing/2014/main" id="{2C7ADBCC-8360-4374-B0CB-EB8F63F0D503}"/>
              </a:ext>
            </a:extLst>
          </p:cNvPr>
          <p:cNvGrpSpPr/>
          <p:nvPr/>
        </p:nvGrpSpPr>
        <p:grpSpPr>
          <a:xfrm>
            <a:off x="152673" y="2196847"/>
            <a:ext cx="2928202" cy="4699748"/>
            <a:chOff x="3528816" y="1219200"/>
            <a:chExt cx="3240675" cy="5201266"/>
          </a:xfrm>
        </p:grpSpPr>
        <p:pic>
          <p:nvPicPr>
            <p:cNvPr id="30" name="Picture 2" descr="Cartoon students Royalty Free Vector Image - VectorStock">
              <a:extLst>
                <a:ext uri="{FF2B5EF4-FFF2-40B4-BE49-F238E27FC236}">
                  <a16:creationId xmlns:a16="http://schemas.microsoft.com/office/drawing/2014/main" id="{4D850D6F-0FF6-4C8E-AAA3-F0FEAA94B6E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thiếu niên tiền phong quàng khăn đỏ minh họa">
              <a:extLst>
                <a:ext uri="{FF2B5EF4-FFF2-40B4-BE49-F238E27FC236}">
                  <a16:creationId xmlns:a16="http://schemas.microsoft.com/office/drawing/2014/main" id="{90CAAE1D-A15B-4185-9F97-26305AA1BE3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2FC7951F-3E9E-4132-A5CE-CFA6BDE30A3F}"/>
              </a:ext>
            </a:extLst>
          </p:cNvPr>
          <p:cNvGrpSpPr/>
          <p:nvPr/>
        </p:nvGrpSpPr>
        <p:grpSpPr>
          <a:xfrm>
            <a:off x="9240549" y="2015486"/>
            <a:ext cx="2747187" cy="5053448"/>
            <a:chOff x="12843095" y="658761"/>
            <a:chExt cx="3036002" cy="5584723"/>
          </a:xfrm>
        </p:grpSpPr>
        <p:pic>
          <p:nvPicPr>
            <p:cNvPr id="33" name="Picture 2" descr="Cartoon students Royalty Free Vector Image - VectorStock">
              <a:extLst>
                <a:ext uri="{FF2B5EF4-FFF2-40B4-BE49-F238E27FC236}">
                  <a16:creationId xmlns:a16="http://schemas.microsoft.com/office/drawing/2014/main" id="{5223BBCD-62E7-48BC-8A1C-C809EF719E8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rtoon students Royalty Free Vector Image - VectorStock">
              <a:extLst>
                <a:ext uri="{FF2B5EF4-FFF2-40B4-BE49-F238E27FC236}">
                  <a16:creationId xmlns:a16="http://schemas.microsoft.com/office/drawing/2014/main" id="{95BFDE3D-2DCE-4095-8E16-1EFC9045FC6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thiếu niên tiền phong quàng khăn đỏ minh họa">
              <a:extLst>
                <a:ext uri="{FF2B5EF4-FFF2-40B4-BE49-F238E27FC236}">
                  <a16:creationId xmlns:a16="http://schemas.microsoft.com/office/drawing/2014/main" id="{ACBD4B75-5870-425B-A683-EAF611D8F86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75173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par>
                                <p:cTn id="16" presetID="53" presetClass="entr" presetSubtype="16"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59EDF7-160B-442E-94EE-CED102C10AEC}"/>
              </a:ext>
            </a:extLst>
          </p:cNvPr>
          <p:cNvSpPr/>
          <p:nvPr/>
        </p:nvSpPr>
        <p:spPr>
          <a:xfrm>
            <a:off x="878367" y="2022346"/>
            <a:ext cx="4130513" cy="2554545"/>
          </a:xfrm>
          <a:prstGeom prst="rect">
            <a:avLst/>
          </a:prstGeom>
          <a:noFill/>
        </p:spPr>
        <p:txBody>
          <a:bodyPr wrap="square" lIns="91440" tIns="45720" rIns="91440" bIns="45720">
            <a:spAutoFit/>
          </a:bodyPr>
          <a:lstStyle/>
          <a:p>
            <a:pPr algn="ctr"/>
            <a:r>
              <a:rPr lang="vi-VN" sz="320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Nhân dân Phú Thọ cắm chông chống quân Pháp nhảy dù Chiến dịch Biên giới Thu đông năm 1947</a:t>
            </a:r>
            <a:endParaRPr lang="en-US" sz="3200" b="0" cap="none" spc="0">
              <a:ln w="0"/>
              <a:solidFill>
                <a:srgbClr val="002060"/>
              </a:solidFill>
              <a:effectLst>
                <a:outerShdw blurRad="38100" dist="19050" dir="2700000" algn="tl" rotWithShape="0">
                  <a:schemeClr val="dk1">
                    <a:alpha val="40000"/>
                  </a:schemeClr>
                </a:outerShdw>
              </a:effectLst>
              <a:latin typeface="UTM Androgyne" panose="02040603050506020204" pitchFamily="18" charset="0"/>
            </a:endParaRPr>
          </a:p>
        </p:txBody>
      </p:sp>
      <p:pic>
        <p:nvPicPr>
          <p:cNvPr id="4" name="Picture 3">
            <a:extLst>
              <a:ext uri="{FF2B5EF4-FFF2-40B4-BE49-F238E27FC236}">
                <a16:creationId xmlns:a16="http://schemas.microsoft.com/office/drawing/2014/main" id="{E34FB810-D304-419D-B7ED-EFB7AF758C8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20000"/>
                    </a14:imgEffect>
                  </a14:imgLayer>
                </a14:imgProps>
              </a:ext>
            </a:extLst>
          </a:blip>
          <a:stretch>
            <a:fillRect/>
          </a:stretch>
        </p:blipFill>
        <p:spPr>
          <a:xfrm>
            <a:off x="5212396" y="1339215"/>
            <a:ext cx="6101237" cy="374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630182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id="{0986CEEA-A942-44E7-8C3F-AE45B8EA0A78}"/>
              </a:ext>
            </a:extLst>
          </p:cNvPr>
          <p:cNvSpPr/>
          <p:nvPr/>
        </p:nvSpPr>
        <p:spPr>
          <a:xfrm>
            <a:off x="312180" y="2224976"/>
            <a:ext cx="11567638" cy="3337624"/>
          </a:xfrm>
          <a:prstGeom prst="roundRect">
            <a:avLst>
              <a:gd name="adj" fmla="val 297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矩形: 圆角 58">
            <a:extLst>
              <a:ext uri="{FF2B5EF4-FFF2-40B4-BE49-F238E27FC236}">
                <a16:creationId xmlns:a16="http://schemas.microsoft.com/office/drawing/2014/main" id="{56B15737-599E-4BB5-8F23-38230C425130}"/>
              </a:ext>
            </a:extLst>
          </p:cNvPr>
          <p:cNvSpPr/>
          <p:nvPr/>
        </p:nvSpPr>
        <p:spPr>
          <a:xfrm>
            <a:off x="1207407" y="1750269"/>
            <a:ext cx="4298643" cy="1194339"/>
          </a:xfrm>
          <a:prstGeom prst="roundRect">
            <a:avLst/>
          </a:prstGeom>
          <a:solidFill>
            <a:srgbClr val="B9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UTM Futura Extra" panose="02040603050506020204" pitchFamily="18" charset="0"/>
                <a:ea typeface="inpin heiti" panose="00000500000000000000" pitchFamily="2" charset="-122"/>
                <a:sym typeface="inpin heiti" panose="00000500000000000000" pitchFamily="2" charset="-122"/>
              </a:rPr>
              <a:t>Hoạt động </a:t>
            </a:r>
            <a:r>
              <a:rPr lang="vi-VN" altLang="zh-CN" sz="4000">
                <a:latin typeface="UTM Futura Extra" panose="02040603050506020204" pitchFamily="18" charset="0"/>
                <a:ea typeface="inpin heiti" panose="00000500000000000000" pitchFamily="2" charset="-122"/>
                <a:sym typeface="inpin heiti" panose="00000500000000000000" pitchFamily="2" charset="-122"/>
              </a:rPr>
              <a:t>2</a:t>
            </a:r>
            <a:endParaRPr lang="en-US" altLang="zh-CN" sz="4000">
              <a:latin typeface="UTM Futura Extra" panose="02040603050506020204" pitchFamily="18" charset="0"/>
              <a:ea typeface="inpin heiti" panose="00000500000000000000" pitchFamily="2" charset="-122"/>
              <a:sym typeface="inpin heiti" panose="00000500000000000000" pitchFamily="2" charset="-122"/>
            </a:endParaRPr>
          </a:p>
        </p:txBody>
      </p:sp>
      <p:sp>
        <p:nvSpPr>
          <p:cNvPr id="9" name="Rectangle 8">
            <a:extLst>
              <a:ext uri="{FF2B5EF4-FFF2-40B4-BE49-F238E27FC236}">
                <a16:creationId xmlns:a16="http://schemas.microsoft.com/office/drawing/2014/main" id="{555D054D-77AC-4979-B352-0933C59D8F94}"/>
              </a:ext>
            </a:extLst>
          </p:cNvPr>
          <p:cNvSpPr/>
          <p:nvPr/>
        </p:nvSpPr>
        <p:spPr>
          <a:xfrm>
            <a:off x="637125" y="3541778"/>
            <a:ext cx="11242693" cy="1569660"/>
          </a:xfrm>
          <a:prstGeom prst="rect">
            <a:avLst/>
          </a:prstGeom>
          <a:noFill/>
        </p:spPr>
        <p:txBody>
          <a:bodyPr wrap="none" lIns="91440" tIns="45720" rIns="91440" bIns="45720">
            <a:spAutoFit/>
          </a:bodyPr>
          <a:lstStyle/>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Diễn biến của chiến dịch Việt Bắc </a:t>
            </a:r>
          </a:p>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Thu – đông 1947</a:t>
            </a:r>
          </a:p>
        </p:txBody>
      </p:sp>
    </p:spTree>
    <p:extLst>
      <p:ext uri="{BB962C8B-B14F-4D97-AF65-F5344CB8AC3E}">
        <p14:creationId xmlns:p14="http://schemas.microsoft.com/office/powerpoint/2010/main" val="298805658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22" presetClass="entr" presetSubtype="8" fill="hold" grpId="0" nodeType="withEffect">
                                  <p:stCondLst>
                                    <p:cond delay="50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14" presetClass="entr" presetSubtype="1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0AF3106-6D3C-4AFA-85A6-5FC92538AF2A}"/>
              </a:ext>
            </a:extLst>
          </p:cNvPr>
          <p:cNvGrpSpPr/>
          <p:nvPr/>
        </p:nvGrpSpPr>
        <p:grpSpPr>
          <a:xfrm>
            <a:off x="3446110" y="746792"/>
            <a:ext cx="5995480" cy="769441"/>
            <a:chOff x="1181100" y="1252186"/>
            <a:chExt cx="5995480" cy="769441"/>
          </a:xfrm>
        </p:grpSpPr>
        <p:sp>
          <p:nvSpPr>
            <p:cNvPr id="3" name="矩形: 圆角 2">
              <a:extLst>
                <a:ext uri="{FF2B5EF4-FFF2-40B4-BE49-F238E27FC236}">
                  <a16:creationId xmlns:a16="http://schemas.microsoft.com/office/drawing/2014/main" id="{8E726057-D80D-412B-9C62-C75B519C4BC2}"/>
                </a:ext>
              </a:extLst>
            </p:cNvPr>
            <p:cNvSpPr/>
            <p:nvPr/>
          </p:nvSpPr>
          <p:spPr>
            <a:xfrm>
              <a:off x="1181100" y="1287237"/>
              <a:ext cx="3236713" cy="576231"/>
            </a:xfrm>
            <a:prstGeom prst="roundRect">
              <a:avLst>
                <a:gd name="adj" fmla="val 297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 name="文本框 3">
              <a:extLst>
                <a:ext uri="{FF2B5EF4-FFF2-40B4-BE49-F238E27FC236}">
                  <a16:creationId xmlns:a16="http://schemas.microsoft.com/office/drawing/2014/main" id="{064A9399-F99B-4764-8D58-858DE530F7AB}"/>
                </a:ext>
              </a:extLst>
            </p:cNvPr>
            <p:cNvSpPr txBox="1"/>
            <p:nvPr/>
          </p:nvSpPr>
          <p:spPr>
            <a:xfrm>
              <a:off x="1352550" y="1252186"/>
              <a:ext cx="5824030" cy="769441"/>
            </a:xfrm>
            <a:prstGeom prst="rect">
              <a:avLst/>
            </a:prstGeom>
            <a:noFill/>
          </p:spPr>
          <p:txBody>
            <a:bodyPr wrap="none" rtlCol="0">
              <a:spAutoFit/>
            </a:bodyPr>
            <a:lstStyle/>
            <a:p>
              <a:r>
                <a:rPr lang="en-US" altLang="zh-CN" sz="4400" b="1" spc="60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Thảo luận nhóm 4</a:t>
              </a:r>
              <a:endParaRPr lang="zh-CN" altLang="en-US" sz="4400" b="1" spc="600"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9" name="文本框 8">
            <a:extLst>
              <a:ext uri="{FF2B5EF4-FFF2-40B4-BE49-F238E27FC236}">
                <a16:creationId xmlns:a16="http://schemas.microsoft.com/office/drawing/2014/main" id="{A56C2CB3-9127-4335-B934-84DD815790A6}"/>
              </a:ext>
            </a:extLst>
          </p:cNvPr>
          <p:cNvSpPr txBox="1"/>
          <p:nvPr/>
        </p:nvSpPr>
        <p:spPr>
          <a:xfrm>
            <a:off x="1791916" y="1464383"/>
            <a:ext cx="9830631" cy="1200329"/>
          </a:xfrm>
          <a:prstGeom prst="rect">
            <a:avLst/>
          </a:prstGeom>
          <a:noFill/>
        </p:spPr>
        <p:txBody>
          <a:bodyPr wrap="square" rtlCol="0">
            <a:spAutoFit/>
          </a:bodyPr>
          <a:lstStyle/>
          <a:p>
            <a:r>
              <a:rPr lang="en-US" altLang="en-US" sz="3600" b="1" i="1">
                <a:solidFill>
                  <a:srgbClr val="002060"/>
                </a:solidFill>
                <a:latin typeface="Times New Roman" panose="02020603050405020304" pitchFamily="18" charset="0"/>
                <a:cs typeface="Times New Roman" panose="02020603050405020304" pitchFamily="18" charset="0"/>
              </a:rPr>
              <a:t>Thực dân Pháp đã tấn công lên Việt Bắc trong thời gian nào?</a:t>
            </a:r>
            <a:endParaRPr lang="zh-CN" altLang="en-US" sz="3600" b="1" i="1"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7" name="文本框 16">
            <a:extLst>
              <a:ext uri="{FF2B5EF4-FFF2-40B4-BE49-F238E27FC236}">
                <a16:creationId xmlns:a16="http://schemas.microsoft.com/office/drawing/2014/main" id="{7AFC3A06-0DCA-4FEA-BD46-4D2EC6C85BBE}"/>
              </a:ext>
            </a:extLst>
          </p:cNvPr>
          <p:cNvSpPr txBox="1"/>
          <p:nvPr/>
        </p:nvSpPr>
        <p:spPr>
          <a:xfrm>
            <a:off x="1791918" y="2680258"/>
            <a:ext cx="9986502" cy="1200329"/>
          </a:xfrm>
          <a:prstGeom prst="rect">
            <a:avLst/>
          </a:prstGeom>
          <a:noFill/>
        </p:spPr>
        <p:txBody>
          <a:bodyPr wrap="square" rtlCol="0">
            <a:spAutoFit/>
          </a:bodyPr>
          <a:lstStyle/>
          <a:p>
            <a:r>
              <a:rPr lang="en-US" altLang="en-US" sz="3600" b="1" i="1">
                <a:solidFill>
                  <a:srgbClr val="002060"/>
                </a:solidFill>
                <a:latin typeface="Times New Roman" panose="02020603050405020304" pitchFamily="18" charset="0"/>
                <a:cs typeface="Times New Roman" panose="02020603050405020304" pitchFamily="18" charset="0"/>
              </a:rPr>
              <a:t>Quân địch tấn công lên Việt Bắc theo mấy đường? Nêu cụ thể từng đường?</a:t>
            </a:r>
            <a:endParaRPr lang="zh-CN" altLang="en-US" sz="3600" b="1" i="1"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0" name="文本框 19">
            <a:extLst>
              <a:ext uri="{FF2B5EF4-FFF2-40B4-BE49-F238E27FC236}">
                <a16:creationId xmlns:a16="http://schemas.microsoft.com/office/drawing/2014/main" id="{83520580-A168-44FC-B69F-1C9737B0D1BB}"/>
              </a:ext>
            </a:extLst>
          </p:cNvPr>
          <p:cNvSpPr txBox="1"/>
          <p:nvPr/>
        </p:nvSpPr>
        <p:spPr>
          <a:xfrm>
            <a:off x="1791918" y="3995559"/>
            <a:ext cx="9986502" cy="1200329"/>
          </a:xfrm>
          <a:prstGeom prst="rect">
            <a:avLst/>
          </a:prstGeom>
          <a:noFill/>
        </p:spPr>
        <p:txBody>
          <a:bodyPr wrap="square" rtlCol="0">
            <a:spAutoFit/>
          </a:bodyPr>
          <a:lstStyle/>
          <a:p>
            <a:r>
              <a:rPr lang="en-US" altLang="en-US" sz="3600" b="1" i="1">
                <a:solidFill>
                  <a:srgbClr val="002060"/>
                </a:solidFill>
                <a:latin typeface="Times New Roman" panose="02020603050405020304" pitchFamily="18" charset="0"/>
              </a:rPr>
              <a:t> Quân ta đã tiến công, chặn đánh quân địch ở những nơi nào?</a:t>
            </a:r>
            <a:endParaRPr lang="zh-CN" altLang="en-US" sz="3600" b="1" i="1"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2" name="文本框 21">
            <a:extLst>
              <a:ext uri="{FF2B5EF4-FFF2-40B4-BE49-F238E27FC236}">
                <a16:creationId xmlns:a16="http://schemas.microsoft.com/office/drawing/2014/main" id="{2E75878F-CE26-408E-B786-7017048871DA}"/>
              </a:ext>
            </a:extLst>
          </p:cNvPr>
          <p:cNvSpPr txBox="1"/>
          <p:nvPr/>
        </p:nvSpPr>
        <p:spPr>
          <a:xfrm>
            <a:off x="941016" y="1741382"/>
            <a:ext cx="850900" cy="646331"/>
          </a:xfrm>
          <a:prstGeom prst="rect">
            <a:avLst/>
          </a:prstGeom>
          <a:noFill/>
        </p:spPr>
        <p:txBody>
          <a:bodyPr wrap="square" rtlCol="0">
            <a:spAutoFit/>
          </a:bodyPr>
          <a:lstStyle/>
          <a:p>
            <a:r>
              <a:rPr lang="en-US" altLang="zh-CN"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endParaRPr lang="zh-CN" altLang="en-US"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3" name="文本框 22">
            <a:extLst>
              <a:ext uri="{FF2B5EF4-FFF2-40B4-BE49-F238E27FC236}">
                <a16:creationId xmlns:a16="http://schemas.microsoft.com/office/drawing/2014/main" id="{F795B982-AFDA-49C4-9B58-CBDFAC4CF80D}"/>
              </a:ext>
            </a:extLst>
          </p:cNvPr>
          <p:cNvSpPr txBox="1"/>
          <p:nvPr/>
        </p:nvSpPr>
        <p:spPr>
          <a:xfrm>
            <a:off x="941017" y="2926480"/>
            <a:ext cx="850900" cy="646331"/>
          </a:xfrm>
          <a:prstGeom prst="rect">
            <a:avLst/>
          </a:prstGeom>
          <a:noFill/>
        </p:spPr>
        <p:txBody>
          <a:bodyPr wrap="square" rtlCol="0">
            <a:spAutoFit/>
          </a:bodyPr>
          <a:lstStyle/>
          <a:p>
            <a:r>
              <a:rPr lang="en-US" altLang="zh-CN"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endParaRPr lang="zh-CN" altLang="en-US"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4" name="文本框 23">
            <a:extLst>
              <a:ext uri="{FF2B5EF4-FFF2-40B4-BE49-F238E27FC236}">
                <a16:creationId xmlns:a16="http://schemas.microsoft.com/office/drawing/2014/main" id="{D96FC4B7-A630-49CD-B52E-39B6B7A13C0B}"/>
              </a:ext>
            </a:extLst>
          </p:cNvPr>
          <p:cNvSpPr txBox="1"/>
          <p:nvPr/>
        </p:nvSpPr>
        <p:spPr>
          <a:xfrm>
            <a:off x="941017" y="4241781"/>
            <a:ext cx="850900" cy="646331"/>
          </a:xfrm>
          <a:prstGeom prst="rect">
            <a:avLst/>
          </a:prstGeom>
          <a:noFill/>
        </p:spPr>
        <p:txBody>
          <a:bodyPr wrap="square" rtlCol="0">
            <a:spAutoFit/>
          </a:bodyPr>
          <a:lstStyle/>
          <a:p>
            <a:r>
              <a:rPr lang="en-US" altLang="zh-CN"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endParaRPr lang="zh-CN" altLang="en-US"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5" name="文本框 19">
            <a:extLst>
              <a:ext uri="{FF2B5EF4-FFF2-40B4-BE49-F238E27FC236}">
                <a16:creationId xmlns:a16="http://schemas.microsoft.com/office/drawing/2014/main" id="{53EECC46-5539-4201-B249-3B7137BFA317}"/>
              </a:ext>
            </a:extLst>
          </p:cNvPr>
          <p:cNvSpPr txBox="1"/>
          <p:nvPr/>
        </p:nvSpPr>
        <p:spPr>
          <a:xfrm>
            <a:off x="1791917" y="5081659"/>
            <a:ext cx="9986502" cy="1200329"/>
          </a:xfrm>
          <a:prstGeom prst="rect">
            <a:avLst/>
          </a:prstGeom>
          <a:noFill/>
        </p:spPr>
        <p:txBody>
          <a:bodyPr wrap="square" rtlCol="0">
            <a:spAutoFit/>
          </a:bodyPr>
          <a:lstStyle/>
          <a:p>
            <a:r>
              <a:rPr lang="en-US" altLang="en-US" sz="3600" b="1" i="1">
                <a:solidFill>
                  <a:srgbClr val="002060"/>
                </a:solidFill>
                <a:latin typeface="Times New Roman" panose="02020603050405020304" pitchFamily="18" charset="0"/>
                <a:cs typeface="Times New Roman" panose="02020603050405020304" pitchFamily="18" charset="0"/>
              </a:rPr>
              <a:t>Sau hơn 1 tháng tấn công lên Việt Bắc quân địch rơi vào tình thế như thế nào?</a:t>
            </a:r>
            <a:endParaRPr lang="zh-CN" altLang="en-US" sz="3600" b="1" i="1"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6" name="文本框 23">
            <a:extLst>
              <a:ext uri="{FF2B5EF4-FFF2-40B4-BE49-F238E27FC236}">
                <a16:creationId xmlns:a16="http://schemas.microsoft.com/office/drawing/2014/main" id="{88D9BAE4-3E11-4616-A977-E131046640E0}"/>
              </a:ext>
            </a:extLst>
          </p:cNvPr>
          <p:cNvSpPr txBox="1"/>
          <p:nvPr/>
        </p:nvSpPr>
        <p:spPr>
          <a:xfrm>
            <a:off x="941016" y="5327881"/>
            <a:ext cx="850900" cy="646331"/>
          </a:xfrm>
          <a:prstGeom prst="rect">
            <a:avLst/>
          </a:prstGeom>
          <a:noFill/>
        </p:spPr>
        <p:txBody>
          <a:bodyPr wrap="square" rtlCol="0">
            <a:spAutoFit/>
          </a:bodyPr>
          <a:lstStyle/>
          <a:p>
            <a:r>
              <a:rPr lang="en-US" altLang="zh-CN" sz="3600" b="1">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04</a:t>
            </a:r>
            <a:endParaRPr lang="zh-CN" altLang="en-US"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149302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100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par>
                                <p:cTn id="14" presetID="53" presetClass="entr" presetSubtype="16" fill="hold" grpId="0" nodeType="withEffect">
                                  <p:stCondLst>
                                    <p:cond delay="100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grpId="0" nodeType="withEffect">
                                  <p:stCondLst>
                                    <p:cond delay="100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id="{0986CEEA-A942-44E7-8C3F-AE45B8EA0A78}"/>
              </a:ext>
            </a:extLst>
          </p:cNvPr>
          <p:cNvSpPr/>
          <p:nvPr/>
        </p:nvSpPr>
        <p:spPr>
          <a:xfrm rot="196779">
            <a:off x="1375006" y="1115764"/>
            <a:ext cx="10708640" cy="4094480"/>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TextBox 13">
            <a:extLst>
              <a:ext uri="{FF2B5EF4-FFF2-40B4-BE49-F238E27FC236}">
                <a16:creationId xmlns:a16="http://schemas.microsoft.com/office/drawing/2014/main" id="{E4ABA570-6384-453E-8ECA-EDC27FC02DEC}"/>
              </a:ext>
            </a:extLst>
          </p:cNvPr>
          <p:cNvSpPr txBox="1"/>
          <p:nvPr/>
        </p:nvSpPr>
        <p:spPr>
          <a:xfrm>
            <a:off x="1022805" y="1808352"/>
            <a:ext cx="12191999" cy="2215991"/>
          </a:xfrm>
          <a:prstGeom prst="rect">
            <a:avLst/>
          </a:prstGeom>
          <a:noFill/>
        </p:spPr>
        <p:txBody>
          <a:bodyPr wrap="square">
            <a:spAutoFit/>
          </a:bodyPr>
          <a:lstStyle/>
          <a:p>
            <a:pPr algn="ctr" defTabSz="685783">
              <a:defRPr/>
            </a:pPr>
            <a:r>
              <a:rPr lang="vi-VN" sz="13800" b="1">
                <a:ln w="38100">
                  <a:solidFill>
                    <a:schemeClr val="bg1"/>
                  </a:solidFill>
                </a:ln>
                <a:solidFill>
                  <a:srgbClr val="7030A0"/>
                </a:solidFill>
                <a:effectLst>
                  <a:outerShdw blurRad="38100" dist="38100" dir="2700000" algn="tl">
                    <a:srgbClr val="000000">
                      <a:alpha val="43137"/>
                    </a:srgbClr>
                  </a:outerShdw>
                </a:effectLst>
                <a:latin typeface="UTM Cookies" panose="02040603050506020204" pitchFamily="18" charset="0"/>
                <a:cs typeface="Times New Roman" pitchFamily="18" charset="0"/>
              </a:rPr>
              <a:t>KHỞI ĐỘNG</a:t>
            </a:r>
            <a:endParaRPr lang="en-US" sz="13800">
              <a:ln w="38100">
                <a:solidFill>
                  <a:schemeClr val="bg1"/>
                </a:solidFill>
              </a:ln>
              <a:effectLst>
                <a:outerShdw blurRad="38100" dist="38100" dir="2700000" algn="tl">
                  <a:srgbClr val="000000">
                    <a:alpha val="43137"/>
                  </a:srgbClr>
                </a:outerShdw>
              </a:effectLst>
              <a:latin typeface="UTM Cookies" panose="02040603050506020204" pitchFamily="18" charset="0"/>
            </a:endParaRPr>
          </a:p>
        </p:txBody>
      </p:sp>
    </p:spTree>
    <p:extLst>
      <p:ext uri="{BB962C8B-B14F-4D97-AF65-F5344CB8AC3E}">
        <p14:creationId xmlns:p14="http://schemas.microsoft.com/office/powerpoint/2010/main" val="133855831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7C788F-D122-48EE-A17A-E59A5412E4EF}"/>
              </a:ext>
            </a:extLst>
          </p:cNvPr>
          <p:cNvSpPr txBox="1"/>
          <p:nvPr/>
        </p:nvSpPr>
        <p:spPr>
          <a:xfrm>
            <a:off x="671278" y="2274838"/>
            <a:ext cx="10849444" cy="2308324"/>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VIDEO 2</a:t>
            </a:r>
          </a:p>
          <a:p>
            <a:r>
              <a:rPr lang="en-US" altLang="zh-CN" sz="4800">
                <a:sym typeface="+mn-lt"/>
              </a:rPr>
              <a:t>Diễn biến của chiến dịch Việt Bắc </a:t>
            </a:r>
          </a:p>
          <a:p>
            <a:r>
              <a:rPr lang="en-US" altLang="zh-CN" sz="4800">
                <a:sym typeface="+mn-lt"/>
              </a:rPr>
              <a:t>Thu – đông 1947</a:t>
            </a:r>
            <a:endParaRPr lang="zh-CN" altLang="en-US" sz="4800" dirty="0">
              <a:sym typeface="+mn-lt"/>
            </a:endParaRPr>
          </a:p>
        </p:txBody>
      </p:sp>
    </p:spTree>
    <p:extLst>
      <p:ext uri="{BB962C8B-B14F-4D97-AF65-F5344CB8AC3E}">
        <p14:creationId xmlns:p14="http://schemas.microsoft.com/office/powerpoint/2010/main" val="33300925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9AA955D2-7879-4007-AE52-E05DE58B0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2609" y="0"/>
            <a:ext cx="68793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本框 8">
            <a:extLst>
              <a:ext uri="{FF2B5EF4-FFF2-40B4-BE49-F238E27FC236}">
                <a16:creationId xmlns:a16="http://schemas.microsoft.com/office/drawing/2014/main" id="{502E2D04-9C42-4035-81D4-3261F1520DD9}"/>
              </a:ext>
            </a:extLst>
          </p:cNvPr>
          <p:cNvSpPr txBox="1"/>
          <p:nvPr/>
        </p:nvSpPr>
        <p:spPr>
          <a:xfrm>
            <a:off x="554455" y="1233413"/>
            <a:ext cx="4758154" cy="1754326"/>
          </a:xfrm>
          <a:prstGeom prst="rect">
            <a:avLst/>
          </a:prstGeom>
          <a:solidFill>
            <a:schemeClr val="bg1"/>
          </a:solidFill>
          <a:ln>
            <a:noFill/>
          </a:ln>
          <a:effectLst/>
        </p:spPr>
        <p:txBody>
          <a:bodyPr wrap="square">
            <a:spAutoFit/>
          </a:bodyPr>
          <a:lstStyle>
            <a:defPPr>
              <a:defRPr lang="en-US"/>
            </a:defPPr>
            <a:lvl1pPr algn="just">
              <a:defRPr sz="3600" b="1" i="1" spc="-180">
                <a:solidFill>
                  <a:srgbClr val="002060"/>
                </a:solidFill>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a:t>1. Thực dân Pháp đã tấn công lên Việt Bắc trong thời gian nào?</a:t>
            </a:r>
            <a:endParaRPr lang="zh-CN" altLang="en-US">
              <a:sym typeface="inpin heiti" panose="00000500000000000000" pitchFamily="2" charset="-122"/>
            </a:endParaRPr>
          </a:p>
        </p:txBody>
      </p:sp>
      <p:sp>
        <p:nvSpPr>
          <p:cNvPr id="7" name="文本框 8">
            <a:extLst>
              <a:ext uri="{FF2B5EF4-FFF2-40B4-BE49-F238E27FC236}">
                <a16:creationId xmlns:a16="http://schemas.microsoft.com/office/drawing/2014/main" id="{B8E7E947-ACB3-46BB-8CAD-A4BA994FB12E}"/>
              </a:ext>
            </a:extLst>
          </p:cNvPr>
          <p:cNvSpPr txBox="1"/>
          <p:nvPr/>
        </p:nvSpPr>
        <p:spPr>
          <a:xfrm>
            <a:off x="554455" y="3179249"/>
            <a:ext cx="4758154" cy="1754326"/>
          </a:xfrm>
          <a:prstGeom prst="rect">
            <a:avLst/>
          </a:prstGeom>
          <a:solidFill>
            <a:schemeClr val="bg1"/>
          </a:solidFill>
        </p:spPr>
        <p:txBody>
          <a:bodyPr wrap="square" rtlCol="0">
            <a:spAutoFit/>
          </a:bodyPr>
          <a:lstStyle/>
          <a:p>
            <a:pPr algn="just"/>
            <a:r>
              <a:rPr lang="en-US" altLang="en-US" sz="3600">
                <a:solidFill>
                  <a:schemeClr val="accent6">
                    <a:lumMod val="75000"/>
                  </a:schemeClr>
                </a:solidFill>
                <a:latin typeface="Times New Roman" panose="02020603050405020304" pitchFamily="18" charset="0"/>
                <a:cs typeface="Times New Roman" panose="02020603050405020304" pitchFamily="18" charset="0"/>
              </a:rPr>
              <a:t>Tháng 10-1947, Thực dân Pháp đã tấn công lên Việt Bắc</a:t>
            </a:r>
            <a:endParaRPr lang="zh-CN" altLang="en-US" sz="3600" b="1" dirty="0">
              <a:solidFill>
                <a:schemeClr val="accent6">
                  <a:lumMod val="7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8878215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E5C8DD3-0CC6-4948-9C84-08D6EB351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572199"/>
            <a:ext cx="4635499" cy="5633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6">
            <a:extLst>
              <a:ext uri="{FF2B5EF4-FFF2-40B4-BE49-F238E27FC236}">
                <a16:creationId xmlns:a16="http://schemas.microsoft.com/office/drawing/2014/main" id="{94C8F95E-376A-4892-8C31-2B1687FCE5EA}"/>
              </a:ext>
            </a:extLst>
          </p:cNvPr>
          <p:cNvSpPr txBox="1">
            <a:spLocks noChangeArrowheads="1"/>
          </p:cNvSpPr>
          <p:nvPr/>
        </p:nvSpPr>
        <p:spPr bwMode="auto">
          <a:xfrm>
            <a:off x="6375399" y="3429000"/>
            <a:ext cx="4889500" cy="954107"/>
          </a:xfrm>
          <a:prstGeom prst="rect">
            <a:avLst/>
          </a:prstGeom>
          <a:noFill/>
          <a:ln w="9525">
            <a:no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002060"/>
                </a:solidFill>
                <a:latin typeface="Times New Roman" panose="02020603050405020304" pitchFamily="18" charset="0"/>
                <a:cs typeface="Times New Roman" panose="02020603050405020304" pitchFamily="18" charset="0"/>
              </a:rPr>
              <a:t>Bộ đội tham gia chiến dịch Việt Bắc Thu – đông 1947</a:t>
            </a:r>
          </a:p>
        </p:txBody>
      </p:sp>
    </p:spTree>
    <p:extLst>
      <p:ext uri="{BB962C8B-B14F-4D97-AF65-F5344CB8AC3E}">
        <p14:creationId xmlns:p14="http://schemas.microsoft.com/office/powerpoint/2010/main" val="3598331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descr="Luoc do chien dich viet bac thu dong 1947">
            <a:extLst>
              <a:ext uri="{FF2B5EF4-FFF2-40B4-BE49-F238E27FC236}">
                <a16:creationId xmlns:a16="http://schemas.microsoft.com/office/drawing/2014/main" id="{D9CC5590-DEA1-4FBB-BCE1-DD588B7CA74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4191000" y="0"/>
            <a:ext cx="8001000" cy="6271017"/>
          </a:xfrm>
          <a:prstGeom prst="rect">
            <a:avLst/>
          </a:prstGeom>
          <a:solidFill>
            <a:srgbClr val="FFFF75"/>
          </a:solidFill>
          <a:ln w="28575">
            <a:solidFill>
              <a:srgbClr val="000000"/>
            </a:solidFill>
            <a:miter lim="800000"/>
            <a:headEnd/>
            <a:tailEnd/>
          </a:ln>
        </p:spPr>
      </p:pic>
      <p:pic>
        <p:nvPicPr>
          <p:cNvPr id="3" name="Picture 3" descr="Untitled-1">
            <a:extLst>
              <a:ext uri="{FF2B5EF4-FFF2-40B4-BE49-F238E27FC236}">
                <a16:creationId xmlns:a16="http://schemas.microsoft.com/office/drawing/2014/main" id="{EC9BFA7A-B68B-4D00-B970-A09DE1FB692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6898333" y="3671220"/>
            <a:ext cx="1444713" cy="82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188c451691560bedd7c9e0ea32e3ba04-Artama-4">
            <a:extLst>
              <a:ext uri="{FF2B5EF4-FFF2-40B4-BE49-F238E27FC236}">
                <a16:creationId xmlns:a16="http://schemas.microsoft.com/office/drawing/2014/main" id="{0CCD4ECB-7F4E-46CB-BEAD-0CF9459FECF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5141" y="1857122"/>
            <a:ext cx="1000125" cy="76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u">
            <a:extLst>
              <a:ext uri="{FF2B5EF4-FFF2-40B4-BE49-F238E27FC236}">
                <a16:creationId xmlns:a16="http://schemas.microsoft.com/office/drawing/2014/main" id="{C568A97D-46B8-474B-BB4A-E49AD2353F0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7790" y="382378"/>
            <a:ext cx="452834" cy="6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du">
            <a:extLst>
              <a:ext uri="{FF2B5EF4-FFF2-40B4-BE49-F238E27FC236}">
                <a16:creationId xmlns:a16="http://schemas.microsoft.com/office/drawing/2014/main" id="{F04C7FBC-0AE8-4F23-B9C5-7B7942152A3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1477" y="321479"/>
            <a:ext cx="452834" cy="6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15">
            <a:extLst>
              <a:ext uri="{FF2B5EF4-FFF2-40B4-BE49-F238E27FC236}">
                <a16:creationId xmlns:a16="http://schemas.microsoft.com/office/drawing/2014/main" id="{B19DFB67-9556-47DC-9E23-900CE41D1B6A}"/>
              </a:ext>
            </a:extLst>
          </p:cNvPr>
          <p:cNvSpPr>
            <a:spLocks/>
          </p:cNvSpPr>
          <p:nvPr/>
        </p:nvSpPr>
        <p:spPr bwMode="auto">
          <a:xfrm rot="21300836">
            <a:off x="9808454" y="1760953"/>
            <a:ext cx="333375"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0" name="Freeform 16">
            <a:extLst>
              <a:ext uri="{FF2B5EF4-FFF2-40B4-BE49-F238E27FC236}">
                <a16:creationId xmlns:a16="http://schemas.microsoft.com/office/drawing/2014/main" id="{4BD107B7-9DF5-476E-A3FD-C069FBEB3B61}"/>
              </a:ext>
            </a:extLst>
          </p:cNvPr>
          <p:cNvSpPr>
            <a:spLocks/>
          </p:cNvSpPr>
          <p:nvPr/>
        </p:nvSpPr>
        <p:spPr bwMode="auto">
          <a:xfrm>
            <a:off x="9449819" y="1347661"/>
            <a:ext cx="333375"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1" name="Freeform 17">
            <a:extLst>
              <a:ext uri="{FF2B5EF4-FFF2-40B4-BE49-F238E27FC236}">
                <a16:creationId xmlns:a16="http://schemas.microsoft.com/office/drawing/2014/main" id="{3627BAE1-65A9-49D2-98A2-83EE4E8A926B}"/>
              </a:ext>
            </a:extLst>
          </p:cNvPr>
          <p:cNvSpPr>
            <a:spLocks/>
          </p:cNvSpPr>
          <p:nvPr/>
        </p:nvSpPr>
        <p:spPr bwMode="auto">
          <a:xfrm rot="901642">
            <a:off x="8724900" y="687466"/>
            <a:ext cx="666750"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2" name="Freeform 18">
            <a:extLst>
              <a:ext uri="{FF2B5EF4-FFF2-40B4-BE49-F238E27FC236}">
                <a16:creationId xmlns:a16="http://schemas.microsoft.com/office/drawing/2014/main" id="{AADFABE0-9AB9-46D3-B865-C26F8619749A}"/>
              </a:ext>
            </a:extLst>
          </p:cNvPr>
          <p:cNvSpPr>
            <a:spLocks/>
          </p:cNvSpPr>
          <p:nvPr/>
        </p:nvSpPr>
        <p:spPr bwMode="auto">
          <a:xfrm rot="21270461">
            <a:off x="8025981" y="559242"/>
            <a:ext cx="430609" cy="370669"/>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3" name="Freeform 19">
            <a:extLst>
              <a:ext uri="{FF2B5EF4-FFF2-40B4-BE49-F238E27FC236}">
                <a16:creationId xmlns:a16="http://schemas.microsoft.com/office/drawing/2014/main" id="{4208BB50-0C97-4B6B-98C5-415BA8AFC9AA}"/>
              </a:ext>
            </a:extLst>
          </p:cNvPr>
          <p:cNvSpPr>
            <a:spLocks/>
          </p:cNvSpPr>
          <p:nvPr/>
        </p:nvSpPr>
        <p:spPr bwMode="auto">
          <a:xfrm rot="10561173" flipH="1">
            <a:off x="7382593" y="1122809"/>
            <a:ext cx="395883"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4" name="Freeform 20">
            <a:extLst>
              <a:ext uri="{FF2B5EF4-FFF2-40B4-BE49-F238E27FC236}">
                <a16:creationId xmlns:a16="http://schemas.microsoft.com/office/drawing/2014/main" id="{4586C59E-3716-44D4-B582-A1F5C996A236}"/>
              </a:ext>
            </a:extLst>
          </p:cNvPr>
          <p:cNvSpPr>
            <a:spLocks/>
          </p:cNvSpPr>
          <p:nvPr/>
        </p:nvSpPr>
        <p:spPr bwMode="auto">
          <a:xfrm rot="14251595" flipH="1">
            <a:off x="6777023" y="3805920"/>
            <a:ext cx="454076" cy="323166"/>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5" name="Freeform 21">
            <a:extLst>
              <a:ext uri="{FF2B5EF4-FFF2-40B4-BE49-F238E27FC236}">
                <a16:creationId xmlns:a16="http://schemas.microsoft.com/office/drawing/2014/main" id="{503D0317-0424-4470-8AD5-1BB1CCE89C7B}"/>
              </a:ext>
            </a:extLst>
          </p:cNvPr>
          <p:cNvSpPr>
            <a:spLocks/>
          </p:cNvSpPr>
          <p:nvPr/>
        </p:nvSpPr>
        <p:spPr bwMode="auto">
          <a:xfrm rot="479717">
            <a:off x="5592773" y="3213722"/>
            <a:ext cx="490340"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6" name="Freeform 22">
            <a:extLst>
              <a:ext uri="{FF2B5EF4-FFF2-40B4-BE49-F238E27FC236}">
                <a16:creationId xmlns:a16="http://schemas.microsoft.com/office/drawing/2014/main" id="{F875616C-1100-4665-9032-E1241FA93CA6}"/>
              </a:ext>
            </a:extLst>
          </p:cNvPr>
          <p:cNvSpPr>
            <a:spLocks/>
          </p:cNvSpPr>
          <p:nvPr/>
        </p:nvSpPr>
        <p:spPr bwMode="auto">
          <a:xfrm rot="19381902" flipH="1">
            <a:off x="4991576" y="2479367"/>
            <a:ext cx="329208" cy="38237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pic>
        <p:nvPicPr>
          <p:cNvPr id="17" name="Picture 6" descr="du">
            <a:extLst>
              <a:ext uri="{FF2B5EF4-FFF2-40B4-BE49-F238E27FC236}">
                <a16:creationId xmlns:a16="http://schemas.microsoft.com/office/drawing/2014/main" id="{E2DB77D2-60DB-4DE0-B196-31332B17507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2650" y="793725"/>
            <a:ext cx="452834" cy="6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22">
            <a:extLst>
              <a:ext uri="{FF2B5EF4-FFF2-40B4-BE49-F238E27FC236}">
                <a16:creationId xmlns:a16="http://schemas.microsoft.com/office/drawing/2014/main" id="{A6E15268-68C7-4F85-ACCD-455A98792103}"/>
              </a:ext>
            </a:extLst>
          </p:cNvPr>
          <p:cNvSpPr>
            <a:spLocks/>
          </p:cNvSpPr>
          <p:nvPr/>
        </p:nvSpPr>
        <p:spPr bwMode="auto">
          <a:xfrm rot="13753691">
            <a:off x="5481423" y="1798079"/>
            <a:ext cx="361351" cy="323166"/>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9" name="Freeform 23">
            <a:extLst>
              <a:ext uri="{FF2B5EF4-FFF2-40B4-BE49-F238E27FC236}">
                <a16:creationId xmlns:a16="http://schemas.microsoft.com/office/drawing/2014/main" id="{86FEC99D-7B14-4AF9-89B4-8E98D3B76E51}"/>
              </a:ext>
            </a:extLst>
          </p:cNvPr>
          <p:cNvSpPr>
            <a:spLocks/>
          </p:cNvSpPr>
          <p:nvPr/>
        </p:nvSpPr>
        <p:spPr bwMode="auto">
          <a:xfrm rot="11107190">
            <a:off x="6833952" y="1876785"/>
            <a:ext cx="333375"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0" name="Freeform 25">
            <a:extLst>
              <a:ext uri="{FF2B5EF4-FFF2-40B4-BE49-F238E27FC236}">
                <a16:creationId xmlns:a16="http://schemas.microsoft.com/office/drawing/2014/main" id="{E517C136-2E26-437E-A09F-D99267A05880}"/>
              </a:ext>
            </a:extLst>
          </p:cNvPr>
          <p:cNvSpPr>
            <a:spLocks/>
          </p:cNvSpPr>
          <p:nvPr/>
        </p:nvSpPr>
        <p:spPr bwMode="auto">
          <a:xfrm rot="8309656" flipH="1">
            <a:off x="6972982" y="2455984"/>
            <a:ext cx="395882"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1" name="Freeform 42">
            <a:extLst>
              <a:ext uri="{FF2B5EF4-FFF2-40B4-BE49-F238E27FC236}">
                <a16:creationId xmlns:a16="http://schemas.microsoft.com/office/drawing/2014/main" id="{F9650F53-9590-4721-9239-8506160ED113}"/>
              </a:ext>
            </a:extLst>
          </p:cNvPr>
          <p:cNvSpPr>
            <a:spLocks/>
          </p:cNvSpPr>
          <p:nvPr/>
        </p:nvSpPr>
        <p:spPr bwMode="auto">
          <a:xfrm>
            <a:off x="7369620" y="2999342"/>
            <a:ext cx="115293" cy="736080"/>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2" name="Freeform 43">
            <a:extLst>
              <a:ext uri="{FF2B5EF4-FFF2-40B4-BE49-F238E27FC236}">
                <a16:creationId xmlns:a16="http://schemas.microsoft.com/office/drawing/2014/main" id="{303EC802-DBA4-4FB3-ACD4-0CBA751C7B47}"/>
              </a:ext>
            </a:extLst>
          </p:cNvPr>
          <p:cNvSpPr>
            <a:spLocks/>
          </p:cNvSpPr>
          <p:nvPr/>
        </p:nvSpPr>
        <p:spPr bwMode="auto">
          <a:xfrm rot="20393188">
            <a:off x="5535033" y="2748187"/>
            <a:ext cx="913658" cy="900882"/>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3" name="Freeform 44">
            <a:extLst>
              <a:ext uri="{FF2B5EF4-FFF2-40B4-BE49-F238E27FC236}">
                <a16:creationId xmlns:a16="http://schemas.microsoft.com/office/drawing/2014/main" id="{3E76F57D-3B35-455B-B62B-DBE82618536C}"/>
              </a:ext>
            </a:extLst>
          </p:cNvPr>
          <p:cNvSpPr>
            <a:spLocks/>
          </p:cNvSpPr>
          <p:nvPr/>
        </p:nvSpPr>
        <p:spPr bwMode="auto">
          <a:xfrm>
            <a:off x="5300941" y="2376735"/>
            <a:ext cx="241697" cy="487533"/>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4" name="Freeform 45">
            <a:extLst>
              <a:ext uri="{FF2B5EF4-FFF2-40B4-BE49-F238E27FC236}">
                <a16:creationId xmlns:a16="http://schemas.microsoft.com/office/drawing/2014/main" id="{20A83A72-54A7-408C-9AA1-8DACB217A9F7}"/>
              </a:ext>
            </a:extLst>
          </p:cNvPr>
          <p:cNvSpPr>
            <a:spLocks/>
          </p:cNvSpPr>
          <p:nvPr/>
        </p:nvSpPr>
        <p:spPr bwMode="auto">
          <a:xfrm rot="20414984">
            <a:off x="9108816" y="338371"/>
            <a:ext cx="448821" cy="820604"/>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5" name="Text Box 27">
            <a:extLst>
              <a:ext uri="{FF2B5EF4-FFF2-40B4-BE49-F238E27FC236}">
                <a16:creationId xmlns:a16="http://schemas.microsoft.com/office/drawing/2014/main" id="{9AF6792F-C4C8-4E13-857B-D3FF15B9CA8D}"/>
              </a:ext>
            </a:extLst>
          </p:cNvPr>
          <p:cNvSpPr txBox="1">
            <a:spLocks noChangeArrowheads="1"/>
          </p:cNvSpPr>
          <p:nvPr/>
        </p:nvSpPr>
        <p:spPr bwMode="auto">
          <a:xfrm>
            <a:off x="133016" y="226630"/>
            <a:ext cx="3898903" cy="156966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Quân Pháp tấn công lên Việt Bắc theo  </a:t>
            </a:r>
            <a:r>
              <a:rPr lang="en-US" altLang="en-US" sz="3200" b="1">
                <a:solidFill>
                  <a:srgbClr val="0070C0"/>
                </a:solidFill>
                <a:latin typeface="Times New Roman" panose="02020603050405020304" pitchFamily="18" charset="0"/>
                <a:cs typeface="Times New Roman" panose="02020603050405020304" pitchFamily="18" charset="0"/>
              </a:rPr>
              <a:t>3 đường:</a:t>
            </a:r>
          </a:p>
        </p:txBody>
      </p:sp>
      <p:sp>
        <p:nvSpPr>
          <p:cNvPr id="37" name="Text Box 28">
            <a:extLst>
              <a:ext uri="{FF2B5EF4-FFF2-40B4-BE49-F238E27FC236}">
                <a16:creationId xmlns:a16="http://schemas.microsoft.com/office/drawing/2014/main" id="{150FFDA2-C589-46F5-A77E-FF614AA61A97}"/>
              </a:ext>
            </a:extLst>
          </p:cNvPr>
          <p:cNvSpPr txBox="1">
            <a:spLocks noChangeArrowheads="1"/>
          </p:cNvSpPr>
          <p:nvPr/>
        </p:nvSpPr>
        <p:spPr bwMode="auto">
          <a:xfrm>
            <a:off x="133016" y="2111991"/>
            <a:ext cx="3880617" cy="137318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Quân dù</a:t>
            </a:r>
            <a:r>
              <a:rPr lang="en-US" altLang="en-US" sz="2800">
                <a:solidFill>
                  <a:srgbClr val="0070C0"/>
                </a:solidFill>
                <a:latin typeface="Times New Roman" panose="02020603050405020304" pitchFamily="18" charset="0"/>
                <a:cs typeface="Times New Roman" panose="02020603050405020304" pitchFamily="18" charset="0"/>
              </a:rPr>
              <a:t>:</a:t>
            </a: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Nhảy dù xuống </a:t>
            </a:r>
            <a:r>
              <a:rPr lang="en-US" altLang="en-US" sz="2800" b="1">
                <a:solidFill>
                  <a:srgbClr val="FF3300"/>
                </a:solidFill>
                <a:latin typeface="Times New Roman" panose="02020603050405020304" pitchFamily="18" charset="0"/>
                <a:cs typeface="Times New Roman" panose="02020603050405020304" pitchFamily="18" charset="0"/>
              </a:rPr>
              <a:t>Bắc Kạn, Chợ Đồn, Chợ Mới</a:t>
            </a:r>
          </a:p>
        </p:txBody>
      </p:sp>
      <p:sp>
        <p:nvSpPr>
          <p:cNvPr id="38" name="Text Box 29">
            <a:extLst>
              <a:ext uri="{FF2B5EF4-FFF2-40B4-BE49-F238E27FC236}">
                <a16:creationId xmlns:a16="http://schemas.microsoft.com/office/drawing/2014/main" id="{018C4793-67E0-430A-840B-F837E3986803}"/>
              </a:ext>
            </a:extLst>
          </p:cNvPr>
          <p:cNvSpPr txBox="1">
            <a:spLocks noChangeArrowheads="1"/>
          </p:cNvSpPr>
          <p:nvPr/>
        </p:nvSpPr>
        <p:spPr bwMode="auto">
          <a:xfrm>
            <a:off x="133016" y="3800880"/>
            <a:ext cx="3880617" cy="954107"/>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Quân bộ</a:t>
            </a:r>
            <a:r>
              <a:rPr lang="en-US" altLang="en-US" sz="2800">
                <a:solidFill>
                  <a:srgbClr val="0070C0"/>
                </a:solidFill>
                <a:latin typeface="Times New Roman" panose="02020603050405020304" pitchFamily="18" charset="0"/>
                <a:cs typeface="Times New Roman" panose="02020603050405020304" pitchFamily="18" charset="0"/>
              </a:rPr>
              <a:t>:</a:t>
            </a: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Lên </a:t>
            </a:r>
            <a:r>
              <a:rPr lang="en-US" altLang="en-US" sz="2800" b="1">
                <a:solidFill>
                  <a:srgbClr val="FF3300"/>
                </a:solidFill>
                <a:latin typeface="Times New Roman" panose="02020603050405020304" pitchFamily="18" charset="0"/>
                <a:cs typeface="Times New Roman" panose="02020603050405020304" pitchFamily="18" charset="0"/>
              </a:rPr>
              <a:t>Cao Bằng</a:t>
            </a:r>
            <a:r>
              <a:rPr lang="en-US" altLang="en-US" sz="2800" b="1">
                <a:latin typeface="Times New Roman" panose="02020603050405020304" pitchFamily="18" charset="0"/>
                <a:cs typeface="Times New Roman" panose="02020603050405020304" pitchFamily="18" charset="0"/>
              </a:rPr>
              <a:t> rồi vòng xuống </a:t>
            </a:r>
            <a:r>
              <a:rPr lang="en-US" altLang="en-US" sz="2800" b="1">
                <a:solidFill>
                  <a:srgbClr val="FF3300"/>
                </a:solidFill>
                <a:latin typeface="Times New Roman" panose="02020603050405020304" pitchFamily="18" charset="0"/>
                <a:cs typeface="Times New Roman" panose="02020603050405020304" pitchFamily="18" charset="0"/>
              </a:rPr>
              <a:t>Bắc Kạn</a:t>
            </a:r>
          </a:p>
        </p:txBody>
      </p:sp>
      <p:sp>
        <p:nvSpPr>
          <p:cNvPr id="39" name="Text Box 30">
            <a:extLst>
              <a:ext uri="{FF2B5EF4-FFF2-40B4-BE49-F238E27FC236}">
                <a16:creationId xmlns:a16="http://schemas.microsoft.com/office/drawing/2014/main" id="{4D4FEF2D-0045-41F4-B969-FFC62A326B5C}"/>
              </a:ext>
            </a:extLst>
          </p:cNvPr>
          <p:cNvSpPr txBox="1">
            <a:spLocks noChangeArrowheads="1"/>
          </p:cNvSpPr>
          <p:nvPr/>
        </p:nvSpPr>
        <p:spPr bwMode="auto">
          <a:xfrm>
            <a:off x="133016" y="5070688"/>
            <a:ext cx="3880617" cy="1200329"/>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70C0"/>
                </a:solidFill>
                <a:latin typeface="Times New Roman" panose="02020603050405020304" pitchFamily="18" charset="0"/>
                <a:cs typeface="Times New Roman" panose="02020603050405020304" pitchFamily="18" charset="0"/>
              </a:rPr>
              <a:t>Quân Thủy</a:t>
            </a:r>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Từ sông </a:t>
            </a:r>
            <a:r>
              <a:rPr lang="en-US" altLang="en-US" sz="2400" b="1">
                <a:solidFill>
                  <a:srgbClr val="FF3300"/>
                </a:solidFill>
                <a:latin typeface="Times New Roman" panose="02020603050405020304" pitchFamily="18" charset="0"/>
                <a:cs typeface="Times New Roman" panose="02020603050405020304" pitchFamily="18" charset="0"/>
              </a:rPr>
              <a:t>Hồng</a:t>
            </a:r>
            <a:r>
              <a:rPr lang="en-US" altLang="en-US" sz="2400" b="1">
                <a:latin typeface="Times New Roman" panose="02020603050405020304" pitchFamily="18" charset="0"/>
                <a:cs typeface="Times New Roman" panose="02020603050405020304" pitchFamily="18" charset="0"/>
              </a:rPr>
              <a:t> và sông </a:t>
            </a:r>
            <a:r>
              <a:rPr lang="en-US" altLang="en-US" sz="2400" b="1">
                <a:solidFill>
                  <a:srgbClr val="FF3300"/>
                </a:solidFill>
                <a:latin typeface="Times New Roman" panose="02020603050405020304" pitchFamily="18" charset="0"/>
                <a:cs typeface="Times New Roman" panose="02020603050405020304" pitchFamily="18" charset="0"/>
              </a:rPr>
              <a:t>Lô</a:t>
            </a:r>
            <a:r>
              <a:rPr lang="en-US" altLang="en-US" sz="2400" b="1">
                <a:latin typeface="Times New Roman" panose="02020603050405020304" pitchFamily="18" charset="0"/>
                <a:cs typeface="Times New Roman" panose="02020603050405020304" pitchFamily="18" charset="0"/>
              </a:rPr>
              <a:t> qua </a:t>
            </a:r>
            <a:r>
              <a:rPr lang="en-US" altLang="en-US" sz="2400" b="1">
                <a:solidFill>
                  <a:srgbClr val="FF3300"/>
                </a:solidFill>
                <a:latin typeface="Times New Roman" panose="02020603050405020304" pitchFamily="18" charset="0"/>
                <a:cs typeface="Times New Roman" panose="02020603050405020304" pitchFamily="18" charset="0"/>
              </a:rPr>
              <a:t>Đoan Hùng</a:t>
            </a:r>
            <a:r>
              <a:rPr lang="en-US" altLang="en-US" sz="2400" b="1">
                <a:latin typeface="Times New Roman" panose="02020603050405020304" pitchFamily="18" charset="0"/>
                <a:cs typeface="Times New Roman" panose="02020603050405020304" pitchFamily="18" charset="0"/>
              </a:rPr>
              <a:t> lên đánh </a:t>
            </a:r>
            <a:r>
              <a:rPr lang="en-US" altLang="en-US" sz="2400" b="1">
                <a:solidFill>
                  <a:srgbClr val="FF3300"/>
                </a:solidFill>
                <a:latin typeface="Times New Roman" panose="02020603050405020304" pitchFamily="18" charset="0"/>
                <a:cs typeface="Times New Roman" panose="02020603050405020304" pitchFamily="18" charset="0"/>
              </a:rPr>
              <a:t>Tuyên Quang</a:t>
            </a:r>
          </a:p>
        </p:txBody>
      </p:sp>
      <p:sp>
        <p:nvSpPr>
          <p:cNvPr id="40" name="Text Box 69">
            <a:extLst>
              <a:ext uri="{FF2B5EF4-FFF2-40B4-BE49-F238E27FC236}">
                <a16:creationId xmlns:a16="http://schemas.microsoft.com/office/drawing/2014/main" id="{50D1E44F-D3C0-4581-AE7A-FA1ED3264994}"/>
              </a:ext>
            </a:extLst>
          </p:cNvPr>
          <p:cNvSpPr txBox="1">
            <a:spLocks noChangeArrowheads="1"/>
          </p:cNvSpPr>
          <p:nvPr/>
        </p:nvSpPr>
        <p:spPr bwMode="auto">
          <a:xfrm>
            <a:off x="4457700" y="6374351"/>
            <a:ext cx="7467600"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Lược đồ chiến dịch Việt Bắc thu- đông 1947</a:t>
            </a:r>
          </a:p>
        </p:txBody>
      </p:sp>
      <p:sp>
        <p:nvSpPr>
          <p:cNvPr id="55" name="Text Box 6">
            <a:extLst>
              <a:ext uri="{FF2B5EF4-FFF2-40B4-BE49-F238E27FC236}">
                <a16:creationId xmlns:a16="http://schemas.microsoft.com/office/drawing/2014/main" id="{07A8A915-DD23-48A3-B724-3360E26CA15E}"/>
              </a:ext>
            </a:extLst>
          </p:cNvPr>
          <p:cNvSpPr txBox="1">
            <a:spLocks noChangeArrowheads="1"/>
          </p:cNvSpPr>
          <p:nvPr/>
        </p:nvSpPr>
        <p:spPr bwMode="auto">
          <a:xfrm>
            <a:off x="127234" y="64049"/>
            <a:ext cx="3898904" cy="2308324"/>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i="1" spc="-180">
                <a:solidFill>
                  <a:srgbClr val="002060"/>
                </a:solidFill>
                <a:latin typeface="Times New Roman" panose="02020603050405020304" pitchFamily="18" charset="0"/>
                <a:cs typeface="Times New Roman" panose="02020603050405020304" pitchFamily="18" charset="0"/>
              </a:rPr>
              <a:t>2. Thực dân Pháp tiến công lên Việt Bắc theo mấy đường? Đó là những đường nào?</a:t>
            </a:r>
          </a:p>
        </p:txBody>
      </p:sp>
    </p:spTree>
    <p:extLst>
      <p:ext uri="{BB962C8B-B14F-4D97-AF65-F5344CB8AC3E}">
        <p14:creationId xmlns:p14="http://schemas.microsoft.com/office/powerpoint/2010/main" val="36540981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fltVal val="0"/>
                                          </p:val>
                                        </p:tav>
                                        <p:tav tm="100000">
                                          <p:val>
                                            <p:strVal val="#ppt_w"/>
                                          </p:val>
                                        </p:tav>
                                      </p:tavLst>
                                    </p:anim>
                                    <p:anim calcmode="lin" valueType="num">
                                      <p:cBhvr>
                                        <p:cTn id="8" dur="1000" fill="hold"/>
                                        <p:tgtEl>
                                          <p:spTgt spid="55"/>
                                        </p:tgtEl>
                                        <p:attrNameLst>
                                          <p:attrName>ppt_h</p:attrName>
                                        </p:attrNameLst>
                                      </p:cBhvr>
                                      <p:tavLst>
                                        <p:tav tm="0">
                                          <p:val>
                                            <p:fltVal val="0"/>
                                          </p:val>
                                        </p:tav>
                                        <p:tav tm="100000">
                                          <p:val>
                                            <p:strVal val="#ppt_h"/>
                                          </p:val>
                                        </p:tav>
                                      </p:tavLst>
                                    </p:anim>
                                    <p:anim calcmode="lin" valueType="num">
                                      <p:cBhvr>
                                        <p:cTn id="9" dur="1000" fill="hold"/>
                                        <p:tgtEl>
                                          <p:spTgt spid="55"/>
                                        </p:tgtEl>
                                        <p:attrNameLst>
                                          <p:attrName>style.rotation</p:attrName>
                                        </p:attrNameLst>
                                      </p:cBhvr>
                                      <p:tavLst>
                                        <p:tav tm="0">
                                          <p:val>
                                            <p:fltVal val="90"/>
                                          </p:val>
                                        </p:tav>
                                        <p:tav tm="100000">
                                          <p:val>
                                            <p:fltVal val="0"/>
                                          </p:val>
                                        </p:tav>
                                      </p:tavLst>
                                    </p:anim>
                                    <p:animEffect transition="in" filter="fade">
                                      <p:cBhvr>
                                        <p:cTn id="10" dur="10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5"/>
                                        </p:tgtEl>
                                      </p:cBhvr>
                                    </p:animEffect>
                                    <p:set>
                                      <p:cBhvr>
                                        <p:cTn id="15" dur="1" fill="hold">
                                          <p:stCondLst>
                                            <p:cond delay="499"/>
                                          </p:stCondLst>
                                        </p:cTn>
                                        <p:tgtEl>
                                          <p:spTgt spid="55"/>
                                        </p:tgtEl>
                                        <p:attrNameLst>
                                          <p:attrName>style.visibility</p:attrName>
                                        </p:attrNameLst>
                                      </p:cBhvr>
                                      <p:to>
                                        <p:strVal val="hidden"/>
                                      </p:to>
                                    </p:set>
                                  </p:childTnLst>
                                </p:cTn>
                              </p:par>
                              <p:par>
                                <p:cTn id="16" presetID="6" presetClass="entr" presetSubtype="16"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strips(downRight)">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par>
                                <p:cTn id="29" presetID="49" presetClass="path" presetSubtype="0" accel="50000" decel="50000" fill="hold" nodeType="withEffect">
                                  <p:stCondLst>
                                    <p:cond delay="2000"/>
                                  </p:stCondLst>
                                  <p:childTnLst>
                                    <p:animMotion origin="layout" path="M -2.08333E-7 -1.48148E-6 L 0.01094 0.12292 " pathEditMode="relative" rAng="0" ptsTypes="AA">
                                      <p:cBhvr>
                                        <p:cTn id="30" dur="2000" fill="hold"/>
                                        <p:tgtEl>
                                          <p:spTgt spid="6"/>
                                        </p:tgtEl>
                                        <p:attrNameLst>
                                          <p:attrName>ppt_x</p:attrName>
                                          <p:attrName>ppt_y</p:attrName>
                                        </p:attrNameLst>
                                      </p:cBhvr>
                                      <p:rCtr x="547" y="6134"/>
                                    </p:animMotion>
                                  </p:childTnLst>
                                </p:cTn>
                              </p:par>
                            </p:childTnLst>
                          </p:cTn>
                        </p:par>
                        <p:par>
                          <p:cTn id="31" fill="hold">
                            <p:stCondLst>
                              <p:cond delay="4000"/>
                            </p:stCondLst>
                            <p:childTnLst>
                              <p:par>
                                <p:cTn id="32" presetID="9"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par>
                                <p:cTn id="35" presetID="49" presetClass="path" presetSubtype="0" accel="50000" decel="50000" fill="hold" nodeType="withEffect">
                                  <p:stCondLst>
                                    <p:cond delay="0"/>
                                  </p:stCondLst>
                                  <p:childTnLst>
                                    <p:animMotion origin="layout" path="M 1.04167E-6 4.81481E-6 L -0.02995 0.16041 " pathEditMode="relative" rAng="0" ptsTypes="AA">
                                      <p:cBhvr>
                                        <p:cTn id="36" dur="2000" fill="hold"/>
                                        <p:tgtEl>
                                          <p:spTgt spid="17"/>
                                        </p:tgtEl>
                                        <p:attrNameLst>
                                          <p:attrName>ppt_x</p:attrName>
                                          <p:attrName>ppt_y</p:attrName>
                                        </p:attrNameLst>
                                      </p:cBhvr>
                                      <p:rCtr x="-1497" y="8009"/>
                                    </p:animMotion>
                                  </p:childTnLst>
                                </p:cTn>
                              </p:par>
                            </p:childTnLst>
                          </p:cTn>
                        </p:par>
                        <p:par>
                          <p:cTn id="37" fill="hold">
                            <p:stCondLst>
                              <p:cond delay="6000"/>
                            </p:stCondLst>
                            <p:childTnLst>
                              <p:par>
                                <p:cTn id="38" presetID="9"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par>
                                <p:cTn id="41" presetID="49" presetClass="path" presetSubtype="0" accel="50000" decel="50000" fill="hold" nodeType="withEffect">
                                  <p:stCondLst>
                                    <p:cond delay="2000"/>
                                  </p:stCondLst>
                                  <p:childTnLst>
                                    <p:animMotion origin="layout" path="M -3.95833E-6 4.81481E-6 L 0.02448 0.13611 " pathEditMode="relative" rAng="0" ptsTypes="AA">
                                      <p:cBhvr>
                                        <p:cTn id="42" dur="2000" fill="hold"/>
                                        <p:tgtEl>
                                          <p:spTgt spid="7"/>
                                        </p:tgtEl>
                                        <p:attrNameLst>
                                          <p:attrName>ppt_x</p:attrName>
                                          <p:attrName>ppt_y</p:attrName>
                                        </p:attrNameLst>
                                      </p:cBhvr>
                                      <p:rCtr x="1224" y="6806"/>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checkerboard(across)">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ox(in)">
                                      <p:cBhvr>
                                        <p:cTn id="52" dur="500"/>
                                        <p:tgtEl>
                                          <p:spTgt spid="5"/>
                                        </p:tgtEl>
                                      </p:cBhvr>
                                    </p:animEffect>
                                  </p:child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00546 0.01412 L -0.00546 0.01435 C -0.00651 0.00787 -0.00755 0.00162 -0.00859 -0.0044 C -0.00898 -0.00648 -0.00885 -0.0088 -0.00963 -0.00995 C -0.0108 -0.01157 -0.0125 -0.01111 -0.0138 -0.01181 C -0.01536 -0.01296 -0.01666 -0.01435 -0.01796 -0.01551 C -0.01914 -0.01667 -0.02018 -0.01806 -0.02109 -0.01921 C -0.02252 -0.02106 -0.02382 -0.02361 -0.02526 -0.02477 C -0.02656 -0.02593 -0.02812 -0.02593 -0.02942 -0.02662 C -0.03098 -0.02778 -0.03229 -0.0294 -0.03359 -0.03032 C -0.03463 -0.03125 -0.0358 -0.03148 -0.03671 -0.03218 C -0.03906 -0.03426 -0.0414 -0.03796 -0.04296 -0.04143 C -0.04388 -0.04329 -0.04427 -0.0456 -0.04505 -0.04699 C -0.04596 -0.04861 -0.04726 -0.04931 -0.04817 -0.05069 C -0.04934 -0.05255 -0.05026 -0.0544 -0.0513 -0.05625 C -0.05182 -0.05926 -0.05377 -0.07407 -0.05442 -0.07477 C -0.05546 -0.07616 -0.05664 -0.07708 -0.05755 -0.07847 C -0.05807 -0.07917 -0.06484 -0.09329 -0.06796 -0.09514 C -0.0707 -0.09699 -0.07382 -0.09676 -0.0763 -0.09884 C -0.08151 -0.10347 -0.07903 -0.10185 -0.08359 -0.1044 C -0.08463 -0.10625 -0.08567 -0.10833 -0.08671 -0.10995 C -0.08776 -0.11157 -0.08906 -0.11204 -0.08984 -0.11366 C -0.09062 -0.11528 -0.09049 -0.11759 -0.09088 -0.11921 C -0.09427 -0.13287 -0.09218 -0.1206 -0.09401 -0.13403 C -0.09375 -0.13727 -0.09414 -0.14097 -0.09296 -0.14329 C -0.09179 -0.14583 -0.08932 -0.14537 -0.08776 -0.14699 C -0.08723 -0.14792 -0.0871 -0.14954 -0.08671 -0.15069 L -0.0888 -0.1544 " pathEditMode="relative" rAng="0" ptsTypes="AAAAAAAAAAAAAAAAAAAAAAAAAAAA">
                                      <p:cBhvr>
                                        <p:cTn id="55" dur="2000" fill="hold"/>
                                        <p:tgtEl>
                                          <p:spTgt spid="5"/>
                                        </p:tgtEl>
                                        <p:attrNameLst>
                                          <p:attrName>ppt_x</p:attrName>
                                          <p:attrName>ppt_y</p:attrName>
                                        </p:attrNameLst>
                                      </p:cBhvr>
                                      <p:rCtr x="-4427" y="-8426"/>
                                    </p:animMotion>
                                  </p:childTnLst>
                                </p:cTn>
                              </p:par>
                            </p:childTnLst>
                          </p:cTn>
                        </p:par>
                        <p:par>
                          <p:cTn id="56" fill="hold">
                            <p:stCondLst>
                              <p:cond delay="2500"/>
                            </p:stCondLst>
                            <p:childTnLst>
                              <p:par>
                                <p:cTn id="57" presetID="22" presetClass="entr" presetSubtype="4"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childTnLst>
                          </p:cTn>
                        </p:par>
                        <p:par>
                          <p:cTn id="60" fill="hold">
                            <p:stCondLst>
                              <p:cond delay="3000"/>
                            </p:stCondLst>
                            <p:childTnLst>
                              <p:par>
                                <p:cTn id="61" presetID="22" presetClass="entr" presetSubtype="4"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down)">
                                      <p:cBhvr>
                                        <p:cTn id="63" dur="500"/>
                                        <p:tgtEl>
                                          <p:spTgt spid="10"/>
                                        </p:tgtEl>
                                      </p:cBhvr>
                                    </p:animEffect>
                                  </p:childTnLst>
                                </p:cTn>
                              </p:par>
                            </p:childTnLst>
                          </p:cTn>
                        </p:par>
                        <p:par>
                          <p:cTn id="64" fill="hold">
                            <p:stCondLst>
                              <p:cond delay="3500"/>
                            </p:stCondLst>
                            <p:childTnLst>
                              <p:par>
                                <p:cTn id="65" presetID="22" presetClass="entr" presetSubtype="4"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down)">
                                      <p:cBhvr>
                                        <p:cTn id="67" dur="500"/>
                                        <p:tgtEl>
                                          <p:spTgt spid="11"/>
                                        </p:tgtEl>
                                      </p:cBhvr>
                                    </p:animEffect>
                                  </p:childTnLst>
                                </p:cTn>
                              </p:par>
                            </p:childTnLst>
                          </p:cTn>
                        </p:par>
                        <p:par>
                          <p:cTn id="68" fill="hold">
                            <p:stCondLst>
                              <p:cond delay="4000"/>
                            </p:stCondLst>
                            <p:childTnLst>
                              <p:par>
                                <p:cTn id="69" presetID="22" presetClass="entr" presetSubtype="4"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500"/>
                                        <p:tgtEl>
                                          <p:spTgt spid="12"/>
                                        </p:tgtEl>
                                      </p:cBhvr>
                                    </p:animEffect>
                                  </p:childTnLst>
                                </p:cTn>
                              </p:par>
                            </p:childTnLst>
                          </p:cTn>
                        </p:par>
                        <p:par>
                          <p:cTn id="72" fill="hold">
                            <p:stCondLst>
                              <p:cond delay="4500"/>
                            </p:stCondLst>
                            <p:childTnLst>
                              <p:par>
                                <p:cTn id="73" presetID="22" presetClass="entr" presetSubtype="4"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childTnLst>
                          </p:cTn>
                        </p:par>
                        <p:par>
                          <p:cTn id="76" fill="hold">
                            <p:stCondLst>
                              <p:cond delay="5000"/>
                            </p:stCondLst>
                            <p:childTnLst>
                              <p:par>
                                <p:cTn id="77" presetID="22" presetClass="entr" presetSubtype="4"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down)">
                                      <p:cBhvr>
                                        <p:cTn id="79" dur="500"/>
                                        <p:tgtEl>
                                          <p:spTgt spid="19"/>
                                        </p:tgtEl>
                                      </p:cBhvr>
                                    </p:animEffect>
                                  </p:childTnLst>
                                </p:cTn>
                              </p:par>
                            </p:childTnLst>
                          </p:cTn>
                        </p:par>
                        <p:par>
                          <p:cTn id="80" fill="hold">
                            <p:stCondLst>
                              <p:cond delay="5500"/>
                            </p:stCondLst>
                            <p:childTnLst>
                              <p:par>
                                <p:cTn id="81" presetID="22" presetClass="entr" presetSubtype="4"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down)">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grpId="0" nodeType="click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diamond(in)">
                                      <p:cBhvr>
                                        <p:cTn id="88" dur="500"/>
                                        <p:tgtEl>
                                          <p:spTgt spid="39"/>
                                        </p:tgtEl>
                                      </p:cBhvr>
                                    </p:animEffect>
                                  </p:childTnLst>
                                </p:cTn>
                              </p:par>
                            </p:childTnLst>
                          </p:cTn>
                        </p:par>
                        <p:par>
                          <p:cTn id="89" fill="hold">
                            <p:stCondLst>
                              <p:cond delay="500"/>
                            </p:stCondLst>
                            <p:childTnLst>
                              <p:par>
                                <p:cTn id="90" presetID="0" presetClass="path" presetSubtype="0" accel="50000" decel="50000" fill="hold" nodeType="afterEffect">
                                  <p:stCondLst>
                                    <p:cond delay="0"/>
                                  </p:stCondLst>
                                  <p:childTnLst>
                                    <p:animMotion origin="layout" path="M -0.00208 -0.0007 L -0.00208 -0.0007 C -0.00456 -0.00394 -0.00716 -0.00671 -0.00937 -0.00995 C -0.01055 -0.01181 -0.01133 -0.01435 -0.0125 -0.01551 C -0.0138 -0.0169 -0.01536 -0.0169 -0.01667 -0.01736 C -0.01771 -0.01875 -0.01875 -0.02014 -0.01979 -0.02107 C -0.02083 -0.02199 -0.02201 -0.02245 -0.02292 -0.02292 C -0.02474 -0.02431 -0.02643 -0.02546 -0.02812 -0.02662 C -0.03034 -0.02847 -0.03216 -0.03102 -0.03437 -0.03218 C -0.03685 -0.03357 -0.03932 -0.03333 -0.04167 -0.03403 C -0.06016 -0.03982 -0.04427 -0.03634 -0.06146 -0.03958 C -0.06771 -0.03912 -0.07396 -0.03773 -0.08021 -0.03773 C -0.11289 -0.03773 -0.10508 -0.02639 -0.11562 -0.04514 C -0.11862 -0.06111 -0.11615 -0.04676 -0.11875 -0.08218 C -0.11914 -0.08611 -0.11914 -0.08982 -0.11979 -0.09329 C -0.12031 -0.0956 -0.12135 -0.09699 -0.12187 -0.09884 C -0.12344 -0.1037 -0.12513 -0.10857 -0.12604 -0.11366 C -0.12734 -0.1206 -0.12682 -0.12083 -0.13125 -0.12477 C -0.13385 -0.12708 -0.14427 -0.12847 -0.14479 -0.12847 C -0.14687 -0.13218 -0.14974 -0.13495 -0.15104 -0.13958 C -0.15273 -0.1456 -0.15365 -0.14977 -0.15625 -0.1544 C -0.15716 -0.15602 -0.15833 -0.15741 -0.15937 -0.1581 C -0.16185 -0.15995 -0.16432 -0.16065 -0.16667 -0.16181 C -0.16784 -0.1625 -0.16875 -0.1632 -0.16979 -0.16366 C -0.17266 -0.16505 -0.17812 -0.16736 -0.17812 -0.16736 L -0.19271 -0.16551 L -0.19271 -0.16551 " pathEditMode="relative" ptsTypes="AAAAAAAAAAAAAAAAAAAAAAAAAAA">
                                      <p:cBhvr>
                                        <p:cTn id="91" dur="2000" fill="hold"/>
                                        <p:tgtEl>
                                          <p:spTgt spid="3"/>
                                        </p:tgtEl>
                                        <p:attrNameLst>
                                          <p:attrName>ppt_x</p:attrName>
                                          <p:attrName>ppt_y</p:attrName>
                                        </p:attrNameLst>
                                      </p:cBhvr>
                                    </p:animMotion>
                                  </p:childTnLst>
                                </p:cTn>
                              </p:par>
                            </p:childTnLst>
                          </p:cTn>
                        </p:par>
                        <p:par>
                          <p:cTn id="92" fill="hold">
                            <p:stCondLst>
                              <p:cond delay="2500"/>
                            </p:stCondLst>
                            <p:childTnLst>
                              <p:par>
                                <p:cTn id="93" presetID="22" presetClass="entr" presetSubtype="4"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wipe(down)">
                                      <p:cBhvr>
                                        <p:cTn id="95" dur="500"/>
                                        <p:tgtEl>
                                          <p:spTgt spid="14"/>
                                        </p:tgtEl>
                                      </p:cBhvr>
                                    </p:animEffec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wipe(down)">
                                      <p:cBhvr>
                                        <p:cTn id="99" dur="500"/>
                                        <p:tgtEl>
                                          <p:spTgt spid="15"/>
                                        </p:tgtEl>
                                      </p:cBhvr>
                                    </p:animEffect>
                                  </p:childTnLst>
                                </p:cTn>
                              </p:par>
                            </p:childTnLst>
                          </p:cTn>
                        </p:par>
                        <p:par>
                          <p:cTn id="100" fill="hold">
                            <p:stCondLst>
                              <p:cond delay="3500"/>
                            </p:stCondLst>
                            <p:childTnLst>
                              <p:par>
                                <p:cTn id="101" presetID="22" presetClass="entr" presetSubtype="4" fill="hold" grpId="0" nodeType="after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wipe(down)">
                                      <p:cBhvr>
                                        <p:cTn id="103" dur="500"/>
                                        <p:tgtEl>
                                          <p:spTgt spid="16"/>
                                        </p:tgtEl>
                                      </p:cBhvr>
                                    </p:animEffect>
                                  </p:childTnLst>
                                </p:cTn>
                              </p:par>
                            </p:childTnLst>
                          </p:cTn>
                        </p:par>
                        <p:par>
                          <p:cTn id="104" fill="hold">
                            <p:stCondLst>
                              <p:cond delay="4000"/>
                            </p:stCondLst>
                            <p:childTnLst>
                              <p:par>
                                <p:cTn id="105" presetID="22" presetClass="entr" presetSubtype="4" fill="hold" grpId="0" nodeType="after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wipe(down)">
                                      <p:cBhvr>
                                        <p:cTn id="10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35" grpId="0" animBg="1"/>
      <p:bldP spid="37" grpId="0" animBg="1"/>
      <p:bldP spid="38" grpId="0" animBg="1"/>
      <p:bldP spid="39" grpId="0" animBg="1"/>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a:extLst>
              <a:ext uri="{FF2B5EF4-FFF2-40B4-BE49-F238E27FC236}">
                <a16:creationId xmlns:a16="http://schemas.microsoft.com/office/drawing/2014/main" id="{8F6EB93D-764E-49D6-BB9E-3EE57E611424}"/>
              </a:ext>
            </a:extLst>
          </p:cNvPr>
          <p:cNvSpPr txBox="1">
            <a:spLocks noChangeArrowheads="1"/>
          </p:cNvSpPr>
          <p:nvPr/>
        </p:nvSpPr>
        <p:spPr bwMode="auto">
          <a:xfrm>
            <a:off x="161371" y="278821"/>
            <a:ext cx="3978275" cy="1077218"/>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a:solidFill>
                  <a:srgbClr val="0070C0"/>
                </a:solidFill>
                <a:latin typeface="Times New Roman" panose="02020603050405020304" pitchFamily="18" charset="0"/>
                <a:cs typeface="Times New Roman" panose="02020603050405020304" pitchFamily="18" charset="0"/>
              </a:rPr>
              <a:t>Quân ta chặn đánh địch:</a:t>
            </a:r>
          </a:p>
        </p:txBody>
      </p:sp>
      <p:sp>
        <p:nvSpPr>
          <p:cNvPr id="3" name="Text Box 27">
            <a:extLst>
              <a:ext uri="{FF2B5EF4-FFF2-40B4-BE49-F238E27FC236}">
                <a16:creationId xmlns:a16="http://schemas.microsoft.com/office/drawing/2014/main" id="{C455DAB0-B1DA-4950-A538-EB60873C30D7}"/>
              </a:ext>
            </a:extLst>
          </p:cNvPr>
          <p:cNvSpPr txBox="1">
            <a:spLocks noChangeArrowheads="1"/>
          </p:cNvSpPr>
          <p:nvPr/>
        </p:nvSpPr>
        <p:spPr bwMode="auto">
          <a:xfrm>
            <a:off x="161371" y="1548089"/>
            <a:ext cx="4054475" cy="1569660"/>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b="1">
                <a:solidFill>
                  <a:srgbClr val="0070C0"/>
                </a:solidFill>
                <a:cs typeface="Arial" panose="020B0604020202020204" pitchFamily="34" charset="0"/>
              </a:rPr>
              <a:t> </a:t>
            </a:r>
            <a:r>
              <a:rPr lang="en-US" altLang="en-US" sz="3200" b="1">
                <a:solidFill>
                  <a:srgbClr val="0070C0"/>
                </a:solidFill>
                <a:latin typeface="Times New Roman" panose="02020603050405020304" pitchFamily="18" charset="0"/>
                <a:cs typeface="Times New Roman" panose="02020603050405020304" pitchFamily="18" charset="0"/>
              </a:rPr>
              <a:t>Quân dù: </a:t>
            </a:r>
            <a:r>
              <a:rPr lang="en-US" altLang="en-US" sz="3200" b="1">
                <a:latin typeface="Times New Roman" panose="02020603050405020304" pitchFamily="18" charset="0"/>
                <a:cs typeface="Times New Roman" panose="02020603050405020304" pitchFamily="18" charset="0"/>
              </a:rPr>
              <a:t>ta phục kích tại </a:t>
            </a:r>
            <a:r>
              <a:rPr lang="en-US" altLang="en-US" sz="3200" b="1">
                <a:solidFill>
                  <a:schemeClr val="accent6">
                    <a:lumMod val="75000"/>
                  </a:schemeClr>
                </a:solidFill>
                <a:latin typeface="Times New Roman" panose="02020603050405020304" pitchFamily="18" charset="0"/>
                <a:cs typeface="Times New Roman" panose="02020603050405020304" pitchFamily="18" charset="0"/>
              </a:rPr>
              <a:t>Bắc Kạn, Chợ Đồn, Chợ Mới</a:t>
            </a:r>
          </a:p>
        </p:txBody>
      </p:sp>
      <p:sp>
        <p:nvSpPr>
          <p:cNvPr id="4" name="Text Box 28">
            <a:extLst>
              <a:ext uri="{FF2B5EF4-FFF2-40B4-BE49-F238E27FC236}">
                <a16:creationId xmlns:a16="http://schemas.microsoft.com/office/drawing/2014/main" id="{B7E8989D-AB30-4945-86B1-142A8B78C089}"/>
              </a:ext>
            </a:extLst>
          </p:cNvPr>
          <p:cNvSpPr txBox="1">
            <a:spLocks noChangeArrowheads="1"/>
          </p:cNvSpPr>
          <p:nvPr/>
        </p:nvSpPr>
        <p:spPr bwMode="auto">
          <a:xfrm>
            <a:off x="161371" y="3309799"/>
            <a:ext cx="4054475" cy="1077218"/>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b="1">
                <a:solidFill>
                  <a:srgbClr val="0070C0"/>
                </a:solidFill>
                <a:latin typeface="Times New Roman" panose="02020603050405020304" pitchFamily="18" charset="0"/>
                <a:cs typeface="Times New Roman" panose="02020603050405020304" pitchFamily="18" charset="0"/>
              </a:rPr>
              <a:t>Quân bộ : </a:t>
            </a:r>
            <a:r>
              <a:rPr lang="en-US" altLang="en-US" sz="3200" b="1">
                <a:latin typeface="Times New Roman" panose="02020603050405020304" pitchFamily="18" charset="0"/>
                <a:cs typeface="Times New Roman" panose="02020603050405020304" pitchFamily="18" charset="0"/>
              </a:rPr>
              <a:t>ta chặn đánh ở đèo Bông Lau</a:t>
            </a:r>
          </a:p>
        </p:txBody>
      </p:sp>
      <p:sp>
        <p:nvSpPr>
          <p:cNvPr id="5" name="Text Box 29">
            <a:extLst>
              <a:ext uri="{FF2B5EF4-FFF2-40B4-BE49-F238E27FC236}">
                <a16:creationId xmlns:a16="http://schemas.microsoft.com/office/drawing/2014/main" id="{66A18A24-D9E2-4B2B-B71E-8B62CFB36A25}"/>
              </a:ext>
            </a:extLst>
          </p:cNvPr>
          <p:cNvSpPr txBox="1">
            <a:spLocks noChangeArrowheads="1"/>
          </p:cNvSpPr>
          <p:nvPr/>
        </p:nvSpPr>
        <p:spPr bwMode="auto">
          <a:xfrm>
            <a:off x="161371" y="4579068"/>
            <a:ext cx="4054475" cy="2062103"/>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b="1">
                <a:solidFill>
                  <a:srgbClr val="0070C0"/>
                </a:solidFill>
                <a:latin typeface="Times New Roman" panose="02020603050405020304" pitchFamily="18" charset="0"/>
                <a:cs typeface="Times New Roman" panose="02020603050405020304" pitchFamily="18" charset="0"/>
              </a:rPr>
              <a:t>Quân Thủy : </a:t>
            </a:r>
            <a:r>
              <a:rPr lang="en-US" altLang="en-US" sz="3200" b="1">
                <a:latin typeface="Times New Roman" panose="02020603050405020304" pitchFamily="18" charset="0"/>
                <a:cs typeface="Times New Roman" panose="02020603050405020304" pitchFamily="18" charset="0"/>
              </a:rPr>
              <a:t>ta chặn đánh ở Đoan Hùng, nhiều tàu chiến và ca nô bị cháy ở sông Lô</a:t>
            </a:r>
          </a:p>
        </p:txBody>
      </p:sp>
      <p:pic>
        <p:nvPicPr>
          <p:cNvPr id="8" name="Picture 68" descr="Luoc do chien dich viet bac thu dong 1947">
            <a:extLst>
              <a:ext uri="{FF2B5EF4-FFF2-40B4-BE49-F238E27FC236}">
                <a16:creationId xmlns:a16="http://schemas.microsoft.com/office/drawing/2014/main" id="{CF6845F9-FD69-4F92-85BB-1E1493FCEA8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4215846" y="114300"/>
            <a:ext cx="7976154" cy="6248400"/>
          </a:xfrm>
          <a:prstGeom prst="rect">
            <a:avLst/>
          </a:prstGeom>
          <a:solidFill>
            <a:srgbClr val="FFFF75"/>
          </a:solidFill>
          <a:ln w="28575">
            <a:solidFill>
              <a:srgbClr val="000000"/>
            </a:solidFill>
            <a:miter lim="800000"/>
            <a:headEnd/>
            <a:tailEnd/>
          </a:ln>
        </p:spPr>
      </p:pic>
      <p:pic>
        <p:nvPicPr>
          <p:cNvPr id="9" name="Picture 3" descr="Untitled-1">
            <a:extLst>
              <a:ext uri="{FF2B5EF4-FFF2-40B4-BE49-F238E27FC236}">
                <a16:creationId xmlns:a16="http://schemas.microsoft.com/office/drawing/2014/main" id="{1BB8B893-BCAB-4110-97EC-AFEE4606C64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4508978" y="2708517"/>
            <a:ext cx="1440226" cy="81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188c451691560bedd7c9e0ea32e3ba04-Artama-4">
            <a:extLst>
              <a:ext uri="{FF2B5EF4-FFF2-40B4-BE49-F238E27FC236}">
                <a16:creationId xmlns:a16="http://schemas.microsoft.com/office/drawing/2014/main" id="{690FC33D-2BA7-4F0B-906C-35E3EC34D9A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7128" y="2011638"/>
            <a:ext cx="997019"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du">
            <a:extLst>
              <a:ext uri="{FF2B5EF4-FFF2-40B4-BE49-F238E27FC236}">
                <a16:creationId xmlns:a16="http://schemas.microsoft.com/office/drawing/2014/main" id="{7F710E31-9A7E-4639-A23E-B8492A99EE8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4674" y="1805096"/>
            <a:ext cx="45142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u">
            <a:extLst>
              <a:ext uri="{FF2B5EF4-FFF2-40B4-BE49-F238E27FC236}">
                <a16:creationId xmlns:a16="http://schemas.microsoft.com/office/drawing/2014/main" id="{DB969FF1-27BC-432F-B168-FD90B97B63B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0922" y="1394237"/>
            <a:ext cx="45142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5">
            <a:extLst>
              <a:ext uri="{FF2B5EF4-FFF2-40B4-BE49-F238E27FC236}">
                <a16:creationId xmlns:a16="http://schemas.microsoft.com/office/drawing/2014/main" id="{D1318E0A-BD7F-4CA9-B31E-9BE8E4DFC421}"/>
              </a:ext>
            </a:extLst>
          </p:cNvPr>
          <p:cNvSpPr>
            <a:spLocks/>
          </p:cNvSpPr>
          <p:nvPr/>
        </p:nvSpPr>
        <p:spPr bwMode="auto">
          <a:xfrm rot="21300836">
            <a:off x="9815856" y="1868903"/>
            <a:ext cx="33234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 name="Freeform 16">
            <a:extLst>
              <a:ext uri="{FF2B5EF4-FFF2-40B4-BE49-F238E27FC236}">
                <a16:creationId xmlns:a16="http://schemas.microsoft.com/office/drawing/2014/main" id="{D73DE808-39F7-46D4-8B53-781B5FB31EA8}"/>
              </a:ext>
            </a:extLst>
          </p:cNvPr>
          <p:cNvSpPr>
            <a:spLocks/>
          </p:cNvSpPr>
          <p:nvPr/>
        </p:nvSpPr>
        <p:spPr bwMode="auto">
          <a:xfrm>
            <a:off x="9458335" y="1457101"/>
            <a:ext cx="33234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 name="Freeform 17">
            <a:extLst>
              <a:ext uri="{FF2B5EF4-FFF2-40B4-BE49-F238E27FC236}">
                <a16:creationId xmlns:a16="http://schemas.microsoft.com/office/drawing/2014/main" id="{3BC6E062-D050-474B-9D1F-C8158E9756A2}"/>
              </a:ext>
            </a:extLst>
          </p:cNvPr>
          <p:cNvSpPr>
            <a:spLocks/>
          </p:cNvSpPr>
          <p:nvPr/>
        </p:nvSpPr>
        <p:spPr bwMode="auto">
          <a:xfrm rot="901642">
            <a:off x="8735667" y="799288"/>
            <a:ext cx="66468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 name="Freeform 18">
            <a:extLst>
              <a:ext uri="{FF2B5EF4-FFF2-40B4-BE49-F238E27FC236}">
                <a16:creationId xmlns:a16="http://schemas.microsoft.com/office/drawing/2014/main" id="{481C458E-4750-4D5C-A5A2-2D0EDF5A0AC8}"/>
              </a:ext>
            </a:extLst>
          </p:cNvPr>
          <p:cNvSpPr>
            <a:spLocks/>
          </p:cNvSpPr>
          <p:nvPr/>
        </p:nvSpPr>
        <p:spPr bwMode="auto">
          <a:xfrm rot="21270461">
            <a:off x="8038919" y="671527"/>
            <a:ext cx="429272" cy="36933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 name="Freeform 19">
            <a:extLst>
              <a:ext uri="{FF2B5EF4-FFF2-40B4-BE49-F238E27FC236}">
                <a16:creationId xmlns:a16="http://schemas.microsoft.com/office/drawing/2014/main" id="{E75479A7-C763-4B75-89E3-02B75F504309}"/>
              </a:ext>
            </a:extLst>
          </p:cNvPr>
          <p:cNvSpPr>
            <a:spLocks/>
          </p:cNvSpPr>
          <p:nvPr/>
        </p:nvSpPr>
        <p:spPr bwMode="auto">
          <a:xfrm rot="10561173" flipH="1">
            <a:off x="7397528" y="1233061"/>
            <a:ext cx="394654"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 name="Freeform 20">
            <a:extLst>
              <a:ext uri="{FF2B5EF4-FFF2-40B4-BE49-F238E27FC236}">
                <a16:creationId xmlns:a16="http://schemas.microsoft.com/office/drawing/2014/main" id="{3AF99029-3390-4CFB-8C87-C964CA948172}"/>
              </a:ext>
            </a:extLst>
          </p:cNvPr>
          <p:cNvSpPr>
            <a:spLocks/>
          </p:cNvSpPr>
          <p:nvPr/>
        </p:nvSpPr>
        <p:spPr bwMode="auto">
          <a:xfrm rot="14251595" flipH="1">
            <a:off x="6793953" y="3906414"/>
            <a:ext cx="452438" cy="32216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Freeform 21">
            <a:extLst>
              <a:ext uri="{FF2B5EF4-FFF2-40B4-BE49-F238E27FC236}">
                <a16:creationId xmlns:a16="http://schemas.microsoft.com/office/drawing/2014/main" id="{3D233117-652A-4C18-B06B-A133A190455F}"/>
              </a:ext>
            </a:extLst>
          </p:cNvPr>
          <p:cNvSpPr>
            <a:spLocks/>
          </p:cNvSpPr>
          <p:nvPr/>
        </p:nvSpPr>
        <p:spPr bwMode="auto">
          <a:xfrm rot="479717">
            <a:off x="5613266" y="3316432"/>
            <a:ext cx="488817"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0" name="Freeform 22">
            <a:extLst>
              <a:ext uri="{FF2B5EF4-FFF2-40B4-BE49-F238E27FC236}">
                <a16:creationId xmlns:a16="http://schemas.microsoft.com/office/drawing/2014/main" id="{42AD1350-455E-418F-8A12-7F52EF84F9A3}"/>
              </a:ext>
            </a:extLst>
          </p:cNvPr>
          <p:cNvSpPr>
            <a:spLocks/>
          </p:cNvSpPr>
          <p:nvPr/>
        </p:nvSpPr>
        <p:spPr bwMode="auto">
          <a:xfrm rot="19381902" flipH="1">
            <a:off x="5013936" y="2584726"/>
            <a:ext cx="328186"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1" name="Picture 6" descr="du">
            <a:extLst>
              <a:ext uri="{FF2B5EF4-FFF2-40B4-BE49-F238E27FC236}">
                <a16:creationId xmlns:a16="http://schemas.microsoft.com/office/drawing/2014/main" id="{0EC3CF80-1BE6-4214-B2A3-12A706E320B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7613" y="1362500"/>
            <a:ext cx="45142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22">
            <a:extLst>
              <a:ext uri="{FF2B5EF4-FFF2-40B4-BE49-F238E27FC236}">
                <a16:creationId xmlns:a16="http://schemas.microsoft.com/office/drawing/2014/main" id="{BA303393-E938-4CDA-96E9-8753901A9B70}"/>
              </a:ext>
            </a:extLst>
          </p:cNvPr>
          <p:cNvSpPr>
            <a:spLocks/>
          </p:cNvSpPr>
          <p:nvPr/>
        </p:nvSpPr>
        <p:spPr bwMode="auto">
          <a:xfrm rot="13753691">
            <a:off x="5502353" y="1905814"/>
            <a:ext cx="360048" cy="32216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23" name="Freeform 23">
            <a:extLst>
              <a:ext uri="{FF2B5EF4-FFF2-40B4-BE49-F238E27FC236}">
                <a16:creationId xmlns:a16="http://schemas.microsoft.com/office/drawing/2014/main" id="{AADC5458-F512-4580-871D-0668647B79AC}"/>
              </a:ext>
            </a:extLst>
          </p:cNvPr>
          <p:cNvSpPr>
            <a:spLocks/>
          </p:cNvSpPr>
          <p:nvPr/>
        </p:nvSpPr>
        <p:spPr bwMode="auto">
          <a:xfrm rot="11107190">
            <a:off x="6850591" y="1984317"/>
            <a:ext cx="33234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 name="Freeform 25">
            <a:extLst>
              <a:ext uri="{FF2B5EF4-FFF2-40B4-BE49-F238E27FC236}">
                <a16:creationId xmlns:a16="http://schemas.microsoft.com/office/drawing/2014/main" id="{E25A3721-358E-4B54-B0A1-428C95DD416E}"/>
              </a:ext>
            </a:extLst>
          </p:cNvPr>
          <p:cNvSpPr>
            <a:spLocks/>
          </p:cNvSpPr>
          <p:nvPr/>
        </p:nvSpPr>
        <p:spPr bwMode="auto">
          <a:xfrm rot="8309656" flipH="1">
            <a:off x="6989190" y="2561426"/>
            <a:ext cx="394653"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5" name="Freeform 42">
            <a:extLst>
              <a:ext uri="{FF2B5EF4-FFF2-40B4-BE49-F238E27FC236}">
                <a16:creationId xmlns:a16="http://schemas.microsoft.com/office/drawing/2014/main" id="{18C3896B-EFAE-4EA0-83EE-DA93BF372BF7}"/>
              </a:ext>
            </a:extLst>
          </p:cNvPr>
          <p:cNvSpPr>
            <a:spLocks/>
          </p:cNvSpPr>
          <p:nvPr/>
        </p:nvSpPr>
        <p:spPr bwMode="auto">
          <a:xfrm>
            <a:off x="7384596" y="3102825"/>
            <a:ext cx="114935" cy="733425"/>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3">
            <a:extLst>
              <a:ext uri="{FF2B5EF4-FFF2-40B4-BE49-F238E27FC236}">
                <a16:creationId xmlns:a16="http://schemas.microsoft.com/office/drawing/2014/main" id="{A9598C6E-84E9-4F45-AB91-A485C55405EC}"/>
              </a:ext>
            </a:extLst>
          </p:cNvPr>
          <p:cNvSpPr>
            <a:spLocks/>
          </p:cNvSpPr>
          <p:nvPr/>
        </p:nvSpPr>
        <p:spPr bwMode="auto">
          <a:xfrm rot="20393188">
            <a:off x="5555706" y="2852575"/>
            <a:ext cx="910822" cy="897633"/>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44">
            <a:extLst>
              <a:ext uri="{FF2B5EF4-FFF2-40B4-BE49-F238E27FC236}">
                <a16:creationId xmlns:a16="http://schemas.microsoft.com/office/drawing/2014/main" id="{393D465C-5178-45C0-9D4E-168345BCE2F9}"/>
              </a:ext>
            </a:extLst>
          </p:cNvPr>
          <p:cNvSpPr>
            <a:spLocks/>
          </p:cNvSpPr>
          <p:nvPr/>
        </p:nvSpPr>
        <p:spPr bwMode="auto">
          <a:xfrm>
            <a:off x="5322340" y="2482463"/>
            <a:ext cx="240946" cy="485775"/>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45">
            <a:extLst>
              <a:ext uri="{FF2B5EF4-FFF2-40B4-BE49-F238E27FC236}">
                <a16:creationId xmlns:a16="http://schemas.microsoft.com/office/drawing/2014/main" id="{294F55C1-6EB2-4E0C-BFD2-30FCD59594FD}"/>
              </a:ext>
            </a:extLst>
          </p:cNvPr>
          <p:cNvSpPr>
            <a:spLocks/>
          </p:cNvSpPr>
          <p:nvPr/>
        </p:nvSpPr>
        <p:spPr bwMode="auto">
          <a:xfrm rot="20414984">
            <a:off x="9118391" y="451451"/>
            <a:ext cx="447427" cy="817644"/>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9">
            <a:extLst>
              <a:ext uri="{FF2B5EF4-FFF2-40B4-BE49-F238E27FC236}">
                <a16:creationId xmlns:a16="http://schemas.microsoft.com/office/drawing/2014/main" id="{BAF0DB5E-9DBA-46C3-840B-28902B91F8D0}"/>
              </a:ext>
            </a:extLst>
          </p:cNvPr>
          <p:cNvSpPr>
            <a:spLocks/>
          </p:cNvSpPr>
          <p:nvPr/>
        </p:nvSpPr>
        <p:spPr bwMode="auto">
          <a:xfrm rot="19766642">
            <a:off x="6221489" y="2004701"/>
            <a:ext cx="598212"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 name="Freeform 11">
            <a:extLst>
              <a:ext uri="{FF2B5EF4-FFF2-40B4-BE49-F238E27FC236}">
                <a16:creationId xmlns:a16="http://schemas.microsoft.com/office/drawing/2014/main" id="{79F61862-0AE8-4C71-B8AB-9E143361E5AB}"/>
              </a:ext>
            </a:extLst>
          </p:cNvPr>
          <p:cNvSpPr>
            <a:spLocks/>
          </p:cNvSpPr>
          <p:nvPr/>
        </p:nvSpPr>
        <p:spPr bwMode="auto">
          <a:xfrm rot="1311534">
            <a:off x="7524500" y="1716779"/>
            <a:ext cx="731147" cy="36933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 name="Freeform 13">
            <a:extLst>
              <a:ext uri="{FF2B5EF4-FFF2-40B4-BE49-F238E27FC236}">
                <a16:creationId xmlns:a16="http://schemas.microsoft.com/office/drawing/2014/main" id="{4D6E8DC5-18B2-4C73-BE65-6DC6D4A1F1C5}"/>
              </a:ext>
            </a:extLst>
          </p:cNvPr>
          <p:cNvSpPr>
            <a:spLocks/>
          </p:cNvSpPr>
          <p:nvPr/>
        </p:nvSpPr>
        <p:spPr bwMode="auto">
          <a:xfrm rot="19604738">
            <a:off x="8749132" y="1322294"/>
            <a:ext cx="631446"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2" name="AutoShape 36">
            <a:extLst>
              <a:ext uri="{FF2B5EF4-FFF2-40B4-BE49-F238E27FC236}">
                <a16:creationId xmlns:a16="http://schemas.microsoft.com/office/drawing/2014/main" id="{54A794CF-C414-4CA1-A028-982981E205AD}"/>
              </a:ext>
            </a:extLst>
          </p:cNvPr>
          <p:cNvSpPr>
            <a:spLocks noChangeArrowheads="1"/>
          </p:cNvSpPr>
          <p:nvPr/>
        </p:nvSpPr>
        <p:spPr bwMode="auto">
          <a:xfrm>
            <a:off x="9347344" y="1214860"/>
            <a:ext cx="132936"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3" name="AutoShape 37">
            <a:extLst>
              <a:ext uri="{FF2B5EF4-FFF2-40B4-BE49-F238E27FC236}">
                <a16:creationId xmlns:a16="http://schemas.microsoft.com/office/drawing/2014/main" id="{F974325E-2522-4FD9-A45B-411F0C2DD0C1}"/>
              </a:ext>
            </a:extLst>
          </p:cNvPr>
          <p:cNvSpPr>
            <a:spLocks noChangeArrowheads="1"/>
          </p:cNvSpPr>
          <p:nvPr/>
        </p:nvSpPr>
        <p:spPr bwMode="auto">
          <a:xfrm>
            <a:off x="7325096" y="1672845"/>
            <a:ext cx="132936"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4" name="AutoShape 38">
            <a:extLst>
              <a:ext uri="{FF2B5EF4-FFF2-40B4-BE49-F238E27FC236}">
                <a16:creationId xmlns:a16="http://schemas.microsoft.com/office/drawing/2014/main" id="{F6E8D9AF-D6B2-4260-B7A8-458B33219606}"/>
              </a:ext>
            </a:extLst>
          </p:cNvPr>
          <p:cNvSpPr>
            <a:spLocks noChangeArrowheads="1"/>
          </p:cNvSpPr>
          <p:nvPr/>
        </p:nvSpPr>
        <p:spPr bwMode="auto">
          <a:xfrm>
            <a:off x="6753233" y="1732167"/>
            <a:ext cx="132936"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5" name="Freeform 3">
            <a:extLst>
              <a:ext uri="{FF2B5EF4-FFF2-40B4-BE49-F238E27FC236}">
                <a16:creationId xmlns:a16="http://schemas.microsoft.com/office/drawing/2014/main" id="{19A4D749-5079-49DC-850D-DF80C14FC158}"/>
              </a:ext>
            </a:extLst>
          </p:cNvPr>
          <p:cNvSpPr>
            <a:spLocks/>
          </p:cNvSpPr>
          <p:nvPr/>
        </p:nvSpPr>
        <p:spPr bwMode="auto">
          <a:xfrm rot="19766642">
            <a:off x="4648310" y="3099198"/>
            <a:ext cx="598212"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6" name="AutoShape 30">
            <a:extLst>
              <a:ext uri="{FF2B5EF4-FFF2-40B4-BE49-F238E27FC236}">
                <a16:creationId xmlns:a16="http://schemas.microsoft.com/office/drawing/2014/main" id="{74E6428E-7D99-43FC-AFFC-D2F8D5E1E32A}"/>
              </a:ext>
            </a:extLst>
          </p:cNvPr>
          <p:cNvSpPr>
            <a:spLocks noChangeArrowheads="1"/>
          </p:cNvSpPr>
          <p:nvPr/>
        </p:nvSpPr>
        <p:spPr bwMode="auto">
          <a:xfrm>
            <a:off x="5268163" y="2882437"/>
            <a:ext cx="132936"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7" name="Freeform 46">
            <a:extLst>
              <a:ext uri="{FF2B5EF4-FFF2-40B4-BE49-F238E27FC236}">
                <a16:creationId xmlns:a16="http://schemas.microsoft.com/office/drawing/2014/main" id="{06F6F7B4-B787-483F-BB4C-DABA6CC94772}"/>
              </a:ext>
            </a:extLst>
          </p:cNvPr>
          <p:cNvSpPr>
            <a:spLocks/>
          </p:cNvSpPr>
          <p:nvPr/>
        </p:nvSpPr>
        <p:spPr bwMode="auto">
          <a:xfrm rot="21138745">
            <a:off x="5647454" y="2229005"/>
            <a:ext cx="465276" cy="36933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8" name="Text Box 69">
            <a:extLst>
              <a:ext uri="{FF2B5EF4-FFF2-40B4-BE49-F238E27FC236}">
                <a16:creationId xmlns:a16="http://schemas.microsoft.com/office/drawing/2014/main" id="{6E8F3944-1660-4955-8E72-D6AA0235AC7C}"/>
              </a:ext>
            </a:extLst>
          </p:cNvPr>
          <p:cNvSpPr txBox="1">
            <a:spLocks noChangeArrowheads="1"/>
          </p:cNvSpPr>
          <p:nvPr/>
        </p:nvSpPr>
        <p:spPr bwMode="auto">
          <a:xfrm>
            <a:off x="4457700" y="6374351"/>
            <a:ext cx="7467600"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Lược đồ chiến dịch Việt Bắc thu- đông 1947</a:t>
            </a:r>
          </a:p>
        </p:txBody>
      </p:sp>
      <p:sp>
        <p:nvSpPr>
          <p:cNvPr id="39" name="Text Box 7">
            <a:extLst>
              <a:ext uri="{FF2B5EF4-FFF2-40B4-BE49-F238E27FC236}">
                <a16:creationId xmlns:a16="http://schemas.microsoft.com/office/drawing/2014/main" id="{DA484620-647E-4846-BC8F-9940B9BDF0F8}"/>
              </a:ext>
            </a:extLst>
          </p:cNvPr>
          <p:cNvSpPr txBox="1">
            <a:spLocks noChangeArrowheads="1"/>
          </p:cNvSpPr>
          <p:nvPr/>
        </p:nvSpPr>
        <p:spPr bwMode="auto">
          <a:xfrm>
            <a:off x="71733" y="192125"/>
            <a:ext cx="4076905" cy="2308324"/>
          </a:xfrm>
          <a:prstGeom prst="rect">
            <a:avLst/>
          </a:prstGeom>
          <a:solidFill>
            <a:schemeClr val="bg1"/>
          </a:solidFill>
          <a:ln>
            <a:noFill/>
          </a:ln>
          <a:effectLst/>
        </p:spPr>
        <p:txBody>
          <a:bodyPr wrap="square">
            <a:spAutoFit/>
          </a:bodyPr>
          <a:lstStyle>
            <a:defPPr>
              <a:defRPr lang="en-US"/>
            </a:defPPr>
            <a:lvl1pPr algn="just">
              <a:defRPr sz="3600" b="1" i="1" spc="-180">
                <a:solidFill>
                  <a:srgbClr val="002060"/>
                </a:solidFill>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a:t>3. Quân ta chặn đánh những mũi tiến công đó của thực dân Pháp như thế nào?</a:t>
            </a:r>
          </a:p>
        </p:txBody>
      </p:sp>
    </p:spTree>
    <p:extLst>
      <p:ext uri="{BB962C8B-B14F-4D97-AF65-F5344CB8AC3E}">
        <p14:creationId xmlns:p14="http://schemas.microsoft.com/office/powerpoint/2010/main" val="2465074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27" presetClass="entr" presetSubtype="0" fill="hold" grpId="0" nodeType="withEffect">
                                      <p:stCondLst>
                                        <p:cond delay="0"/>
                                      </p:stCondLst>
                                      <p:iterate type="lt">
                                        <p:tmPct val="50000"/>
                                      </p:iterate>
                                      <p:childTnLst>
                                        <p:set>
                                          <p:cBhvr>
                                            <p:cTn id="17" dur="1" fill="hold">
                                              <p:stCondLst>
                                                <p:cond delay="0"/>
                                              </p:stCondLst>
                                            </p:cTn>
                                            <p:tgtEl>
                                              <p:spTgt spid="2"/>
                                            </p:tgtEl>
                                            <p:attrNameLst>
                                              <p:attrName>style.visibility</p:attrName>
                                            </p:attrNameLst>
                                          </p:cBhvr>
                                          <p:to>
                                            <p:strVal val="visible"/>
                                          </p:to>
                                        </p:set>
                                        <p:anim calcmode="discrete" valueType="clr">
                                          <p:cBhvr override="childStyle">
                                            <p:cTn id="18"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
                                            </p:tgtEl>
                                            <p:attrNameLst>
                                              <p:attrName>fillcolor</p:attrName>
                                            </p:attrNameLst>
                                          </p:cBhvr>
                                          <p:tavLst>
                                            <p:tav tm="0">
                                              <p:val>
                                                <p:clrVal>
                                                  <a:schemeClr val="accent2"/>
                                                </p:clrVal>
                                              </p:val>
                                            </p:tav>
                                            <p:tav tm="50000">
                                              <p:val>
                                                <p:clrVal>
                                                  <a:schemeClr val="hlink"/>
                                                </p:clrVal>
                                              </p:val>
                                            </p:tav>
                                          </p:tavLst>
                                        </p:anim>
                                        <p:set>
                                          <p:cBhvr>
                                            <p:cTn id="20" dur="80"/>
                                            <p:tgtEl>
                                              <p:spTgt spid="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3"/>
                                            </p:tgtEl>
                                            <p:attrNameLst>
                                              <p:attrName>style.visibility</p:attrName>
                                            </p:attrNameLst>
                                          </p:cBhvr>
                                          <p:to>
                                            <p:strVal val="visible"/>
                                          </p:to>
                                        </p:set>
                                        <p:anim calcmode="discrete" valueType="clr">
                                          <p:cBhvr override="childStyle">
                                            <p:cTn id="25"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
                                            </p:tgtEl>
                                            <p:attrNameLst>
                                              <p:attrName>fillcolor</p:attrName>
                                            </p:attrNameLst>
                                          </p:cBhvr>
                                          <p:tavLst>
                                            <p:tav tm="0">
                                              <p:val>
                                                <p:clrVal>
                                                  <a:schemeClr val="accent2"/>
                                                </p:clrVal>
                                              </p:val>
                                            </p:tav>
                                            <p:tav tm="50000">
                                              <p:val>
                                                <p:clrVal>
                                                  <a:schemeClr val="hlink"/>
                                                </p:clrVal>
                                              </p:val>
                                            </p:tav>
                                          </p:tavLst>
                                        </p:anim>
                                        <p:set>
                                          <p:cBhvr>
                                            <p:cTn id="27" dur="80"/>
                                            <p:tgtEl>
                                              <p:spTgt spid="3"/>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right)">
                                          <p:cBhvr>
                                            <p:cTn id="32" dur="500"/>
                                            <p:tgtEl>
                                              <p:spTgt spid="30"/>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animEffect transition="in" filter="fade">
                                          <p:cBhvr>
                                            <p:cTn id="38" dur="500"/>
                                            <p:tgtEl>
                                              <p:spTgt spid="33"/>
                                            </p:tgtEl>
                                          </p:cBhvr>
                                        </p:animEffect>
                                      </p:childTnLst>
                                    </p:cTn>
                                  </p:par>
                                  <p:par>
                                    <p:cTn id="39" presetID="6" presetClass="emph" presetSubtype="0" repeatCount="3000" autoRev="1" fill="hold" grpId="1" nodeType="withEffect" p14:presetBounceEnd="20000">
                                      <p:stCondLst>
                                        <p:cond delay="0"/>
                                      </p:stCondLst>
                                      <p:childTnLst>
                                        <p:animScale p14:bounceEnd="20000">
                                          <p:cBhvr>
                                            <p:cTn id="40" dur="1000" fill="hold"/>
                                            <p:tgtEl>
                                              <p:spTgt spid="33"/>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par>
                                    <p:cTn id="52" presetID="6" presetClass="emph" presetSubtype="0" repeatCount="3000" autoRev="1" fill="hold" grpId="1" nodeType="withEffect" p14:presetBounceEnd="20000">
                                      <p:stCondLst>
                                        <p:cond delay="0"/>
                                      </p:stCondLst>
                                      <p:childTnLst>
                                        <p:animScale p14:bounceEnd="20000">
                                          <p:cBhvr>
                                            <p:cTn id="53" dur="1000" fill="hold"/>
                                            <p:tgtEl>
                                              <p:spTgt spid="34"/>
                                            </p:tgtEl>
                                          </p:cBhvr>
                                          <p:by x="150000" y="150000"/>
                                        </p:animScale>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4"/>
                                            </p:tgtEl>
                                            <p:attrNameLst>
                                              <p:attrName>style.visibility</p:attrName>
                                            </p:attrNameLst>
                                          </p:cBhvr>
                                          <p:to>
                                            <p:strVal val="visible"/>
                                          </p:to>
                                        </p:set>
                                        <p:anim calcmode="discrete" valueType="clr">
                                          <p:cBhvr override="childStyle">
                                            <p:cTn id="5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4"/>
                                            </p:tgtEl>
                                            <p:attrNameLst>
                                              <p:attrName>fillcolor</p:attrName>
                                            </p:attrNameLst>
                                          </p:cBhvr>
                                          <p:tavLst>
                                            <p:tav tm="0">
                                              <p:val>
                                                <p:clrVal>
                                                  <a:schemeClr val="accent2"/>
                                                </p:clrVal>
                                              </p:val>
                                            </p:tav>
                                            <p:tav tm="50000">
                                              <p:val>
                                                <p:clrVal>
                                                  <a:schemeClr val="hlink"/>
                                                </p:clrVal>
                                              </p:val>
                                            </p:tav>
                                          </p:tavLst>
                                        </p:anim>
                                        <p:set>
                                          <p:cBhvr>
                                            <p:cTn id="60" dur="80"/>
                                            <p:tgtEl>
                                              <p:spTgt spid="4"/>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par>
                                    <p:cTn id="72" presetID="6" presetClass="emph" presetSubtype="0" repeatCount="3000" autoRev="1" fill="hold" grpId="1" nodeType="withEffect" p14:presetBounceEnd="20000">
                                      <p:stCondLst>
                                        <p:cond delay="0"/>
                                      </p:stCondLst>
                                      <p:childTnLst>
                                        <p:animScale p14:bounceEnd="20000">
                                          <p:cBhvr>
                                            <p:cTn id="73" dur="1000" fill="hold"/>
                                            <p:tgtEl>
                                              <p:spTgt spid="32"/>
                                            </p:tgtEl>
                                          </p:cBhvr>
                                          <p:by x="150000" y="150000"/>
                                        </p:animScale>
                                      </p:childTnLst>
                                    </p:cTn>
                                  </p:par>
                                </p:childTnLst>
                              </p:cTn>
                            </p:par>
                          </p:childTnLst>
                        </p:cTn>
                      </p:par>
                      <p:par>
                        <p:cTn id="74" fill="hold">
                          <p:stCondLst>
                            <p:cond delay="indefinite"/>
                          </p:stCondLst>
                          <p:childTnLst>
                            <p:par>
                              <p:cTn id="75" fill="hold">
                                <p:stCondLst>
                                  <p:cond delay="0"/>
                                </p:stCondLst>
                                <p:childTnLst>
                                  <p:par>
                                    <p:cTn id="76" presetID="27" presetClass="entr" presetSubtype="0" fill="hold" grpId="0" nodeType="clickEffect">
                                      <p:stCondLst>
                                        <p:cond delay="0"/>
                                      </p:stCondLst>
                                      <p:iterate type="lt">
                                        <p:tmPct val="50000"/>
                                      </p:iterate>
                                      <p:childTnLst>
                                        <p:set>
                                          <p:cBhvr>
                                            <p:cTn id="77" dur="1" fill="hold">
                                              <p:stCondLst>
                                                <p:cond delay="0"/>
                                              </p:stCondLst>
                                            </p:cTn>
                                            <p:tgtEl>
                                              <p:spTgt spid="5"/>
                                            </p:tgtEl>
                                            <p:attrNameLst>
                                              <p:attrName>style.visibility</p:attrName>
                                            </p:attrNameLst>
                                          </p:cBhvr>
                                          <p:to>
                                            <p:strVal val="visible"/>
                                          </p:to>
                                        </p:set>
                                        <p:anim calcmode="discrete" valueType="clr">
                                          <p:cBhvr override="childStyle">
                                            <p:cTn id="7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79" dur="80"/>
                                            <p:tgtEl>
                                              <p:spTgt spid="5"/>
                                            </p:tgtEl>
                                            <p:attrNameLst>
                                              <p:attrName>fillcolor</p:attrName>
                                            </p:attrNameLst>
                                          </p:cBhvr>
                                          <p:tavLst>
                                            <p:tav tm="0">
                                              <p:val>
                                                <p:clrVal>
                                                  <a:schemeClr val="accent2"/>
                                                </p:clrVal>
                                              </p:val>
                                            </p:tav>
                                            <p:tav tm="50000">
                                              <p:val>
                                                <p:clrVal>
                                                  <a:schemeClr val="hlink"/>
                                                </p:clrVal>
                                              </p:val>
                                            </p:tav>
                                          </p:tavLst>
                                        </p:anim>
                                        <p:set>
                                          <p:cBhvr>
                                            <p:cTn id="80" dur="80"/>
                                            <p:tgtEl>
                                              <p:spTgt spid="5"/>
                                            </p:tgtEl>
                                            <p:attrNameLst>
                                              <p:attrName>fill.type</p:attrName>
                                            </p:attrNameLst>
                                          </p:cBhvr>
                                          <p:to>
                                            <p:strVal val="solid"/>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righ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left)">
                                          <p:cBhvr>
                                            <p:cTn id="90" dur="500"/>
                                            <p:tgtEl>
                                              <p:spTgt spid="35"/>
                                            </p:tgtEl>
                                          </p:cBhvr>
                                        </p:animEffect>
                                      </p:childTnLst>
                                    </p:cTn>
                                  </p:par>
                                </p:childTnLst>
                              </p:cTn>
                            </p:par>
                            <p:par>
                              <p:cTn id="91" fill="hold">
                                <p:stCondLst>
                                  <p:cond delay="500"/>
                                </p:stCondLst>
                                <p:childTnLst>
                                  <p:par>
                                    <p:cTn id="92" presetID="53" presetClass="entr" presetSubtype="16"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p:cTn id="94" dur="500" fill="hold"/>
                                            <p:tgtEl>
                                              <p:spTgt spid="36"/>
                                            </p:tgtEl>
                                            <p:attrNameLst>
                                              <p:attrName>ppt_w</p:attrName>
                                            </p:attrNameLst>
                                          </p:cBhvr>
                                          <p:tavLst>
                                            <p:tav tm="0">
                                              <p:val>
                                                <p:fltVal val="0"/>
                                              </p:val>
                                            </p:tav>
                                            <p:tav tm="100000">
                                              <p:val>
                                                <p:strVal val="#ppt_w"/>
                                              </p:val>
                                            </p:tav>
                                          </p:tavLst>
                                        </p:anim>
                                        <p:anim calcmode="lin" valueType="num">
                                          <p:cBhvr>
                                            <p:cTn id="95" dur="500" fill="hold"/>
                                            <p:tgtEl>
                                              <p:spTgt spid="36"/>
                                            </p:tgtEl>
                                            <p:attrNameLst>
                                              <p:attrName>ppt_h</p:attrName>
                                            </p:attrNameLst>
                                          </p:cBhvr>
                                          <p:tavLst>
                                            <p:tav tm="0">
                                              <p:val>
                                                <p:fltVal val="0"/>
                                              </p:val>
                                            </p:tav>
                                            <p:tav tm="100000">
                                              <p:val>
                                                <p:strVal val="#ppt_h"/>
                                              </p:val>
                                            </p:tav>
                                          </p:tavLst>
                                        </p:anim>
                                        <p:animEffect transition="in" filter="fade">
                                          <p:cBhvr>
                                            <p:cTn id="96" dur="500"/>
                                            <p:tgtEl>
                                              <p:spTgt spid="36"/>
                                            </p:tgtEl>
                                          </p:cBhvr>
                                        </p:animEffect>
                                      </p:childTnLst>
                                    </p:cTn>
                                  </p:par>
                                  <p:par>
                                    <p:cTn id="97" presetID="6" presetClass="emph" presetSubtype="0" repeatCount="3000" autoRev="1" fill="hold" grpId="1" nodeType="withEffect" p14:presetBounceEnd="20000">
                                      <p:stCondLst>
                                        <p:cond delay="0"/>
                                      </p:stCondLst>
                                      <p:childTnLst>
                                        <p:animScale p14:bounceEnd="20000">
                                          <p:cBhvr>
                                            <p:cTn id="98" dur="1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9" grpId="0" animBg="1"/>
          <p:bldP spid="30" grpId="0" animBg="1"/>
          <p:bldP spid="31" grpId="0" animBg="1"/>
          <p:bldP spid="32" grpId="0" animBg="1"/>
          <p:bldP spid="32" grpId="1" animBg="1"/>
          <p:bldP spid="33" grpId="0" animBg="1"/>
          <p:bldP spid="33" grpId="1" animBg="1"/>
          <p:bldP spid="34" grpId="0" animBg="1"/>
          <p:bldP spid="34" grpId="1" animBg="1"/>
          <p:bldP spid="35" grpId="0" animBg="1"/>
          <p:bldP spid="36" grpId="0" animBg="1"/>
          <p:bldP spid="36" grpId="1" animBg="1"/>
          <p:bldP spid="37" grpId="0" animBg="1"/>
          <p:bldP spid="39" grpId="0" animBg="1"/>
          <p:bldP spid="39"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27" presetClass="entr" presetSubtype="0" fill="hold" grpId="0" nodeType="withEffect">
                                      <p:stCondLst>
                                        <p:cond delay="0"/>
                                      </p:stCondLst>
                                      <p:iterate type="lt">
                                        <p:tmPct val="50000"/>
                                      </p:iterate>
                                      <p:childTnLst>
                                        <p:set>
                                          <p:cBhvr>
                                            <p:cTn id="17" dur="1" fill="hold">
                                              <p:stCondLst>
                                                <p:cond delay="0"/>
                                              </p:stCondLst>
                                            </p:cTn>
                                            <p:tgtEl>
                                              <p:spTgt spid="2"/>
                                            </p:tgtEl>
                                            <p:attrNameLst>
                                              <p:attrName>style.visibility</p:attrName>
                                            </p:attrNameLst>
                                          </p:cBhvr>
                                          <p:to>
                                            <p:strVal val="visible"/>
                                          </p:to>
                                        </p:set>
                                        <p:anim calcmode="discrete" valueType="clr">
                                          <p:cBhvr override="childStyle">
                                            <p:cTn id="18"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
                                            </p:tgtEl>
                                            <p:attrNameLst>
                                              <p:attrName>fillcolor</p:attrName>
                                            </p:attrNameLst>
                                          </p:cBhvr>
                                          <p:tavLst>
                                            <p:tav tm="0">
                                              <p:val>
                                                <p:clrVal>
                                                  <a:schemeClr val="accent2"/>
                                                </p:clrVal>
                                              </p:val>
                                            </p:tav>
                                            <p:tav tm="50000">
                                              <p:val>
                                                <p:clrVal>
                                                  <a:schemeClr val="hlink"/>
                                                </p:clrVal>
                                              </p:val>
                                            </p:tav>
                                          </p:tavLst>
                                        </p:anim>
                                        <p:set>
                                          <p:cBhvr>
                                            <p:cTn id="20" dur="80"/>
                                            <p:tgtEl>
                                              <p:spTgt spid="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3"/>
                                            </p:tgtEl>
                                            <p:attrNameLst>
                                              <p:attrName>style.visibility</p:attrName>
                                            </p:attrNameLst>
                                          </p:cBhvr>
                                          <p:to>
                                            <p:strVal val="visible"/>
                                          </p:to>
                                        </p:set>
                                        <p:anim calcmode="discrete" valueType="clr">
                                          <p:cBhvr override="childStyle">
                                            <p:cTn id="25"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
                                            </p:tgtEl>
                                            <p:attrNameLst>
                                              <p:attrName>fillcolor</p:attrName>
                                            </p:attrNameLst>
                                          </p:cBhvr>
                                          <p:tavLst>
                                            <p:tav tm="0">
                                              <p:val>
                                                <p:clrVal>
                                                  <a:schemeClr val="accent2"/>
                                                </p:clrVal>
                                              </p:val>
                                            </p:tav>
                                            <p:tav tm="50000">
                                              <p:val>
                                                <p:clrVal>
                                                  <a:schemeClr val="hlink"/>
                                                </p:clrVal>
                                              </p:val>
                                            </p:tav>
                                          </p:tavLst>
                                        </p:anim>
                                        <p:set>
                                          <p:cBhvr>
                                            <p:cTn id="27" dur="80"/>
                                            <p:tgtEl>
                                              <p:spTgt spid="3"/>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right)">
                                          <p:cBhvr>
                                            <p:cTn id="32" dur="500"/>
                                            <p:tgtEl>
                                              <p:spTgt spid="30"/>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animEffect transition="in" filter="fade">
                                          <p:cBhvr>
                                            <p:cTn id="38" dur="500"/>
                                            <p:tgtEl>
                                              <p:spTgt spid="33"/>
                                            </p:tgtEl>
                                          </p:cBhvr>
                                        </p:animEffect>
                                      </p:childTnLst>
                                    </p:cTn>
                                  </p:par>
                                  <p:par>
                                    <p:cTn id="39" presetID="6" presetClass="emph" presetSubtype="0" repeatCount="3000" autoRev="1" fill="hold" grpId="1" nodeType="withEffect">
                                      <p:stCondLst>
                                        <p:cond delay="0"/>
                                      </p:stCondLst>
                                      <p:childTnLst>
                                        <p:animScale>
                                          <p:cBhvr>
                                            <p:cTn id="40" dur="1000" fill="hold"/>
                                            <p:tgtEl>
                                              <p:spTgt spid="33"/>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par>
                                    <p:cTn id="52" presetID="6" presetClass="emph" presetSubtype="0" repeatCount="3000" autoRev="1" fill="hold" grpId="1" nodeType="withEffect">
                                      <p:stCondLst>
                                        <p:cond delay="0"/>
                                      </p:stCondLst>
                                      <p:childTnLst>
                                        <p:animScale>
                                          <p:cBhvr>
                                            <p:cTn id="53" dur="1000" fill="hold"/>
                                            <p:tgtEl>
                                              <p:spTgt spid="34"/>
                                            </p:tgtEl>
                                          </p:cBhvr>
                                          <p:by x="150000" y="150000"/>
                                        </p:animScale>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4"/>
                                            </p:tgtEl>
                                            <p:attrNameLst>
                                              <p:attrName>style.visibility</p:attrName>
                                            </p:attrNameLst>
                                          </p:cBhvr>
                                          <p:to>
                                            <p:strVal val="visible"/>
                                          </p:to>
                                        </p:set>
                                        <p:anim calcmode="discrete" valueType="clr">
                                          <p:cBhvr override="childStyle">
                                            <p:cTn id="5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4"/>
                                            </p:tgtEl>
                                            <p:attrNameLst>
                                              <p:attrName>fillcolor</p:attrName>
                                            </p:attrNameLst>
                                          </p:cBhvr>
                                          <p:tavLst>
                                            <p:tav tm="0">
                                              <p:val>
                                                <p:clrVal>
                                                  <a:schemeClr val="accent2"/>
                                                </p:clrVal>
                                              </p:val>
                                            </p:tav>
                                            <p:tav tm="50000">
                                              <p:val>
                                                <p:clrVal>
                                                  <a:schemeClr val="hlink"/>
                                                </p:clrVal>
                                              </p:val>
                                            </p:tav>
                                          </p:tavLst>
                                        </p:anim>
                                        <p:set>
                                          <p:cBhvr>
                                            <p:cTn id="60" dur="80"/>
                                            <p:tgtEl>
                                              <p:spTgt spid="4"/>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par>
                                    <p:cTn id="72" presetID="6" presetClass="emph" presetSubtype="0" repeatCount="3000" autoRev="1" fill="hold" grpId="1" nodeType="withEffect">
                                      <p:stCondLst>
                                        <p:cond delay="0"/>
                                      </p:stCondLst>
                                      <p:childTnLst>
                                        <p:animScale>
                                          <p:cBhvr>
                                            <p:cTn id="73" dur="1000" fill="hold"/>
                                            <p:tgtEl>
                                              <p:spTgt spid="32"/>
                                            </p:tgtEl>
                                          </p:cBhvr>
                                          <p:by x="150000" y="150000"/>
                                        </p:animScale>
                                      </p:childTnLst>
                                    </p:cTn>
                                  </p:par>
                                </p:childTnLst>
                              </p:cTn>
                            </p:par>
                          </p:childTnLst>
                        </p:cTn>
                      </p:par>
                      <p:par>
                        <p:cTn id="74" fill="hold">
                          <p:stCondLst>
                            <p:cond delay="indefinite"/>
                          </p:stCondLst>
                          <p:childTnLst>
                            <p:par>
                              <p:cTn id="75" fill="hold">
                                <p:stCondLst>
                                  <p:cond delay="0"/>
                                </p:stCondLst>
                                <p:childTnLst>
                                  <p:par>
                                    <p:cTn id="76" presetID="27" presetClass="entr" presetSubtype="0" fill="hold" grpId="0" nodeType="clickEffect">
                                      <p:stCondLst>
                                        <p:cond delay="0"/>
                                      </p:stCondLst>
                                      <p:iterate type="lt">
                                        <p:tmPct val="50000"/>
                                      </p:iterate>
                                      <p:childTnLst>
                                        <p:set>
                                          <p:cBhvr>
                                            <p:cTn id="77" dur="1" fill="hold">
                                              <p:stCondLst>
                                                <p:cond delay="0"/>
                                              </p:stCondLst>
                                            </p:cTn>
                                            <p:tgtEl>
                                              <p:spTgt spid="5"/>
                                            </p:tgtEl>
                                            <p:attrNameLst>
                                              <p:attrName>style.visibility</p:attrName>
                                            </p:attrNameLst>
                                          </p:cBhvr>
                                          <p:to>
                                            <p:strVal val="visible"/>
                                          </p:to>
                                        </p:set>
                                        <p:anim calcmode="discrete" valueType="clr">
                                          <p:cBhvr override="childStyle">
                                            <p:cTn id="7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79" dur="80"/>
                                            <p:tgtEl>
                                              <p:spTgt spid="5"/>
                                            </p:tgtEl>
                                            <p:attrNameLst>
                                              <p:attrName>fillcolor</p:attrName>
                                            </p:attrNameLst>
                                          </p:cBhvr>
                                          <p:tavLst>
                                            <p:tav tm="0">
                                              <p:val>
                                                <p:clrVal>
                                                  <a:schemeClr val="accent2"/>
                                                </p:clrVal>
                                              </p:val>
                                            </p:tav>
                                            <p:tav tm="50000">
                                              <p:val>
                                                <p:clrVal>
                                                  <a:schemeClr val="hlink"/>
                                                </p:clrVal>
                                              </p:val>
                                            </p:tav>
                                          </p:tavLst>
                                        </p:anim>
                                        <p:set>
                                          <p:cBhvr>
                                            <p:cTn id="80" dur="80"/>
                                            <p:tgtEl>
                                              <p:spTgt spid="5"/>
                                            </p:tgtEl>
                                            <p:attrNameLst>
                                              <p:attrName>fill.type</p:attrName>
                                            </p:attrNameLst>
                                          </p:cBhvr>
                                          <p:to>
                                            <p:strVal val="solid"/>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righ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left)">
                                          <p:cBhvr>
                                            <p:cTn id="90" dur="500"/>
                                            <p:tgtEl>
                                              <p:spTgt spid="35"/>
                                            </p:tgtEl>
                                          </p:cBhvr>
                                        </p:animEffect>
                                      </p:childTnLst>
                                    </p:cTn>
                                  </p:par>
                                </p:childTnLst>
                              </p:cTn>
                            </p:par>
                            <p:par>
                              <p:cTn id="91" fill="hold">
                                <p:stCondLst>
                                  <p:cond delay="500"/>
                                </p:stCondLst>
                                <p:childTnLst>
                                  <p:par>
                                    <p:cTn id="92" presetID="53" presetClass="entr" presetSubtype="16"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p:cTn id="94" dur="500" fill="hold"/>
                                            <p:tgtEl>
                                              <p:spTgt spid="36"/>
                                            </p:tgtEl>
                                            <p:attrNameLst>
                                              <p:attrName>ppt_w</p:attrName>
                                            </p:attrNameLst>
                                          </p:cBhvr>
                                          <p:tavLst>
                                            <p:tav tm="0">
                                              <p:val>
                                                <p:fltVal val="0"/>
                                              </p:val>
                                            </p:tav>
                                            <p:tav tm="100000">
                                              <p:val>
                                                <p:strVal val="#ppt_w"/>
                                              </p:val>
                                            </p:tav>
                                          </p:tavLst>
                                        </p:anim>
                                        <p:anim calcmode="lin" valueType="num">
                                          <p:cBhvr>
                                            <p:cTn id="95" dur="500" fill="hold"/>
                                            <p:tgtEl>
                                              <p:spTgt spid="36"/>
                                            </p:tgtEl>
                                            <p:attrNameLst>
                                              <p:attrName>ppt_h</p:attrName>
                                            </p:attrNameLst>
                                          </p:cBhvr>
                                          <p:tavLst>
                                            <p:tav tm="0">
                                              <p:val>
                                                <p:fltVal val="0"/>
                                              </p:val>
                                            </p:tav>
                                            <p:tav tm="100000">
                                              <p:val>
                                                <p:strVal val="#ppt_h"/>
                                              </p:val>
                                            </p:tav>
                                          </p:tavLst>
                                        </p:anim>
                                        <p:animEffect transition="in" filter="fade">
                                          <p:cBhvr>
                                            <p:cTn id="96" dur="500"/>
                                            <p:tgtEl>
                                              <p:spTgt spid="36"/>
                                            </p:tgtEl>
                                          </p:cBhvr>
                                        </p:animEffect>
                                      </p:childTnLst>
                                    </p:cTn>
                                  </p:par>
                                  <p:par>
                                    <p:cTn id="97" presetID="6" presetClass="emph" presetSubtype="0" repeatCount="3000" autoRev="1" fill="hold" grpId="1" nodeType="withEffect">
                                      <p:stCondLst>
                                        <p:cond delay="0"/>
                                      </p:stCondLst>
                                      <p:childTnLst>
                                        <p:animScale>
                                          <p:cBhvr>
                                            <p:cTn id="98" dur="1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9" grpId="0" animBg="1"/>
          <p:bldP spid="30" grpId="0" animBg="1"/>
          <p:bldP spid="31" grpId="0" animBg="1"/>
          <p:bldP spid="32" grpId="0" animBg="1"/>
          <p:bldP spid="32" grpId="1" animBg="1"/>
          <p:bldP spid="33" grpId="0" animBg="1"/>
          <p:bldP spid="33" grpId="1" animBg="1"/>
          <p:bldP spid="34" grpId="0" animBg="1"/>
          <p:bldP spid="34" grpId="1" animBg="1"/>
          <p:bldP spid="35" grpId="0" animBg="1"/>
          <p:bldP spid="36" grpId="0" animBg="1"/>
          <p:bldP spid="36" grpId="1" animBg="1"/>
          <p:bldP spid="37" grpId="0" animBg="1"/>
          <p:bldP spid="39" grpId="0" animBg="1"/>
          <p:bldP spid="39"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bong lau 5">
            <a:extLst>
              <a:ext uri="{FF2B5EF4-FFF2-40B4-BE49-F238E27FC236}">
                <a16:creationId xmlns:a16="http://schemas.microsoft.com/office/drawing/2014/main" id="{CE508F7D-4B65-4DDC-ADEE-387BCB183E3D}"/>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07" y="417678"/>
            <a:ext cx="4090593" cy="30933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44FB82E-A1C1-4C7E-919A-E6C76A701447}"/>
              </a:ext>
            </a:extLst>
          </p:cNvPr>
          <p:cNvPicPr>
            <a:picLocks noChangeAspect="1"/>
          </p:cNvPicPr>
          <p:nvPr/>
        </p:nvPicPr>
        <p:blipFill>
          <a:blip r:embed="rId3"/>
          <a:stretch>
            <a:fillRect/>
          </a:stretch>
        </p:blipFill>
        <p:spPr>
          <a:xfrm>
            <a:off x="2126463" y="3841538"/>
            <a:ext cx="4180079" cy="24648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D18C8AE2-1AF1-408A-818E-8C5EC9B36141}"/>
              </a:ext>
            </a:extLst>
          </p:cNvPr>
          <p:cNvPicPr>
            <a:picLocks noChangeAspect="1"/>
          </p:cNvPicPr>
          <p:nvPr/>
        </p:nvPicPr>
        <p:blipFill rotWithShape="1">
          <a:blip r:embed="rId4"/>
          <a:srcRect l="10800" t="2084" r="10256"/>
          <a:stretch/>
        </p:blipFill>
        <p:spPr>
          <a:xfrm>
            <a:off x="7689330" y="609600"/>
            <a:ext cx="3542827" cy="43532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7354" name="Text Box 10">
            <a:extLst>
              <a:ext uri="{FF2B5EF4-FFF2-40B4-BE49-F238E27FC236}">
                <a16:creationId xmlns:a16="http://schemas.microsoft.com/office/drawing/2014/main" id="{8C19019C-722D-4E9C-AA0C-BA4A058690AA}"/>
              </a:ext>
            </a:extLst>
          </p:cNvPr>
          <p:cNvSpPr txBox="1">
            <a:spLocks noChangeArrowheads="1"/>
          </p:cNvSpPr>
          <p:nvPr/>
        </p:nvSpPr>
        <p:spPr bwMode="auto">
          <a:xfrm>
            <a:off x="595707" y="2644170"/>
            <a:ext cx="5871370" cy="1569660"/>
          </a:xfrm>
          <a:prstGeom prst="rect">
            <a:avLst/>
          </a:prstGeom>
          <a:solidFill>
            <a:srgbClr val="F8F5F2"/>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3200" i="1" spc="-160">
                <a:solidFill>
                  <a:srgbClr val="002060"/>
                </a:solidFill>
                <a:latin typeface="Times New Roman" panose="02020603050405020304" pitchFamily="18" charset="0"/>
                <a:cs typeface="Times New Roman" panose="02020603050405020304" pitchFamily="18" charset="0"/>
              </a:rPr>
              <a:t>Đèo Bông Lau nơi quân ta chặn đánh quân Pháp trong chiến dịch Việt Bắc năm 1947</a:t>
            </a:r>
          </a:p>
        </p:txBody>
      </p:sp>
      <p:sp>
        <p:nvSpPr>
          <p:cNvPr id="8" name="Text Box 10">
            <a:extLst>
              <a:ext uri="{FF2B5EF4-FFF2-40B4-BE49-F238E27FC236}">
                <a16:creationId xmlns:a16="http://schemas.microsoft.com/office/drawing/2014/main" id="{AADA9B8F-33C2-4CB5-BA3A-A038E403FB69}"/>
              </a:ext>
            </a:extLst>
          </p:cNvPr>
          <p:cNvSpPr txBox="1">
            <a:spLocks noChangeArrowheads="1"/>
          </p:cNvSpPr>
          <p:nvPr/>
        </p:nvSpPr>
        <p:spPr bwMode="auto">
          <a:xfrm>
            <a:off x="6754416" y="4634580"/>
            <a:ext cx="5094684" cy="1569660"/>
          </a:xfrm>
          <a:prstGeom prst="rect">
            <a:avLst/>
          </a:prstGeom>
          <a:solidFill>
            <a:srgbClr val="F8F5F2"/>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3200" i="1" spc="-160">
                <a:solidFill>
                  <a:srgbClr val="002060"/>
                </a:solidFill>
                <a:latin typeface="Times New Roman" panose="02020603050405020304" pitchFamily="18" charset="0"/>
                <a:cs typeface="Times New Roman" panose="02020603050405020304" pitchFamily="18" charset="0"/>
              </a:rPr>
              <a:t>Bia chiến thắng Đèo Bông Lau - Chiến dịch Việt Bắc Thu - đông năm 1947</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57350"/>
                                        </p:tgtEl>
                                        <p:attrNameLst>
                                          <p:attrName>style.visibility</p:attrName>
                                        </p:attrNameLst>
                                      </p:cBhvr>
                                      <p:to>
                                        <p:strVal val="visible"/>
                                      </p:to>
                                    </p:set>
                                    <p:animEffect transition="in" filter="fade">
                                      <p:cBhvr>
                                        <p:cTn id="17" dur="800" decel="100000"/>
                                        <p:tgtEl>
                                          <p:spTgt spid="57350"/>
                                        </p:tgtEl>
                                      </p:cBhvr>
                                    </p:animEffect>
                                    <p:anim calcmode="lin" valueType="num">
                                      <p:cBhvr>
                                        <p:cTn id="18" dur="800" decel="100000" fill="hold"/>
                                        <p:tgtEl>
                                          <p:spTgt spid="57350"/>
                                        </p:tgtEl>
                                        <p:attrNameLst>
                                          <p:attrName>style.rotation</p:attrName>
                                        </p:attrNameLst>
                                      </p:cBhvr>
                                      <p:tavLst>
                                        <p:tav tm="0">
                                          <p:val>
                                            <p:fltVal val="-90"/>
                                          </p:val>
                                        </p:tav>
                                        <p:tav tm="100000">
                                          <p:val>
                                            <p:fltVal val="0"/>
                                          </p:val>
                                        </p:tav>
                                      </p:tavLst>
                                    </p:anim>
                                    <p:anim calcmode="lin" valueType="num">
                                      <p:cBhvr>
                                        <p:cTn id="19" dur="800" decel="100000" fill="hold"/>
                                        <p:tgtEl>
                                          <p:spTgt spid="57350"/>
                                        </p:tgtEl>
                                        <p:attrNameLst>
                                          <p:attrName>ppt_x</p:attrName>
                                        </p:attrNameLst>
                                      </p:cBhvr>
                                      <p:tavLst>
                                        <p:tav tm="0">
                                          <p:val>
                                            <p:strVal val="#ppt_x+0.4"/>
                                          </p:val>
                                        </p:tav>
                                        <p:tav tm="100000">
                                          <p:val>
                                            <p:strVal val="#ppt_x-0.05"/>
                                          </p:val>
                                        </p:tav>
                                      </p:tavLst>
                                    </p:anim>
                                    <p:anim calcmode="lin" valueType="num">
                                      <p:cBhvr>
                                        <p:cTn id="20" dur="800" decel="100000" fill="hold"/>
                                        <p:tgtEl>
                                          <p:spTgt spid="5735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735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7350"/>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57354"/>
                                        </p:tgtEl>
                                        <p:attrNameLst>
                                          <p:attrName>style.visibility</p:attrName>
                                        </p:attrNameLst>
                                      </p:cBhvr>
                                      <p:to>
                                        <p:strVal val="visible"/>
                                      </p:to>
                                    </p:set>
                                    <p:animEffect transition="in" filter="fade">
                                      <p:cBhvr>
                                        <p:cTn id="34" dur="800" decel="100000"/>
                                        <p:tgtEl>
                                          <p:spTgt spid="57354"/>
                                        </p:tgtEl>
                                      </p:cBhvr>
                                    </p:animEffect>
                                    <p:anim calcmode="lin" valueType="num">
                                      <p:cBhvr>
                                        <p:cTn id="35" dur="800" decel="100000" fill="hold"/>
                                        <p:tgtEl>
                                          <p:spTgt spid="57354"/>
                                        </p:tgtEl>
                                        <p:attrNameLst>
                                          <p:attrName>style.rotation</p:attrName>
                                        </p:attrNameLst>
                                      </p:cBhvr>
                                      <p:tavLst>
                                        <p:tav tm="0">
                                          <p:val>
                                            <p:fltVal val="-90"/>
                                          </p:val>
                                        </p:tav>
                                        <p:tav tm="100000">
                                          <p:val>
                                            <p:fltVal val="0"/>
                                          </p:val>
                                        </p:tav>
                                      </p:tavLst>
                                    </p:anim>
                                    <p:anim calcmode="lin" valueType="num">
                                      <p:cBhvr>
                                        <p:cTn id="36" dur="800" decel="100000" fill="hold"/>
                                        <p:tgtEl>
                                          <p:spTgt spid="57354"/>
                                        </p:tgtEl>
                                        <p:attrNameLst>
                                          <p:attrName>ppt_x</p:attrName>
                                        </p:attrNameLst>
                                      </p:cBhvr>
                                      <p:tavLst>
                                        <p:tav tm="0">
                                          <p:val>
                                            <p:strVal val="#ppt_x+0.4"/>
                                          </p:val>
                                        </p:tav>
                                        <p:tav tm="100000">
                                          <p:val>
                                            <p:strVal val="#ppt_x-0.05"/>
                                          </p:val>
                                        </p:tav>
                                      </p:tavLst>
                                    </p:anim>
                                    <p:anim calcmode="lin" valueType="num">
                                      <p:cBhvr>
                                        <p:cTn id="37" dur="800" decel="100000" fill="hold"/>
                                        <p:tgtEl>
                                          <p:spTgt spid="57354"/>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57354"/>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5735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4"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a:extLst>
              <a:ext uri="{FF2B5EF4-FFF2-40B4-BE49-F238E27FC236}">
                <a16:creationId xmlns:a16="http://schemas.microsoft.com/office/drawing/2014/main" id="{C0117AD6-A4FF-4C41-BE0C-D7294830AEE9}"/>
              </a:ext>
            </a:extLst>
          </p:cNvPr>
          <p:cNvSpPr txBox="1">
            <a:spLocks noChangeArrowheads="1"/>
          </p:cNvSpPr>
          <p:nvPr/>
        </p:nvSpPr>
        <p:spPr bwMode="auto">
          <a:xfrm>
            <a:off x="0" y="789339"/>
            <a:ext cx="4194487" cy="6001643"/>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b="1">
                <a:solidFill>
                  <a:srgbClr val="0033CC"/>
                </a:solidFill>
                <a:cs typeface="Arial" panose="020B0604020202020204" pitchFamily="34" charset="0"/>
              </a:rPr>
              <a:t>  </a:t>
            </a:r>
            <a:r>
              <a:rPr lang="en-US" altLang="en-US" sz="3200" b="1">
                <a:solidFill>
                  <a:srgbClr val="002060"/>
                </a:solidFill>
                <a:latin typeface="Times New Roman" panose="02020603050405020304" pitchFamily="18" charset="0"/>
                <a:cs typeface="Times New Roman" panose="02020603050405020304" pitchFamily="18" charset="0"/>
              </a:rPr>
              <a:t>Sau hơn một tháng sa lầy ở Việt Bắc quân địch buộc phải rút lui. Nhưng đường rút lui của địch bị ta chặn đánh dữ dội tại Bình Ca, Đoan Hùng, giặc rơi vào trận địa mai phục. Quân Pháp bỏ lại nhiều vũ khí, đạn dược để chạy thoát thân.</a:t>
            </a:r>
          </a:p>
        </p:txBody>
      </p:sp>
      <p:sp>
        <p:nvSpPr>
          <p:cNvPr id="3" name="Text Box 10">
            <a:extLst>
              <a:ext uri="{FF2B5EF4-FFF2-40B4-BE49-F238E27FC236}">
                <a16:creationId xmlns:a16="http://schemas.microsoft.com/office/drawing/2014/main" id="{28181760-622F-41C3-86A2-B0543D67A8E5}"/>
              </a:ext>
            </a:extLst>
          </p:cNvPr>
          <p:cNvSpPr txBox="1">
            <a:spLocks noChangeArrowheads="1"/>
          </p:cNvSpPr>
          <p:nvPr/>
        </p:nvSpPr>
        <p:spPr bwMode="auto">
          <a:xfrm>
            <a:off x="-17844" y="102631"/>
            <a:ext cx="4223911" cy="1754326"/>
          </a:xfrm>
          <a:prstGeom prst="rect">
            <a:avLst/>
          </a:prstGeom>
          <a:solidFill>
            <a:schemeClr val="bg1"/>
          </a:solidFill>
          <a:ln>
            <a:noFill/>
          </a:ln>
          <a:effectLst/>
        </p:spPr>
        <p:txBody>
          <a:bodyPr wrap="square">
            <a:spAutoFit/>
          </a:bodyPr>
          <a:lstStyle>
            <a:defPPr>
              <a:defRPr lang="en-US"/>
            </a:defPPr>
            <a:lvl1pPr algn="just">
              <a:defRPr sz="3600" b="1" i="1" spc="-180">
                <a:solidFill>
                  <a:srgbClr val="002060"/>
                </a:solidFill>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a:t>4. Sau khi sa lầy ở Việt Bắc quân Pháp đã làm gì?</a:t>
            </a:r>
          </a:p>
        </p:txBody>
      </p:sp>
      <p:pic>
        <p:nvPicPr>
          <p:cNvPr id="4" name="Picture 68" descr="Luoc do chien dich viet bac thu dong 1947">
            <a:extLst>
              <a:ext uri="{FF2B5EF4-FFF2-40B4-BE49-F238E27FC236}">
                <a16:creationId xmlns:a16="http://schemas.microsoft.com/office/drawing/2014/main" id="{18FADBA1-F00C-4DA4-9549-CE5A55AA7E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4457700" y="0"/>
            <a:ext cx="7734300" cy="6215581"/>
          </a:xfrm>
          <a:prstGeom prst="rect">
            <a:avLst/>
          </a:prstGeom>
          <a:solidFill>
            <a:srgbClr val="FFFF75"/>
          </a:solidFill>
          <a:ln w="28575">
            <a:solidFill>
              <a:srgbClr val="000000"/>
            </a:solidFill>
            <a:miter lim="800000"/>
            <a:headEnd/>
            <a:tailEnd/>
          </a:ln>
        </p:spPr>
      </p:pic>
      <p:pic>
        <p:nvPicPr>
          <p:cNvPr id="5" name="Picture 3" descr="Untitled-1">
            <a:extLst>
              <a:ext uri="{FF2B5EF4-FFF2-40B4-BE49-F238E27FC236}">
                <a16:creationId xmlns:a16="http://schemas.microsoft.com/office/drawing/2014/main" id="{A5F63AC0-2ABF-48B5-A37A-93556D10800E}"/>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4741944" y="2580591"/>
            <a:ext cx="1396555" cy="81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88c451691560bedd7c9e0ea32e3ba04-Artama-4">
            <a:extLst>
              <a:ext uri="{FF2B5EF4-FFF2-40B4-BE49-F238E27FC236}">
                <a16:creationId xmlns:a16="http://schemas.microsoft.com/office/drawing/2014/main" id="{E890A21A-B54A-416D-8EE7-73BABEB70FB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31559" y="1887372"/>
            <a:ext cx="966787" cy="7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u">
            <a:extLst>
              <a:ext uri="{FF2B5EF4-FFF2-40B4-BE49-F238E27FC236}">
                <a16:creationId xmlns:a16="http://schemas.microsoft.com/office/drawing/2014/main" id="{62979BEB-3B86-45A4-B6DD-CFCA53B2224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8629" y="1681915"/>
            <a:ext cx="437740" cy="60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u">
            <a:extLst>
              <a:ext uri="{FF2B5EF4-FFF2-40B4-BE49-F238E27FC236}">
                <a16:creationId xmlns:a16="http://schemas.microsoft.com/office/drawing/2014/main" id="{F660C9A3-39B8-46AA-B107-AF880B522F7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2578" y="1273214"/>
            <a:ext cx="437740" cy="60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15">
            <a:extLst>
              <a:ext uri="{FF2B5EF4-FFF2-40B4-BE49-F238E27FC236}">
                <a16:creationId xmlns:a16="http://schemas.microsoft.com/office/drawing/2014/main" id="{418525E2-147F-4F2D-A143-357F6899F57F}"/>
              </a:ext>
            </a:extLst>
          </p:cNvPr>
          <p:cNvSpPr>
            <a:spLocks/>
          </p:cNvSpPr>
          <p:nvPr/>
        </p:nvSpPr>
        <p:spPr bwMode="auto">
          <a:xfrm rot="21300836">
            <a:off x="9887906" y="1745387"/>
            <a:ext cx="322263"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 name="Freeform 16">
            <a:extLst>
              <a:ext uri="{FF2B5EF4-FFF2-40B4-BE49-F238E27FC236}">
                <a16:creationId xmlns:a16="http://schemas.microsoft.com/office/drawing/2014/main" id="{19BCF635-D7B9-4BAB-8EED-367BF42E4EBA}"/>
              </a:ext>
            </a:extLst>
          </p:cNvPr>
          <p:cNvSpPr>
            <a:spLocks/>
          </p:cNvSpPr>
          <p:nvPr/>
        </p:nvSpPr>
        <p:spPr bwMode="auto">
          <a:xfrm>
            <a:off x="9541226" y="1335748"/>
            <a:ext cx="322263"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 name="Freeform 17">
            <a:extLst>
              <a:ext uri="{FF2B5EF4-FFF2-40B4-BE49-F238E27FC236}">
                <a16:creationId xmlns:a16="http://schemas.microsoft.com/office/drawing/2014/main" id="{BB7CD6D0-2797-4C6F-8362-A2D5CC626205}"/>
              </a:ext>
            </a:extLst>
          </p:cNvPr>
          <p:cNvSpPr>
            <a:spLocks/>
          </p:cNvSpPr>
          <p:nvPr/>
        </p:nvSpPr>
        <p:spPr bwMode="auto">
          <a:xfrm rot="901642">
            <a:off x="8840470" y="681390"/>
            <a:ext cx="644525"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 name="Freeform 18">
            <a:extLst>
              <a:ext uri="{FF2B5EF4-FFF2-40B4-BE49-F238E27FC236}">
                <a16:creationId xmlns:a16="http://schemas.microsoft.com/office/drawing/2014/main" id="{886393DE-64AF-4A65-9B32-30CC7D89CEB9}"/>
              </a:ext>
            </a:extLst>
          </p:cNvPr>
          <p:cNvSpPr>
            <a:spLocks/>
          </p:cNvSpPr>
          <p:nvPr/>
        </p:nvSpPr>
        <p:spPr bwMode="auto">
          <a:xfrm rot="21270461">
            <a:off x="8164849" y="554300"/>
            <a:ext cx="416256" cy="36739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 name="Freeform 19">
            <a:extLst>
              <a:ext uri="{FF2B5EF4-FFF2-40B4-BE49-F238E27FC236}">
                <a16:creationId xmlns:a16="http://schemas.microsoft.com/office/drawing/2014/main" id="{575FDC52-A2B5-444A-97C1-0D71D2F0A0BC}"/>
              </a:ext>
            </a:extLst>
          </p:cNvPr>
          <p:cNvSpPr>
            <a:spLocks/>
          </p:cNvSpPr>
          <p:nvPr/>
        </p:nvSpPr>
        <p:spPr bwMode="auto">
          <a:xfrm rot="10561173" flipH="1">
            <a:off x="7542907" y="1112885"/>
            <a:ext cx="382687"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 name="Freeform 20">
            <a:extLst>
              <a:ext uri="{FF2B5EF4-FFF2-40B4-BE49-F238E27FC236}">
                <a16:creationId xmlns:a16="http://schemas.microsoft.com/office/drawing/2014/main" id="{3B8427AD-1222-4924-BE02-5E8D2CF160AF}"/>
              </a:ext>
            </a:extLst>
          </p:cNvPr>
          <p:cNvSpPr>
            <a:spLocks/>
          </p:cNvSpPr>
          <p:nvPr/>
        </p:nvSpPr>
        <p:spPr bwMode="auto">
          <a:xfrm rot="14251595" flipH="1">
            <a:off x="6951962" y="3776235"/>
            <a:ext cx="450062" cy="31239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 name="Freeform 21">
            <a:extLst>
              <a:ext uri="{FF2B5EF4-FFF2-40B4-BE49-F238E27FC236}">
                <a16:creationId xmlns:a16="http://schemas.microsoft.com/office/drawing/2014/main" id="{941E85EC-FCC4-4077-B518-45CBD43571FA}"/>
              </a:ext>
            </a:extLst>
          </p:cNvPr>
          <p:cNvSpPr>
            <a:spLocks/>
          </p:cNvSpPr>
          <p:nvPr/>
        </p:nvSpPr>
        <p:spPr bwMode="auto">
          <a:xfrm rot="479717">
            <a:off x="5812747" y="3185313"/>
            <a:ext cx="473995"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 name="Freeform 22">
            <a:extLst>
              <a:ext uri="{FF2B5EF4-FFF2-40B4-BE49-F238E27FC236}">
                <a16:creationId xmlns:a16="http://schemas.microsoft.com/office/drawing/2014/main" id="{012EB9CB-0358-4885-B99D-9AA8D5FC77F5}"/>
              </a:ext>
            </a:extLst>
          </p:cNvPr>
          <p:cNvSpPr>
            <a:spLocks/>
          </p:cNvSpPr>
          <p:nvPr/>
        </p:nvSpPr>
        <p:spPr bwMode="auto">
          <a:xfrm rot="19381902" flipH="1">
            <a:off x="5231590" y="2457450"/>
            <a:ext cx="318235" cy="37899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7" name="Picture 6" descr="du">
            <a:extLst>
              <a:ext uri="{FF2B5EF4-FFF2-40B4-BE49-F238E27FC236}">
                <a16:creationId xmlns:a16="http://schemas.microsoft.com/office/drawing/2014/main" id="{B370A64E-47F3-4135-8A3F-6764687A722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4505" y="1241644"/>
            <a:ext cx="437740" cy="60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22">
            <a:extLst>
              <a:ext uri="{FF2B5EF4-FFF2-40B4-BE49-F238E27FC236}">
                <a16:creationId xmlns:a16="http://schemas.microsoft.com/office/drawing/2014/main" id="{1F30B9A0-9F92-4E6D-BA1F-588E0C08FBD1}"/>
              </a:ext>
            </a:extLst>
          </p:cNvPr>
          <p:cNvSpPr>
            <a:spLocks/>
          </p:cNvSpPr>
          <p:nvPr/>
        </p:nvSpPr>
        <p:spPr bwMode="auto">
          <a:xfrm rot="13753691">
            <a:off x="5700684" y="1786143"/>
            <a:ext cx="358157" cy="31239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9" name="Freeform 23">
            <a:extLst>
              <a:ext uri="{FF2B5EF4-FFF2-40B4-BE49-F238E27FC236}">
                <a16:creationId xmlns:a16="http://schemas.microsoft.com/office/drawing/2014/main" id="{ED1BB1BD-C352-4901-A035-A0490DD83A0D}"/>
              </a:ext>
            </a:extLst>
          </p:cNvPr>
          <p:cNvSpPr>
            <a:spLocks/>
          </p:cNvSpPr>
          <p:nvPr/>
        </p:nvSpPr>
        <p:spPr bwMode="auto">
          <a:xfrm rot="11107190">
            <a:off x="7012554" y="1860195"/>
            <a:ext cx="322263"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0" name="Freeform 25">
            <a:extLst>
              <a:ext uri="{FF2B5EF4-FFF2-40B4-BE49-F238E27FC236}">
                <a16:creationId xmlns:a16="http://schemas.microsoft.com/office/drawing/2014/main" id="{BB15AC68-BF05-4649-BF82-F7A60CA23A53}"/>
              </a:ext>
            </a:extLst>
          </p:cNvPr>
          <p:cNvSpPr>
            <a:spLocks/>
          </p:cNvSpPr>
          <p:nvPr/>
        </p:nvSpPr>
        <p:spPr bwMode="auto">
          <a:xfrm rot="8309656" flipH="1">
            <a:off x="7146950" y="2434273"/>
            <a:ext cx="382686"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 name="Freeform 42">
            <a:extLst>
              <a:ext uri="{FF2B5EF4-FFF2-40B4-BE49-F238E27FC236}">
                <a16:creationId xmlns:a16="http://schemas.microsoft.com/office/drawing/2014/main" id="{D14ECA13-9866-4B04-9611-8BE8BD5F3A5E}"/>
              </a:ext>
            </a:extLst>
          </p:cNvPr>
          <p:cNvSpPr>
            <a:spLocks/>
          </p:cNvSpPr>
          <p:nvPr/>
        </p:nvSpPr>
        <p:spPr bwMode="auto">
          <a:xfrm>
            <a:off x="7530367" y="2972828"/>
            <a:ext cx="111450" cy="729573"/>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43">
            <a:extLst>
              <a:ext uri="{FF2B5EF4-FFF2-40B4-BE49-F238E27FC236}">
                <a16:creationId xmlns:a16="http://schemas.microsoft.com/office/drawing/2014/main" id="{5DB7A459-1037-4D9F-9671-03F4C72C2DA8}"/>
              </a:ext>
            </a:extLst>
          </p:cNvPr>
          <p:cNvSpPr>
            <a:spLocks/>
          </p:cNvSpPr>
          <p:nvPr/>
        </p:nvSpPr>
        <p:spPr bwMode="auto">
          <a:xfrm rot="20393188">
            <a:off x="5756933" y="2723893"/>
            <a:ext cx="883204" cy="892918"/>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44">
            <a:extLst>
              <a:ext uri="{FF2B5EF4-FFF2-40B4-BE49-F238E27FC236}">
                <a16:creationId xmlns:a16="http://schemas.microsoft.com/office/drawing/2014/main" id="{6857F9BB-A82E-460E-88FA-CFE4B6204B66}"/>
              </a:ext>
            </a:extLst>
          </p:cNvPr>
          <p:cNvSpPr>
            <a:spLocks/>
          </p:cNvSpPr>
          <p:nvPr/>
        </p:nvSpPr>
        <p:spPr bwMode="auto">
          <a:xfrm>
            <a:off x="5530643" y="2355724"/>
            <a:ext cx="233640" cy="483224"/>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45">
            <a:extLst>
              <a:ext uri="{FF2B5EF4-FFF2-40B4-BE49-F238E27FC236}">
                <a16:creationId xmlns:a16="http://schemas.microsoft.com/office/drawing/2014/main" id="{5B5C1A30-A477-461B-9CF8-4C8DCB847F9E}"/>
              </a:ext>
            </a:extLst>
          </p:cNvPr>
          <p:cNvSpPr>
            <a:spLocks/>
          </p:cNvSpPr>
          <p:nvPr/>
        </p:nvSpPr>
        <p:spPr bwMode="auto">
          <a:xfrm rot="20414984">
            <a:off x="9211589" y="335380"/>
            <a:ext cx="433860" cy="813349"/>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9">
            <a:extLst>
              <a:ext uri="{FF2B5EF4-FFF2-40B4-BE49-F238E27FC236}">
                <a16:creationId xmlns:a16="http://schemas.microsoft.com/office/drawing/2014/main" id="{EBA38CC9-7227-45F8-AA59-51B2FFEA4E41}"/>
              </a:ext>
            </a:extLst>
          </p:cNvPr>
          <p:cNvSpPr>
            <a:spLocks/>
          </p:cNvSpPr>
          <p:nvPr/>
        </p:nvSpPr>
        <p:spPr bwMode="auto">
          <a:xfrm rot="19766642">
            <a:off x="6402528" y="1880472"/>
            <a:ext cx="580073" cy="36739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6" name="Freeform 11">
            <a:extLst>
              <a:ext uri="{FF2B5EF4-FFF2-40B4-BE49-F238E27FC236}">
                <a16:creationId xmlns:a16="http://schemas.microsoft.com/office/drawing/2014/main" id="{5869D311-B440-4361-94DE-2183D2E32AB2}"/>
              </a:ext>
            </a:extLst>
          </p:cNvPr>
          <p:cNvSpPr>
            <a:spLocks/>
          </p:cNvSpPr>
          <p:nvPr/>
        </p:nvSpPr>
        <p:spPr bwMode="auto">
          <a:xfrm rot="1311534">
            <a:off x="7666029" y="1594062"/>
            <a:ext cx="708977" cy="36739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7" name="Freeform 13">
            <a:extLst>
              <a:ext uri="{FF2B5EF4-FFF2-40B4-BE49-F238E27FC236}">
                <a16:creationId xmlns:a16="http://schemas.microsoft.com/office/drawing/2014/main" id="{F359D782-58F6-4BDA-8B36-8C1C04D0CDDE}"/>
              </a:ext>
            </a:extLst>
          </p:cNvPr>
          <p:cNvSpPr>
            <a:spLocks/>
          </p:cNvSpPr>
          <p:nvPr/>
        </p:nvSpPr>
        <p:spPr bwMode="auto">
          <a:xfrm rot="19604738">
            <a:off x="8853527" y="1201649"/>
            <a:ext cx="612299" cy="36739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8" name="AutoShape 36">
            <a:extLst>
              <a:ext uri="{FF2B5EF4-FFF2-40B4-BE49-F238E27FC236}">
                <a16:creationId xmlns:a16="http://schemas.microsoft.com/office/drawing/2014/main" id="{B7B78238-E1FA-4ED8-86BB-DE46622A787E}"/>
              </a:ext>
            </a:extLst>
          </p:cNvPr>
          <p:cNvSpPr>
            <a:spLocks noChangeArrowheads="1"/>
          </p:cNvSpPr>
          <p:nvPr/>
        </p:nvSpPr>
        <p:spPr bwMode="auto">
          <a:xfrm>
            <a:off x="9433600" y="1094779"/>
            <a:ext cx="128905" cy="303199"/>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29" name="AutoShape 37">
            <a:extLst>
              <a:ext uri="{FF2B5EF4-FFF2-40B4-BE49-F238E27FC236}">
                <a16:creationId xmlns:a16="http://schemas.microsoft.com/office/drawing/2014/main" id="{4EFCF7EF-1C47-4608-B549-B74D92433F96}"/>
              </a:ext>
            </a:extLst>
          </p:cNvPr>
          <p:cNvSpPr>
            <a:spLocks noChangeArrowheads="1"/>
          </p:cNvSpPr>
          <p:nvPr/>
        </p:nvSpPr>
        <p:spPr bwMode="auto">
          <a:xfrm>
            <a:off x="7472671" y="1550359"/>
            <a:ext cx="128905" cy="303199"/>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0" name="AutoShape 38">
            <a:extLst>
              <a:ext uri="{FF2B5EF4-FFF2-40B4-BE49-F238E27FC236}">
                <a16:creationId xmlns:a16="http://schemas.microsoft.com/office/drawing/2014/main" id="{89ABEAAE-7CFE-4640-B366-C8145A677291}"/>
              </a:ext>
            </a:extLst>
          </p:cNvPr>
          <p:cNvSpPr>
            <a:spLocks noChangeArrowheads="1"/>
          </p:cNvSpPr>
          <p:nvPr/>
        </p:nvSpPr>
        <p:spPr bwMode="auto">
          <a:xfrm>
            <a:off x="6918148" y="1609369"/>
            <a:ext cx="128905" cy="303199"/>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3" name="Freeform 46">
            <a:extLst>
              <a:ext uri="{FF2B5EF4-FFF2-40B4-BE49-F238E27FC236}">
                <a16:creationId xmlns:a16="http://schemas.microsoft.com/office/drawing/2014/main" id="{7AE91678-067B-4B02-8408-31698D7A4007}"/>
              </a:ext>
            </a:extLst>
          </p:cNvPr>
          <p:cNvSpPr>
            <a:spLocks/>
          </p:cNvSpPr>
          <p:nvPr/>
        </p:nvSpPr>
        <p:spPr bwMode="auto">
          <a:xfrm rot="21138745">
            <a:off x="5845899" y="2103598"/>
            <a:ext cx="451168" cy="36739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4" name="Text Box 69">
            <a:extLst>
              <a:ext uri="{FF2B5EF4-FFF2-40B4-BE49-F238E27FC236}">
                <a16:creationId xmlns:a16="http://schemas.microsoft.com/office/drawing/2014/main" id="{C81404B1-09DA-4D22-B13A-CBE356F73DD5}"/>
              </a:ext>
            </a:extLst>
          </p:cNvPr>
          <p:cNvSpPr txBox="1">
            <a:spLocks noChangeArrowheads="1"/>
          </p:cNvSpPr>
          <p:nvPr/>
        </p:nvSpPr>
        <p:spPr bwMode="auto">
          <a:xfrm>
            <a:off x="4457700" y="6310393"/>
            <a:ext cx="7467600"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Lược đồ chiến dịch Việt Bắc Thu- đông 1947</a:t>
            </a:r>
          </a:p>
        </p:txBody>
      </p:sp>
      <p:sp>
        <p:nvSpPr>
          <p:cNvPr id="36" name="Freeform 3">
            <a:extLst>
              <a:ext uri="{FF2B5EF4-FFF2-40B4-BE49-F238E27FC236}">
                <a16:creationId xmlns:a16="http://schemas.microsoft.com/office/drawing/2014/main" id="{AB9AE01C-7252-4CED-9323-2128EBDF84B7}"/>
              </a:ext>
            </a:extLst>
          </p:cNvPr>
          <p:cNvSpPr>
            <a:spLocks/>
          </p:cNvSpPr>
          <p:nvPr/>
        </p:nvSpPr>
        <p:spPr bwMode="auto">
          <a:xfrm rot="19766642">
            <a:off x="5041024" y="2903106"/>
            <a:ext cx="598212"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7" name="AutoShape 30">
            <a:extLst>
              <a:ext uri="{FF2B5EF4-FFF2-40B4-BE49-F238E27FC236}">
                <a16:creationId xmlns:a16="http://schemas.microsoft.com/office/drawing/2014/main" id="{1E42C9C3-89A5-48C2-BA46-70AE10E1E4A4}"/>
              </a:ext>
            </a:extLst>
          </p:cNvPr>
          <p:cNvSpPr>
            <a:spLocks noChangeArrowheads="1"/>
          </p:cNvSpPr>
          <p:nvPr/>
        </p:nvSpPr>
        <p:spPr bwMode="auto">
          <a:xfrm>
            <a:off x="5594414" y="2709909"/>
            <a:ext cx="132936"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Tree>
    <p:extLst>
      <p:ext uri="{BB962C8B-B14F-4D97-AF65-F5344CB8AC3E}">
        <p14:creationId xmlns:p14="http://schemas.microsoft.com/office/powerpoint/2010/main" val="2629935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animEffect transition="in" filter="fade">
                                          <p:cBhvr>
                                            <p:cTn id="41" dur="500"/>
                                            <p:tgtEl>
                                              <p:spTgt spid="37"/>
                                            </p:tgtEl>
                                          </p:cBhvr>
                                        </p:animEffect>
                                      </p:childTnLst>
                                    </p:cTn>
                                  </p:par>
                                  <p:par>
                                    <p:cTn id="42" presetID="6" presetClass="emph" presetSubtype="0" repeatCount="3000" autoRev="1" fill="hold" grpId="1" nodeType="withEffect" p14:presetBounceEnd="20000">
                                      <p:stCondLst>
                                        <p:cond delay="0"/>
                                      </p:stCondLst>
                                      <p:childTnLst>
                                        <p:animScale p14:bounceEnd="20000">
                                          <p:cBhvr>
                                            <p:cTn id="43" dur="1000" fill="hold"/>
                                            <p:tgtEl>
                                              <p:spTgt spid="37"/>
                                            </p:tgtEl>
                                          </p:cBhvr>
                                          <p:by x="150000" y="15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22" grpId="0" animBg="1"/>
          <p:bldP spid="23" grpId="0" animBg="1"/>
          <p:bldP spid="33" grpId="0" animBg="1"/>
          <p:bldP spid="36" grpId="0" animBg="1"/>
          <p:bldP spid="37" grpId="0" animBg="1"/>
          <p:bldP spid="37"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animEffect transition="in" filter="fade">
                                          <p:cBhvr>
                                            <p:cTn id="41" dur="500"/>
                                            <p:tgtEl>
                                              <p:spTgt spid="37"/>
                                            </p:tgtEl>
                                          </p:cBhvr>
                                        </p:animEffect>
                                      </p:childTnLst>
                                    </p:cTn>
                                  </p:par>
                                  <p:par>
                                    <p:cTn id="42" presetID="6" presetClass="emph" presetSubtype="0" repeatCount="3000" autoRev="1" fill="hold" grpId="1" nodeType="withEffect">
                                      <p:stCondLst>
                                        <p:cond delay="0"/>
                                      </p:stCondLst>
                                      <p:childTnLst>
                                        <p:animScale>
                                          <p:cBhvr>
                                            <p:cTn id="43" dur="1000" fill="hold"/>
                                            <p:tgtEl>
                                              <p:spTgt spid="37"/>
                                            </p:tgtEl>
                                          </p:cBhvr>
                                          <p:by x="150000" y="15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22" grpId="0" animBg="1"/>
          <p:bldP spid="23" grpId="0" animBg="1"/>
          <p:bldP spid="33" grpId="0" animBg="1"/>
          <p:bldP spid="36" grpId="0" animBg="1"/>
          <p:bldP spid="37" grpId="0" animBg="1"/>
          <p:bldP spid="37" grpId="1"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7" descr="Blue tissue paper">
            <a:extLst>
              <a:ext uri="{FF2B5EF4-FFF2-40B4-BE49-F238E27FC236}">
                <a16:creationId xmlns:a16="http://schemas.microsoft.com/office/drawing/2014/main" id="{6FDA0F86-3BDC-49FC-B3C0-AD99A2085D80}"/>
              </a:ext>
            </a:extLst>
          </p:cNvPr>
          <p:cNvSpPr>
            <a:spLocks noChangeArrowheads="1"/>
          </p:cNvSpPr>
          <p:nvPr/>
        </p:nvSpPr>
        <p:spPr bwMode="auto">
          <a:xfrm>
            <a:off x="2184400" y="5664467"/>
            <a:ext cx="7848600" cy="762000"/>
          </a:xfrm>
          <a:prstGeom prst="rect">
            <a:avLst/>
          </a:prstGeom>
          <a:no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002060"/>
                </a:solidFill>
                <a:latin typeface="UTM Androgyne" panose="02040603050506020204" pitchFamily="18" charset="0"/>
                <a:cs typeface="Times New Roman" panose="02020603050405020304" pitchFamily="18" charset="0"/>
              </a:rPr>
              <a:t>Pháo binh ở sông Lô năm 1947</a:t>
            </a:r>
          </a:p>
        </p:txBody>
      </p:sp>
      <p:pic>
        <p:nvPicPr>
          <p:cNvPr id="2" name="Picture 1">
            <a:extLst>
              <a:ext uri="{FF2B5EF4-FFF2-40B4-BE49-F238E27FC236}">
                <a16:creationId xmlns:a16="http://schemas.microsoft.com/office/drawing/2014/main" id="{CC32F79C-AF9C-4E27-9FF8-10841EE4CE80}"/>
              </a:ext>
            </a:extLst>
          </p:cNvPr>
          <p:cNvPicPr>
            <a:picLocks noChangeAspect="1"/>
          </p:cNvPicPr>
          <p:nvPr/>
        </p:nvPicPr>
        <p:blipFill>
          <a:blip r:embed="rId2"/>
          <a:stretch>
            <a:fillRect/>
          </a:stretch>
        </p:blipFill>
        <p:spPr>
          <a:xfrm>
            <a:off x="1468155" y="911372"/>
            <a:ext cx="4936877" cy="29621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530" name="Picture 5" descr="phao_binh_song_lo_1947">
            <a:extLst>
              <a:ext uri="{FF2B5EF4-FFF2-40B4-BE49-F238E27FC236}">
                <a16:creationId xmlns:a16="http://schemas.microsoft.com/office/drawing/2014/main" id="{4A28A8DF-44AB-49C2-BFF0-0FF9B9A53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00" y="2702340"/>
            <a:ext cx="4953000" cy="28856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fltVal val="0"/>
                                          </p:val>
                                        </p:tav>
                                        <p:tav tm="100000">
                                          <p:val>
                                            <p:strVal val="#ppt_w"/>
                                          </p:val>
                                        </p:tav>
                                      </p:tavLst>
                                    </p:anim>
                                    <p:anim calcmode="lin" valueType="num">
                                      <p:cBhvr>
                                        <p:cTn id="8" dur="1000" fill="hold"/>
                                        <p:tgtEl>
                                          <p:spTgt spid="22531"/>
                                        </p:tgtEl>
                                        <p:attrNameLst>
                                          <p:attrName>ppt_h</p:attrName>
                                        </p:attrNameLst>
                                      </p:cBhvr>
                                      <p:tavLst>
                                        <p:tav tm="0">
                                          <p:val>
                                            <p:fltVal val="0"/>
                                          </p:val>
                                        </p:tav>
                                        <p:tav tm="100000">
                                          <p:val>
                                            <p:strVal val="#ppt_h"/>
                                          </p:val>
                                        </p:tav>
                                      </p:tavLst>
                                    </p:anim>
                                    <p:anim calcmode="lin" valueType="num">
                                      <p:cBhvr>
                                        <p:cTn id="9" dur="1000" fill="hold"/>
                                        <p:tgtEl>
                                          <p:spTgt spid="22531"/>
                                        </p:tgtEl>
                                        <p:attrNameLst>
                                          <p:attrName>style.rotation</p:attrName>
                                        </p:attrNameLst>
                                      </p:cBhvr>
                                      <p:tavLst>
                                        <p:tav tm="0">
                                          <p:val>
                                            <p:fltVal val="90"/>
                                          </p:val>
                                        </p:tav>
                                        <p:tav tm="100000">
                                          <p:val>
                                            <p:fltVal val="0"/>
                                          </p:val>
                                        </p:tav>
                                      </p:tavLst>
                                    </p:anim>
                                    <p:animEffect transition="in" filter="fade">
                                      <p:cBhvr>
                                        <p:cTn id="10" dur="1000"/>
                                        <p:tgtEl>
                                          <p:spTgt spid="225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2530"/>
                                        </p:tgtEl>
                                        <p:attrNameLst>
                                          <p:attrName>style.visibility</p:attrName>
                                        </p:attrNameLst>
                                      </p:cBhvr>
                                      <p:to>
                                        <p:strVal val="visible"/>
                                      </p:to>
                                    </p:set>
                                    <p:anim calcmode="lin" valueType="num">
                                      <p:cBhvr>
                                        <p:cTn id="22" dur="1000" fill="hold"/>
                                        <p:tgtEl>
                                          <p:spTgt spid="22530"/>
                                        </p:tgtEl>
                                        <p:attrNameLst>
                                          <p:attrName>ppt_w</p:attrName>
                                        </p:attrNameLst>
                                      </p:cBhvr>
                                      <p:tavLst>
                                        <p:tav tm="0">
                                          <p:val>
                                            <p:fltVal val="0"/>
                                          </p:val>
                                        </p:tav>
                                        <p:tav tm="100000">
                                          <p:val>
                                            <p:strVal val="#ppt_w"/>
                                          </p:val>
                                        </p:tav>
                                      </p:tavLst>
                                    </p:anim>
                                    <p:anim calcmode="lin" valueType="num">
                                      <p:cBhvr>
                                        <p:cTn id="23" dur="1000" fill="hold"/>
                                        <p:tgtEl>
                                          <p:spTgt spid="22530"/>
                                        </p:tgtEl>
                                        <p:attrNameLst>
                                          <p:attrName>ppt_h</p:attrName>
                                        </p:attrNameLst>
                                      </p:cBhvr>
                                      <p:tavLst>
                                        <p:tav tm="0">
                                          <p:val>
                                            <p:fltVal val="0"/>
                                          </p:val>
                                        </p:tav>
                                        <p:tav tm="100000">
                                          <p:val>
                                            <p:strVal val="#ppt_h"/>
                                          </p:val>
                                        </p:tav>
                                      </p:tavLst>
                                    </p:anim>
                                    <p:anim calcmode="lin" valueType="num">
                                      <p:cBhvr>
                                        <p:cTn id="24" dur="1000" fill="hold"/>
                                        <p:tgtEl>
                                          <p:spTgt spid="22530"/>
                                        </p:tgtEl>
                                        <p:attrNameLst>
                                          <p:attrName>style.rotation</p:attrName>
                                        </p:attrNameLst>
                                      </p:cBhvr>
                                      <p:tavLst>
                                        <p:tav tm="0">
                                          <p:val>
                                            <p:fltVal val="90"/>
                                          </p:val>
                                        </p:tav>
                                        <p:tav tm="100000">
                                          <p:val>
                                            <p:fltVal val="0"/>
                                          </p:val>
                                        </p:tav>
                                      </p:tavLst>
                                    </p:anim>
                                    <p:animEffect transition="in" filter="fade">
                                      <p:cBhvr>
                                        <p:cTn id="25" dur="1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pic>
        <p:nvPicPr>
          <p:cNvPr id="8" name="Picture 5">
            <a:extLst>
              <a:ext uri="{FF2B5EF4-FFF2-40B4-BE49-F238E27FC236}">
                <a16:creationId xmlns:a16="http://schemas.microsoft.com/office/drawing/2014/main" id="{9B7C1EC4-8C34-4BC3-8C72-A8905529CA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1589" y="1307920"/>
            <a:ext cx="9984421" cy="4242159"/>
          </a:xfrm>
          <a:prstGeom prst="rect">
            <a:avLst/>
          </a:prstGeom>
        </p:spPr>
      </p:pic>
      <p:sp>
        <p:nvSpPr>
          <p:cNvPr id="10" name="TextBox 9">
            <a:extLst>
              <a:ext uri="{FF2B5EF4-FFF2-40B4-BE49-F238E27FC236}">
                <a16:creationId xmlns:a16="http://schemas.microsoft.com/office/drawing/2014/main" id="{A1BA0316-541D-40E8-A9FD-9FD35A135004}"/>
              </a:ext>
            </a:extLst>
          </p:cNvPr>
          <p:cNvSpPr txBox="1"/>
          <p:nvPr/>
        </p:nvSpPr>
        <p:spPr>
          <a:xfrm>
            <a:off x="925990" y="2452065"/>
            <a:ext cx="10849444" cy="2308324"/>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hãy kể lại</a:t>
            </a:r>
          </a:p>
          <a:p>
            <a:r>
              <a:rPr lang="en-US" altLang="zh-CN" sz="4800">
                <a:sym typeface="+mn-lt"/>
              </a:rPr>
              <a:t>Diễn biến của chiến dịch Việt Bắc </a:t>
            </a:r>
          </a:p>
          <a:p>
            <a:r>
              <a:rPr lang="en-US" altLang="zh-CN" sz="4800">
                <a:sym typeface="+mn-lt"/>
              </a:rPr>
              <a:t>Thu – đông 1947</a:t>
            </a:r>
            <a:endParaRPr lang="zh-CN" altLang="en-US" sz="4800" dirty="0">
              <a:sym typeface="+mn-lt"/>
            </a:endParaRPr>
          </a:p>
        </p:txBody>
      </p:sp>
    </p:spTree>
    <p:extLst>
      <p:ext uri="{BB962C8B-B14F-4D97-AF65-F5344CB8AC3E}">
        <p14:creationId xmlns:p14="http://schemas.microsoft.com/office/powerpoint/2010/main" val="4803116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32" fill="hold" grpId="0" nodeType="clickEffect">
                                  <p:stCondLst>
                                    <p:cond delay="0"/>
                                  </p:stCondLst>
                                  <p:iterate type="lt">
                                    <p:tmPct val="15000"/>
                                  </p:iterate>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strVal val="4*#ppt_w"/>
                                          </p:val>
                                        </p:tav>
                                        <p:tav tm="100000">
                                          <p:val>
                                            <p:strVal val="#ppt_w"/>
                                          </p:val>
                                        </p:tav>
                                      </p:tavLst>
                                    </p:anim>
                                    <p:anim calcmode="lin" valueType="num">
                                      <p:cBhvr>
                                        <p:cTn id="15"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descr="Luoc do chien dich viet bac thu dong 1947">
            <a:extLst>
              <a:ext uri="{FF2B5EF4-FFF2-40B4-BE49-F238E27FC236}">
                <a16:creationId xmlns:a16="http://schemas.microsoft.com/office/drawing/2014/main" id="{D355B85B-0C70-448A-BC7F-2BF779BEFF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170481"/>
            <a:ext cx="9144000" cy="6248400"/>
          </a:xfrm>
          <a:prstGeom prst="rect">
            <a:avLst/>
          </a:prstGeom>
          <a:solidFill>
            <a:srgbClr val="FFFF75"/>
          </a:solidFill>
          <a:ln w="28575">
            <a:solidFill>
              <a:srgbClr val="000000"/>
            </a:solidFill>
            <a:miter lim="800000"/>
            <a:headEnd/>
            <a:tailEnd/>
          </a:ln>
        </p:spPr>
      </p:pic>
      <p:pic>
        <p:nvPicPr>
          <p:cNvPr id="3" name="Picture 3" descr="Untitled-1">
            <a:extLst>
              <a:ext uri="{FF2B5EF4-FFF2-40B4-BE49-F238E27FC236}">
                <a16:creationId xmlns:a16="http://schemas.microsoft.com/office/drawing/2014/main" id="{097E7032-3DB1-46DB-AB62-AAD48FE9905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4618096" y="3828460"/>
            <a:ext cx="1651100" cy="81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88c451691560bedd7c9e0ea32e3ba04-Artama-4">
            <a:extLst>
              <a:ext uri="{FF2B5EF4-FFF2-40B4-BE49-F238E27FC236}">
                <a16:creationId xmlns:a16="http://schemas.microsoft.com/office/drawing/2014/main" id="{0EF5D839-8916-4106-A73A-097639B914F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32010" y="2067819"/>
            <a:ext cx="11430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du">
            <a:extLst>
              <a:ext uri="{FF2B5EF4-FFF2-40B4-BE49-F238E27FC236}">
                <a16:creationId xmlns:a16="http://schemas.microsoft.com/office/drawing/2014/main" id="{72AB3333-87E6-4BBB-A3D6-F580A8392D2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3189" y="551481"/>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u">
            <a:extLst>
              <a:ext uri="{FF2B5EF4-FFF2-40B4-BE49-F238E27FC236}">
                <a16:creationId xmlns:a16="http://schemas.microsoft.com/office/drawing/2014/main" id="{91B4E26F-BF0C-4492-9530-EB9A6D9EC27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3116" y="490801"/>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5">
            <a:extLst>
              <a:ext uri="{FF2B5EF4-FFF2-40B4-BE49-F238E27FC236}">
                <a16:creationId xmlns:a16="http://schemas.microsoft.com/office/drawing/2014/main" id="{0A57736D-D760-485C-ABF0-5338059AF96B}"/>
              </a:ext>
            </a:extLst>
          </p:cNvPr>
          <p:cNvSpPr>
            <a:spLocks/>
          </p:cNvSpPr>
          <p:nvPr/>
        </p:nvSpPr>
        <p:spPr bwMode="auto">
          <a:xfrm rot="21300836">
            <a:off x="7943948" y="1925084"/>
            <a:ext cx="38100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 name="Freeform 16">
            <a:extLst>
              <a:ext uri="{FF2B5EF4-FFF2-40B4-BE49-F238E27FC236}">
                <a16:creationId xmlns:a16="http://schemas.microsoft.com/office/drawing/2014/main" id="{DF6AD111-C806-4261-A491-5BABAF29CFDF}"/>
              </a:ext>
            </a:extLst>
          </p:cNvPr>
          <p:cNvSpPr>
            <a:spLocks/>
          </p:cNvSpPr>
          <p:nvPr/>
        </p:nvSpPr>
        <p:spPr bwMode="auto">
          <a:xfrm>
            <a:off x="7534080" y="1513282"/>
            <a:ext cx="38100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 name="Freeform 17">
            <a:extLst>
              <a:ext uri="{FF2B5EF4-FFF2-40B4-BE49-F238E27FC236}">
                <a16:creationId xmlns:a16="http://schemas.microsoft.com/office/drawing/2014/main" id="{A5AB688B-3B85-4DF0-8C14-BB18A7469863}"/>
              </a:ext>
            </a:extLst>
          </p:cNvPr>
          <p:cNvSpPr>
            <a:spLocks/>
          </p:cNvSpPr>
          <p:nvPr/>
        </p:nvSpPr>
        <p:spPr bwMode="auto">
          <a:xfrm rot="901642">
            <a:off x="6705600" y="855469"/>
            <a:ext cx="76200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 name="Freeform 18">
            <a:extLst>
              <a:ext uri="{FF2B5EF4-FFF2-40B4-BE49-F238E27FC236}">
                <a16:creationId xmlns:a16="http://schemas.microsoft.com/office/drawing/2014/main" id="{9EC76352-A524-48FA-BE2F-1FED42942141}"/>
              </a:ext>
            </a:extLst>
          </p:cNvPr>
          <p:cNvSpPr>
            <a:spLocks/>
          </p:cNvSpPr>
          <p:nvPr/>
        </p:nvSpPr>
        <p:spPr bwMode="auto">
          <a:xfrm rot="21270461">
            <a:off x="5906837" y="727708"/>
            <a:ext cx="492125" cy="36933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 name="Freeform 19">
            <a:extLst>
              <a:ext uri="{FF2B5EF4-FFF2-40B4-BE49-F238E27FC236}">
                <a16:creationId xmlns:a16="http://schemas.microsoft.com/office/drawing/2014/main" id="{6A4E56DD-8EF6-4987-A09E-A06169C3ECEB}"/>
              </a:ext>
            </a:extLst>
          </p:cNvPr>
          <p:cNvSpPr>
            <a:spLocks/>
          </p:cNvSpPr>
          <p:nvPr/>
        </p:nvSpPr>
        <p:spPr bwMode="auto">
          <a:xfrm rot="10561173" flipH="1">
            <a:off x="5171535" y="1289242"/>
            <a:ext cx="452438"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 name="Freeform 20">
            <a:extLst>
              <a:ext uri="{FF2B5EF4-FFF2-40B4-BE49-F238E27FC236}">
                <a16:creationId xmlns:a16="http://schemas.microsoft.com/office/drawing/2014/main" id="{D8461ADB-3FA8-4F57-9ED8-53A58272D915}"/>
              </a:ext>
            </a:extLst>
          </p:cNvPr>
          <p:cNvSpPr>
            <a:spLocks/>
          </p:cNvSpPr>
          <p:nvPr/>
        </p:nvSpPr>
        <p:spPr bwMode="auto">
          <a:xfrm rot="14251595" flipH="1">
            <a:off x="4512709" y="3939010"/>
            <a:ext cx="452438"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 name="Freeform 21">
            <a:extLst>
              <a:ext uri="{FF2B5EF4-FFF2-40B4-BE49-F238E27FC236}">
                <a16:creationId xmlns:a16="http://schemas.microsoft.com/office/drawing/2014/main" id="{13980A75-82BA-4AB7-B194-92E54F290714}"/>
              </a:ext>
            </a:extLst>
          </p:cNvPr>
          <p:cNvSpPr>
            <a:spLocks/>
          </p:cNvSpPr>
          <p:nvPr/>
        </p:nvSpPr>
        <p:spPr bwMode="auto">
          <a:xfrm rot="479717">
            <a:off x="3126026" y="3372613"/>
            <a:ext cx="560388"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 name="Freeform 22">
            <a:extLst>
              <a:ext uri="{FF2B5EF4-FFF2-40B4-BE49-F238E27FC236}">
                <a16:creationId xmlns:a16="http://schemas.microsoft.com/office/drawing/2014/main" id="{E95D8E6C-2CCF-41D6-B7E8-A1917D1B5980}"/>
              </a:ext>
            </a:extLst>
          </p:cNvPr>
          <p:cNvSpPr>
            <a:spLocks/>
          </p:cNvSpPr>
          <p:nvPr/>
        </p:nvSpPr>
        <p:spPr bwMode="auto">
          <a:xfrm rot="19381902" flipH="1">
            <a:off x="2438944" y="2640907"/>
            <a:ext cx="376238"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5" name="Picture 6" descr="du">
            <a:extLst>
              <a:ext uri="{FF2B5EF4-FFF2-40B4-BE49-F238E27FC236}">
                <a16:creationId xmlns:a16="http://schemas.microsoft.com/office/drawing/2014/main" id="{1D247091-8DFB-4F89-BA75-0904CAF2A50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63029" y="961344"/>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22">
            <a:extLst>
              <a:ext uri="{FF2B5EF4-FFF2-40B4-BE49-F238E27FC236}">
                <a16:creationId xmlns:a16="http://schemas.microsoft.com/office/drawing/2014/main" id="{56F22E15-994F-43B8-A8C9-7DFFBD999911}"/>
              </a:ext>
            </a:extLst>
          </p:cNvPr>
          <p:cNvSpPr>
            <a:spLocks/>
          </p:cNvSpPr>
          <p:nvPr/>
        </p:nvSpPr>
        <p:spPr bwMode="auto">
          <a:xfrm rot="13753691">
            <a:off x="3025232" y="1938410"/>
            <a:ext cx="360048"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7" name="Freeform 23">
            <a:extLst>
              <a:ext uri="{FF2B5EF4-FFF2-40B4-BE49-F238E27FC236}">
                <a16:creationId xmlns:a16="http://schemas.microsoft.com/office/drawing/2014/main" id="{B74A9366-9C0A-4B61-883D-47CD5891F831}"/>
              </a:ext>
            </a:extLst>
          </p:cNvPr>
          <p:cNvSpPr>
            <a:spLocks/>
          </p:cNvSpPr>
          <p:nvPr/>
        </p:nvSpPr>
        <p:spPr bwMode="auto">
          <a:xfrm rot="11107190">
            <a:off x="4544517" y="2040498"/>
            <a:ext cx="38100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 name="Freeform 25">
            <a:extLst>
              <a:ext uri="{FF2B5EF4-FFF2-40B4-BE49-F238E27FC236}">
                <a16:creationId xmlns:a16="http://schemas.microsoft.com/office/drawing/2014/main" id="{3E0C604F-9208-4684-8E32-A51F81EB234E}"/>
              </a:ext>
            </a:extLst>
          </p:cNvPr>
          <p:cNvSpPr>
            <a:spLocks/>
          </p:cNvSpPr>
          <p:nvPr/>
        </p:nvSpPr>
        <p:spPr bwMode="auto">
          <a:xfrm rot="8309656" flipH="1">
            <a:off x="4703409" y="2617607"/>
            <a:ext cx="452437"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Freeform 42">
            <a:extLst>
              <a:ext uri="{FF2B5EF4-FFF2-40B4-BE49-F238E27FC236}">
                <a16:creationId xmlns:a16="http://schemas.microsoft.com/office/drawing/2014/main" id="{A636A9C6-700F-4259-BE45-0C277612D344}"/>
              </a:ext>
            </a:extLst>
          </p:cNvPr>
          <p:cNvSpPr>
            <a:spLocks/>
          </p:cNvSpPr>
          <p:nvPr/>
        </p:nvSpPr>
        <p:spPr bwMode="auto">
          <a:xfrm>
            <a:off x="5156709" y="3159006"/>
            <a:ext cx="131763" cy="733425"/>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43">
            <a:extLst>
              <a:ext uri="{FF2B5EF4-FFF2-40B4-BE49-F238E27FC236}">
                <a16:creationId xmlns:a16="http://schemas.microsoft.com/office/drawing/2014/main" id="{AFB6763E-B439-4BC0-99B0-8373183689BD}"/>
              </a:ext>
            </a:extLst>
          </p:cNvPr>
          <p:cNvSpPr>
            <a:spLocks/>
          </p:cNvSpPr>
          <p:nvPr/>
        </p:nvSpPr>
        <p:spPr bwMode="auto">
          <a:xfrm rot="20393188">
            <a:off x="3060038" y="2908756"/>
            <a:ext cx="1044182" cy="897633"/>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44">
            <a:extLst>
              <a:ext uri="{FF2B5EF4-FFF2-40B4-BE49-F238E27FC236}">
                <a16:creationId xmlns:a16="http://schemas.microsoft.com/office/drawing/2014/main" id="{A3FCC61B-8561-4CD5-8510-CAF957E1BA83}"/>
              </a:ext>
            </a:extLst>
          </p:cNvPr>
          <p:cNvSpPr>
            <a:spLocks/>
          </p:cNvSpPr>
          <p:nvPr/>
        </p:nvSpPr>
        <p:spPr bwMode="auto">
          <a:xfrm>
            <a:off x="2792504" y="2538644"/>
            <a:ext cx="276225" cy="485775"/>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45">
            <a:extLst>
              <a:ext uri="{FF2B5EF4-FFF2-40B4-BE49-F238E27FC236}">
                <a16:creationId xmlns:a16="http://schemas.microsoft.com/office/drawing/2014/main" id="{DFC6E057-1F26-460F-A4EB-110FEF4AB801}"/>
              </a:ext>
            </a:extLst>
          </p:cNvPr>
          <p:cNvSpPr>
            <a:spLocks/>
          </p:cNvSpPr>
          <p:nvPr/>
        </p:nvSpPr>
        <p:spPr bwMode="auto">
          <a:xfrm rot="20414984">
            <a:off x="7144362" y="507632"/>
            <a:ext cx="512938" cy="817644"/>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9">
            <a:extLst>
              <a:ext uri="{FF2B5EF4-FFF2-40B4-BE49-F238E27FC236}">
                <a16:creationId xmlns:a16="http://schemas.microsoft.com/office/drawing/2014/main" id="{81C69C45-74EC-4C49-A384-C7ED5609572B}"/>
              </a:ext>
            </a:extLst>
          </p:cNvPr>
          <p:cNvSpPr>
            <a:spLocks/>
          </p:cNvSpPr>
          <p:nvPr/>
        </p:nvSpPr>
        <p:spPr bwMode="auto">
          <a:xfrm rot="19766642">
            <a:off x="3823304" y="2060882"/>
            <a:ext cx="685800"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 name="Freeform 11">
            <a:extLst>
              <a:ext uri="{FF2B5EF4-FFF2-40B4-BE49-F238E27FC236}">
                <a16:creationId xmlns:a16="http://schemas.microsoft.com/office/drawing/2014/main" id="{D82AFE5F-007F-42A1-B21E-51D7192A575E}"/>
              </a:ext>
            </a:extLst>
          </p:cNvPr>
          <p:cNvSpPr>
            <a:spLocks/>
          </p:cNvSpPr>
          <p:nvPr/>
        </p:nvSpPr>
        <p:spPr bwMode="auto">
          <a:xfrm rot="1311534">
            <a:off x="5317098" y="1772960"/>
            <a:ext cx="838200" cy="36933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5" name="Freeform 13">
            <a:extLst>
              <a:ext uri="{FF2B5EF4-FFF2-40B4-BE49-F238E27FC236}">
                <a16:creationId xmlns:a16="http://schemas.microsoft.com/office/drawing/2014/main" id="{8DA81EB0-34DF-4BFA-9BBE-99BEB0FE093B}"/>
              </a:ext>
            </a:extLst>
          </p:cNvPr>
          <p:cNvSpPr>
            <a:spLocks/>
          </p:cNvSpPr>
          <p:nvPr/>
        </p:nvSpPr>
        <p:spPr bwMode="auto">
          <a:xfrm rot="19604738">
            <a:off x="6721037" y="1378475"/>
            <a:ext cx="723900"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6" name="AutoShape 36">
            <a:extLst>
              <a:ext uri="{FF2B5EF4-FFF2-40B4-BE49-F238E27FC236}">
                <a16:creationId xmlns:a16="http://schemas.microsoft.com/office/drawing/2014/main" id="{43ABE405-BE3E-4291-8C92-F049E4A9314A}"/>
              </a:ext>
            </a:extLst>
          </p:cNvPr>
          <p:cNvSpPr>
            <a:spLocks noChangeArrowheads="1"/>
          </p:cNvSpPr>
          <p:nvPr/>
        </p:nvSpPr>
        <p:spPr bwMode="auto">
          <a:xfrm>
            <a:off x="7406837" y="1271041"/>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27" name="AutoShape 37">
            <a:extLst>
              <a:ext uri="{FF2B5EF4-FFF2-40B4-BE49-F238E27FC236}">
                <a16:creationId xmlns:a16="http://schemas.microsoft.com/office/drawing/2014/main" id="{198CA185-F2C2-44FB-A502-C27AAD28465E}"/>
              </a:ext>
            </a:extLst>
          </p:cNvPr>
          <p:cNvSpPr>
            <a:spLocks noChangeArrowheads="1"/>
          </p:cNvSpPr>
          <p:nvPr/>
        </p:nvSpPr>
        <p:spPr bwMode="auto">
          <a:xfrm>
            <a:off x="5088498" y="1729026"/>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28" name="AutoShape 38">
            <a:extLst>
              <a:ext uri="{FF2B5EF4-FFF2-40B4-BE49-F238E27FC236}">
                <a16:creationId xmlns:a16="http://schemas.microsoft.com/office/drawing/2014/main" id="{6A5F7A5B-6AA3-4D3D-9BAC-D47F61842ACF}"/>
              </a:ext>
            </a:extLst>
          </p:cNvPr>
          <p:cNvSpPr>
            <a:spLocks noChangeArrowheads="1"/>
          </p:cNvSpPr>
          <p:nvPr/>
        </p:nvSpPr>
        <p:spPr bwMode="auto">
          <a:xfrm>
            <a:off x="4432904" y="1788348"/>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29" name="Freeform 3">
            <a:extLst>
              <a:ext uri="{FF2B5EF4-FFF2-40B4-BE49-F238E27FC236}">
                <a16:creationId xmlns:a16="http://schemas.microsoft.com/office/drawing/2014/main" id="{2B234ED1-FE4B-44AE-9F4A-12F9E66ED314}"/>
              </a:ext>
            </a:extLst>
          </p:cNvPr>
          <p:cNvSpPr>
            <a:spLocks/>
          </p:cNvSpPr>
          <p:nvPr/>
        </p:nvSpPr>
        <p:spPr bwMode="auto">
          <a:xfrm rot="19766642">
            <a:off x="2019784" y="3155379"/>
            <a:ext cx="685800"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 name="AutoShape 30">
            <a:extLst>
              <a:ext uri="{FF2B5EF4-FFF2-40B4-BE49-F238E27FC236}">
                <a16:creationId xmlns:a16="http://schemas.microsoft.com/office/drawing/2014/main" id="{D8F83D71-40A9-4DDD-88AB-D7D8A30698B5}"/>
              </a:ext>
            </a:extLst>
          </p:cNvPr>
          <p:cNvSpPr>
            <a:spLocks noChangeArrowheads="1"/>
          </p:cNvSpPr>
          <p:nvPr/>
        </p:nvSpPr>
        <p:spPr bwMode="auto">
          <a:xfrm>
            <a:off x="2730394" y="2938618"/>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1" name="Freeform 46">
            <a:extLst>
              <a:ext uri="{FF2B5EF4-FFF2-40B4-BE49-F238E27FC236}">
                <a16:creationId xmlns:a16="http://schemas.microsoft.com/office/drawing/2014/main" id="{94D2F4A9-6A49-4B7C-ACDC-472E82A2959A}"/>
              </a:ext>
            </a:extLst>
          </p:cNvPr>
          <p:cNvSpPr>
            <a:spLocks/>
          </p:cNvSpPr>
          <p:nvPr/>
        </p:nvSpPr>
        <p:spPr bwMode="auto">
          <a:xfrm rot="21138745">
            <a:off x="3165220" y="2285186"/>
            <a:ext cx="533400" cy="36933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2" name="Text Box 69">
            <a:extLst>
              <a:ext uri="{FF2B5EF4-FFF2-40B4-BE49-F238E27FC236}">
                <a16:creationId xmlns:a16="http://schemas.microsoft.com/office/drawing/2014/main" id="{12FBBEF8-020F-4442-B72A-674D7BB1248B}"/>
              </a:ext>
            </a:extLst>
          </p:cNvPr>
          <p:cNvSpPr txBox="1">
            <a:spLocks noChangeArrowheads="1"/>
          </p:cNvSpPr>
          <p:nvPr/>
        </p:nvSpPr>
        <p:spPr bwMode="auto">
          <a:xfrm>
            <a:off x="2362200" y="6310393"/>
            <a:ext cx="7467600"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Lược đồ chiến dịch Việt Bắc Thu- đông 1947</a:t>
            </a:r>
          </a:p>
        </p:txBody>
      </p:sp>
    </p:spTree>
    <p:extLst>
      <p:ext uri="{BB962C8B-B14F-4D97-AF65-F5344CB8AC3E}">
        <p14:creationId xmlns:p14="http://schemas.microsoft.com/office/powerpoint/2010/main" val="5115478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49" presetClass="path" presetSubtype="0" accel="50000" decel="50000" fill="hold" nodeType="withEffect">
                                  <p:stCondLst>
                                    <p:cond delay="2000"/>
                                  </p:stCondLst>
                                  <p:childTnLst>
                                    <p:animMotion origin="layout" path="M 4.16667E-6 0 L 0.03958 0.13588 " pathEditMode="relative" rAng="0" ptsTypes="AA">
                                      <p:cBhvr>
                                        <p:cTn id="9" dur="2000" fill="hold"/>
                                        <p:tgtEl>
                                          <p:spTgt spid="5"/>
                                        </p:tgtEl>
                                        <p:attrNameLst>
                                          <p:attrName>ppt_x</p:attrName>
                                          <p:attrName>ppt_y</p:attrName>
                                        </p:attrNameLst>
                                      </p:cBhvr>
                                      <p:rCtr x="1979" y="6782"/>
                                    </p:animMotion>
                                  </p:childTnLst>
                                </p:cTn>
                              </p:par>
                              <p:par>
                                <p:cTn id="10" presetID="9" presetClass="entr" presetSubtype="0" fill="hold" nodeType="withEffect">
                                  <p:stCondLst>
                                    <p:cond delay="3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49" presetClass="path" presetSubtype="0" accel="50000" decel="50000" fill="hold" nodeType="withEffect">
                                  <p:stCondLst>
                                    <p:cond delay="2000"/>
                                  </p:stCondLst>
                                  <p:childTnLst>
                                    <p:animMotion origin="layout" path="M 2.5E-6 -3.7037E-6 L 0.02669 0.15602 " pathEditMode="relative" rAng="0" ptsTypes="AA">
                                      <p:cBhvr>
                                        <p:cTn id="14" dur="2000" fill="hold"/>
                                        <p:tgtEl>
                                          <p:spTgt spid="6"/>
                                        </p:tgtEl>
                                        <p:attrNameLst>
                                          <p:attrName>ppt_x</p:attrName>
                                          <p:attrName>ppt_y</p:attrName>
                                        </p:attrNameLst>
                                      </p:cBhvr>
                                      <p:rCtr x="1328" y="7801"/>
                                    </p:animMotion>
                                  </p:childTnLst>
                                </p:cTn>
                              </p:par>
                              <p:par>
                                <p:cTn id="15" presetID="9" presetClass="entr" presetSubtype="0" fill="hold"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49" presetClass="path" presetSubtype="0" accel="50000" decel="50000" fill="hold" nodeType="withEffect">
                                  <p:stCondLst>
                                    <p:cond delay="2000"/>
                                  </p:stCondLst>
                                  <p:childTnLst>
                                    <p:animMotion origin="layout" path="M -4.58333E-6 -2.22222E-6 L -0.03268 0.1463 " pathEditMode="relative" rAng="0" ptsTypes="AA">
                                      <p:cBhvr>
                                        <p:cTn id="19" dur="2000" fill="hold"/>
                                        <p:tgtEl>
                                          <p:spTgt spid="15"/>
                                        </p:tgtEl>
                                        <p:attrNameLst>
                                          <p:attrName>ppt_x</p:attrName>
                                          <p:attrName>ppt_y</p:attrName>
                                        </p:attrNameLst>
                                      </p:cBhvr>
                                      <p:rCtr x="-1641" y="7315"/>
                                    </p:animMotion>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par>
                          <p:cTn id="25" fill="hold">
                            <p:stCondLst>
                              <p:cond delay="500"/>
                            </p:stCondLst>
                            <p:childTnLst>
                              <p:par>
                                <p:cTn id="26" presetID="0" presetClass="path" presetSubtype="0" accel="50000" decel="50000" fill="hold" nodeType="afterEffect">
                                  <p:stCondLst>
                                    <p:cond delay="0"/>
                                  </p:stCondLst>
                                  <p:childTnLst>
                                    <p:animMotion origin="layout" path="M -0.00547 0.01412 L -0.00547 0.01435 C -0.00651 0.00787 -0.00756 0.00162 -0.0086 -0.0044 C -0.00899 -0.00649 -0.00886 -0.0088 -0.00964 -0.00996 C -0.01081 -0.01158 -0.0125 -0.01112 -0.01381 -0.01181 C -0.01537 -0.01297 -0.01667 -0.01436 -0.01797 -0.01551 C -0.01915 -0.01667 -0.02019 -0.01806 -0.0211 -0.01922 C -0.02253 -0.02107 -0.02383 -0.02362 -0.02526 -0.02477 C -0.02657 -0.02593 -0.02813 -0.02593 -0.02943 -0.02662 C -0.03099 -0.02778 -0.0323 -0.0294 -0.0336 -0.03033 C -0.03464 -0.03125 -0.03581 -0.03149 -0.03672 -0.03218 C -0.03907 -0.03426 -0.04141 -0.03797 -0.04297 -0.04144 C -0.04388 -0.04329 -0.04428 -0.04561 -0.04506 -0.04699 C -0.04597 -0.04862 -0.04727 -0.04931 -0.04818 -0.0507 C -0.04935 -0.05255 -0.05026 -0.0544 -0.05131 -0.05625 C -0.05183 -0.05926 -0.05378 -0.07408 -0.05443 -0.07477 C -0.05547 -0.07616 -0.05665 -0.07709 -0.05756 -0.07848 C -0.05808 -0.07917 -0.06485 -0.09329 -0.06797 -0.09514 C -0.07071 -0.09699 -0.07383 -0.09676 -0.07631 -0.09885 C -0.08151 -0.10348 -0.07904 -0.10186 -0.0836 -0.1044 C -0.08464 -0.10625 -0.08568 -0.10834 -0.08672 -0.10996 C -0.08776 -0.11158 -0.08907 -0.11204 -0.08985 -0.11366 C -0.09063 -0.11528 -0.0905 -0.1176 -0.09089 -0.11922 C -0.09428 -0.13287 -0.09219 -0.12061 -0.09401 -0.13403 C -0.09375 -0.13727 -0.09415 -0.14098 -0.09297 -0.14329 C -0.0918 -0.14584 -0.08933 -0.14537 -0.08776 -0.14699 C -0.08724 -0.14792 -0.08711 -0.14954 -0.08672 -0.1507 L -0.08881 -0.1544 " pathEditMode="relative" rAng="0" ptsTypes="AAAAAAAAAAAAAAAAAAAAAAAAAAAA">
                                      <p:cBhvr>
                                        <p:cTn id="27" dur="2000" fill="hold"/>
                                        <p:tgtEl>
                                          <p:spTgt spid="4"/>
                                        </p:tgtEl>
                                        <p:attrNameLst>
                                          <p:attrName>ppt_x</p:attrName>
                                          <p:attrName>ppt_y</p:attrName>
                                        </p:attrNameLst>
                                      </p:cBhvr>
                                      <p:rCtr x="-4427" y="-8426"/>
                                    </p:animMotion>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35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par>
                          <p:cTn id="44" fill="hold">
                            <p:stCondLst>
                              <p:cond delay="45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1000" fill="hold"/>
                                        <p:tgtEl>
                                          <p:spTgt spid="27"/>
                                        </p:tgtEl>
                                        <p:attrNameLst>
                                          <p:attrName>ppt_w</p:attrName>
                                        </p:attrNameLst>
                                      </p:cBhvr>
                                      <p:tavLst>
                                        <p:tav tm="0">
                                          <p:val>
                                            <p:strVal val="#ppt_w+.3"/>
                                          </p:val>
                                        </p:tav>
                                        <p:tav tm="100000">
                                          <p:val>
                                            <p:strVal val="#ppt_w"/>
                                          </p:val>
                                        </p:tav>
                                      </p:tavLst>
                                    </p:anim>
                                    <p:anim calcmode="lin" valueType="num">
                                      <p:cBhvr>
                                        <p:cTn id="56" dur="1000" fill="hold"/>
                                        <p:tgtEl>
                                          <p:spTgt spid="27"/>
                                        </p:tgtEl>
                                        <p:attrNameLst>
                                          <p:attrName>ppt_h</p:attrName>
                                        </p:attrNameLst>
                                      </p:cBhvr>
                                      <p:tavLst>
                                        <p:tav tm="0">
                                          <p:val>
                                            <p:strVal val="#ppt_h"/>
                                          </p:val>
                                        </p:tav>
                                        <p:tav tm="100000">
                                          <p:val>
                                            <p:strVal val="#ppt_h"/>
                                          </p:val>
                                        </p:tav>
                                      </p:tavLst>
                                    </p:anim>
                                    <p:animEffect transition="in" filter="fade">
                                      <p:cBhvr>
                                        <p:cTn id="57" dur="1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par>
                                <p:cTn id="63" presetID="50" presetClass="entr" presetSubtype="0" decel="10000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1000" fill="hold"/>
                                        <p:tgtEl>
                                          <p:spTgt spid="28"/>
                                        </p:tgtEl>
                                        <p:attrNameLst>
                                          <p:attrName>ppt_w</p:attrName>
                                        </p:attrNameLst>
                                      </p:cBhvr>
                                      <p:tavLst>
                                        <p:tav tm="0">
                                          <p:val>
                                            <p:strVal val="#ppt_w+.3"/>
                                          </p:val>
                                        </p:tav>
                                        <p:tav tm="100000">
                                          <p:val>
                                            <p:strVal val="#ppt_w"/>
                                          </p:val>
                                        </p:tav>
                                      </p:tavLst>
                                    </p:anim>
                                    <p:anim calcmode="lin" valueType="num">
                                      <p:cBhvr>
                                        <p:cTn id="66" dur="1000" fill="hold"/>
                                        <p:tgtEl>
                                          <p:spTgt spid="28"/>
                                        </p:tgtEl>
                                        <p:attrNameLst>
                                          <p:attrName>ppt_h</p:attrName>
                                        </p:attrNameLst>
                                      </p:cBhvr>
                                      <p:tavLst>
                                        <p:tav tm="0">
                                          <p:val>
                                            <p:strVal val="#ppt_h"/>
                                          </p:val>
                                        </p:tav>
                                        <p:tav tm="100000">
                                          <p:val>
                                            <p:strVal val="#ppt_h"/>
                                          </p:val>
                                        </p:tav>
                                      </p:tavLst>
                                    </p:anim>
                                    <p:animEffect transition="in" filter="fade">
                                      <p:cBhvr>
                                        <p:cTn id="67" dur="1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par>
                                <p:cTn id="73" presetID="50" presetClass="entr" presetSubtype="0" decel="10000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1000" fill="hold"/>
                                        <p:tgtEl>
                                          <p:spTgt spid="26"/>
                                        </p:tgtEl>
                                        <p:attrNameLst>
                                          <p:attrName>ppt_w</p:attrName>
                                        </p:attrNameLst>
                                      </p:cBhvr>
                                      <p:tavLst>
                                        <p:tav tm="0">
                                          <p:val>
                                            <p:strVal val="#ppt_w+.3"/>
                                          </p:val>
                                        </p:tav>
                                        <p:tav tm="100000">
                                          <p:val>
                                            <p:strVal val="#ppt_w"/>
                                          </p:val>
                                        </p:tav>
                                      </p:tavLst>
                                    </p:anim>
                                    <p:anim calcmode="lin" valueType="num">
                                      <p:cBhvr>
                                        <p:cTn id="76" dur="1000" fill="hold"/>
                                        <p:tgtEl>
                                          <p:spTgt spid="26"/>
                                        </p:tgtEl>
                                        <p:attrNameLst>
                                          <p:attrName>ppt_h</p:attrName>
                                        </p:attrNameLst>
                                      </p:cBhvr>
                                      <p:tavLst>
                                        <p:tav tm="0">
                                          <p:val>
                                            <p:strVal val="#ppt_h"/>
                                          </p:val>
                                        </p:tav>
                                        <p:tav tm="100000">
                                          <p:val>
                                            <p:strVal val="#ppt_h"/>
                                          </p:val>
                                        </p:tav>
                                      </p:tavLst>
                                    </p:anim>
                                    <p:animEffect transition="in" filter="fade">
                                      <p:cBhvr>
                                        <p:cTn id="77" dur="10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10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par>
                          <p:cTn id="88" fill="hold">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up)">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up)">
                                      <p:cBhvr>
                                        <p:cTn id="96" dur="1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8" presetClass="entr" presetSubtype="12" fill="hold" nodeType="click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strips(downLeft)">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down)">
                                      <p:cBhvr>
                                        <p:cTn id="106" dur="500"/>
                                        <p:tgtEl>
                                          <p:spTgt spid="12"/>
                                        </p:tgtEl>
                                      </p:cBhvr>
                                    </p:animEffect>
                                  </p:childTnLst>
                                </p:cTn>
                              </p:par>
                            </p:childTnLst>
                          </p:cTn>
                        </p:par>
                        <p:par>
                          <p:cTn id="107" fill="hold">
                            <p:stCondLst>
                              <p:cond delay="500"/>
                            </p:stCondLst>
                            <p:childTnLst>
                              <p:par>
                                <p:cTn id="108" presetID="22" presetClass="entr" presetSubtype="4" fill="hold" nodeType="after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ipe(down)">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2"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right)">
                                      <p:cBhvr>
                                        <p:cTn id="115" dur="1000"/>
                                        <p:tgtEl>
                                          <p:spTgt spid="3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wipe(up)">
                                      <p:cBhvr>
                                        <p:cTn id="120" dur="500"/>
                                        <p:tgtEl>
                                          <p:spTgt spid="1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wipe(up)">
                                      <p:cBhvr>
                                        <p:cTn id="125" dur="10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down)">
                                      <p:cBhvr>
                                        <p:cTn id="130" dur="500"/>
                                        <p:tgtEl>
                                          <p:spTgt spid="29"/>
                                        </p:tgtEl>
                                      </p:cBhvr>
                                    </p:animEffect>
                                  </p:childTnLst>
                                </p:cTn>
                              </p:par>
                            </p:childTnLst>
                          </p:cTn>
                        </p:par>
                        <p:par>
                          <p:cTn id="131" fill="hold">
                            <p:stCondLst>
                              <p:cond delay="500"/>
                            </p:stCondLst>
                            <p:childTnLst>
                              <p:par>
                                <p:cTn id="132" presetID="50" presetClass="entr" presetSubtype="0" decel="100000" fill="hold" grpId="0" nodeType="afterEffect">
                                  <p:stCondLst>
                                    <p:cond delay="0"/>
                                  </p:stCondLst>
                                  <p:childTnLst>
                                    <p:set>
                                      <p:cBhvr>
                                        <p:cTn id="133" dur="1" fill="hold">
                                          <p:stCondLst>
                                            <p:cond delay="0"/>
                                          </p:stCondLst>
                                        </p:cTn>
                                        <p:tgtEl>
                                          <p:spTgt spid="30"/>
                                        </p:tgtEl>
                                        <p:attrNameLst>
                                          <p:attrName>style.visibility</p:attrName>
                                        </p:attrNameLst>
                                      </p:cBhvr>
                                      <p:to>
                                        <p:strVal val="visible"/>
                                      </p:to>
                                    </p:set>
                                    <p:anim calcmode="lin" valueType="num">
                                      <p:cBhvr>
                                        <p:cTn id="134" dur="1000" fill="hold"/>
                                        <p:tgtEl>
                                          <p:spTgt spid="30"/>
                                        </p:tgtEl>
                                        <p:attrNameLst>
                                          <p:attrName>ppt_w</p:attrName>
                                        </p:attrNameLst>
                                      </p:cBhvr>
                                      <p:tavLst>
                                        <p:tav tm="0">
                                          <p:val>
                                            <p:strVal val="#ppt_w+.3"/>
                                          </p:val>
                                        </p:tav>
                                        <p:tav tm="100000">
                                          <p:val>
                                            <p:strVal val="#ppt_w"/>
                                          </p:val>
                                        </p:tav>
                                      </p:tavLst>
                                    </p:anim>
                                    <p:anim calcmode="lin" valueType="num">
                                      <p:cBhvr>
                                        <p:cTn id="135" dur="1000" fill="hold"/>
                                        <p:tgtEl>
                                          <p:spTgt spid="30"/>
                                        </p:tgtEl>
                                        <p:attrNameLst>
                                          <p:attrName>ppt_h</p:attrName>
                                        </p:attrNameLst>
                                      </p:cBhvr>
                                      <p:tavLst>
                                        <p:tav tm="0">
                                          <p:val>
                                            <p:strVal val="#ppt_h"/>
                                          </p:val>
                                        </p:tav>
                                        <p:tav tm="100000">
                                          <p:val>
                                            <p:strVal val="#ppt_h"/>
                                          </p:val>
                                        </p:tav>
                                      </p:tavLst>
                                    </p:anim>
                                    <p:animEffect transition="in" filter="fade">
                                      <p:cBhvr>
                                        <p:cTn id="136" dur="1000"/>
                                        <p:tgtEl>
                                          <p:spTgt spid="30"/>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wipe(up)">
                                      <p:cBhvr>
                                        <p:cTn id="141" dur="1000"/>
                                        <p:tgtEl>
                                          <p:spTgt spid="20"/>
                                        </p:tgtEl>
                                      </p:cBhvr>
                                    </p:animEffect>
                                  </p:childTnLst>
                                </p:cTn>
                              </p:par>
                            </p:childTnLst>
                          </p:cTn>
                        </p:par>
                        <p:par>
                          <p:cTn id="142" fill="hold">
                            <p:stCondLst>
                              <p:cond delay="1000"/>
                            </p:stCondLst>
                            <p:childTnLst>
                              <p:par>
                                <p:cTn id="143" presetID="22" presetClass="entr" presetSubtype="4" fill="hold" nodeType="after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6" grpId="0" animBg="1"/>
      <p:bldP spid="27" grpId="0" animBg="1"/>
      <p:bldP spid="28"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Draw 2d vector cartoon backgrounds by Ele_animations | Fiverr">
            <a:extLst>
              <a:ext uri="{FF2B5EF4-FFF2-40B4-BE49-F238E27FC236}">
                <a16:creationId xmlns:a16="http://schemas.microsoft.com/office/drawing/2014/main" id="{A18A00B3-5BEF-4D1C-954D-6A988DA1C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artoon grass background, grass material, grass png | PNGEgg">
            <a:extLst>
              <a:ext uri="{FF2B5EF4-FFF2-40B4-BE49-F238E27FC236}">
                <a16:creationId xmlns:a16="http://schemas.microsoft.com/office/drawing/2014/main" id="{D6CDBE6F-FADB-48C9-8168-FCA19E6E5B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Cartoon grass background, grass material, grass png | PNGEgg">
            <a:extLst>
              <a:ext uri="{FF2B5EF4-FFF2-40B4-BE49-F238E27FC236}">
                <a16:creationId xmlns:a16="http://schemas.microsoft.com/office/drawing/2014/main" id="{14D31CC6-83C8-46B3-9299-EEEDB6E79B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Cartoon grass background, grass material, grass png | PNGEgg">
            <a:extLst>
              <a:ext uri="{FF2B5EF4-FFF2-40B4-BE49-F238E27FC236}">
                <a16:creationId xmlns:a16="http://schemas.microsoft.com/office/drawing/2014/main" id="{0F5C4F27-A367-4559-853B-5953BC920BA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appy Cute Little Kid Boy With Light Idea Stock Vector - Illustration of  homework, school: 177079924">
            <a:extLst>
              <a:ext uri="{FF2B5EF4-FFF2-40B4-BE49-F238E27FC236}">
                <a16:creationId xmlns:a16="http://schemas.microsoft.com/office/drawing/2014/main" id="{338C6DAA-B56B-4DC3-83E1-0B34E0B2DB3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84854" y="2148108"/>
            <a:ext cx="4513893" cy="49770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F45E51B2-33BB-4261-A02C-5DF95C54894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flipH="1">
            <a:off x="9843545" y="2484891"/>
            <a:ext cx="2348454" cy="46257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1077D5-0299-47FA-B79A-181E2BA65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703" y="283683"/>
            <a:ext cx="10900593" cy="2316681"/>
          </a:xfrm>
          <a:prstGeom prst="rect">
            <a:avLst/>
          </a:prstGeom>
        </p:spPr>
      </p:pic>
    </p:spTree>
    <p:extLst>
      <p:ext uri="{BB962C8B-B14F-4D97-AF65-F5344CB8AC3E}">
        <p14:creationId xmlns:p14="http://schemas.microsoft.com/office/powerpoint/2010/main" val="152512925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id="{0986CEEA-A942-44E7-8C3F-AE45B8EA0A78}"/>
              </a:ext>
            </a:extLst>
          </p:cNvPr>
          <p:cNvSpPr/>
          <p:nvPr/>
        </p:nvSpPr>
        <p:spPr>
          <a:xfrm>
            <a:off x="312180" y="2224976"/>
            <a:ext cx="11567638" cy="3337624"/>
          </a:xfrm>
          <a:prstGeom prst="roundRect">
            <a:avLst>
              <a:gd name="adj" fmla="val 297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矩形: 圆角 58">
            <a:extLst>
              <a:ext uri="{FF2B5EF4-FFF2-40B4-BE49-F238E27FC236}">
                <a16:creationId xmlns:a16="http://schemas.microsoft.com/office/drawing/2014/main" id="{56B15737-599E-4BB5-8F23-38230C425130}"/>
              </a:ext>
            </a:extLst>
          </p:cNvPr>
          <p:cNvSpPr/>
          <p:nvPr/>
        </p:nvSpPr>
        <p:spPr>
          <a:xfrm>
            <a:off x="1207407" y="1750269"/>
            <a:ext cx="4298643" cy="1194339"/>
          </a:xfrm>
          <a:prstGeom prst="roundRect">
            <a:avLst/>
          </a:prstGeom>
          <a:solidFill>
            <a:srgbClr val="B9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UTM Futura Extra" panose="02040603050506020204" pitchFamily="18" charset="0"/>
                <a:ea typeface="inpin heiti" panose="00000500000000000000" pitchFamily="2" charset="-122"/>
                <a:sym typeface="inpin heiti" panose="00000500000000000000" pitchFamily="2" charset="-122"/>
              </a:rPr>
              <a:t>Hoạt động </a:t>
            </a:r>
            <a:r>
              <a:rPr lang="vi-VN" altLang="zh-CN" sz="4000">
                <a:latin typeface="UTM Futura Extra" panose="02040603050506020204" pitchFamily="18" charset="0"/>
                <a:ea typeface="inpin heiti" panose="00000500000000000000" pitchFamily="2" charset="-122"/>
                <a:sym typeface="inpin heiti" panose="00000500000000000000" pitchFamily="2" charset="-122"/>
              </a:rPr>
              <a:t>3</a:t>
            </a:r>
            <a:endParaRPr lang="en-US" altLang="zh-CN" sz="4000">
              <a:latin typeface="UTM Futura Extra" panose="02040603050506020204" pitchFamily="18" charset="0"/>
              <a:ea typeface="inpin heiti" panose="00000500000000000000" pitchFamily="2" charset="-122"/>
              <a:sym typeface="inpin heiti" panose="00000500000000000000" pitchFamily="2" charset="-122"/>
            </a:endParaRPr>
          </a:p>
        </p:txBody>
      </p:sp>
      <p:sp>
        <p:nvSpPr>
          <p:cNvPr id="9" name="Rectangle 8">
            <a:extLst>
              <a:ext uri="{FF2B5EF4-FFF2-40B4-BE49-F238E27FC236}">
                <a16:creationId xmlns:a16="http://schemas.microsoft.com/office/drawing/2014/main" id="{555D054D-77AC-4979-B352-0933C59D8F94}"/>
              </a:ext>
            </a:extLst>
          </p:cNvPr>
          <p:cNvSpPr/>
          <p:nvPr/>
        </p:nvSpPr>
        <p:spPr>
          <a:xfrm>
            <a:off x="1046473" y="3419315"/>
            <a:ext cx="10099050" cy="1569660"/>
          </a:xfrm>
          <a:prstGeom prst="rect">
            <a:avLst/>
          </a:prstGeom>
          <a:noFill/>
        </p:spPr>
        <p:txBody>
          <a:bodyPr wrap="square" lIns="91440" tIns="45720" rIns="91440" bIns="45720">
            <a:spAutoFit/>
          </a:bodyPr>
          <a:lstStyle/>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Kết quả </a:t>
            </a:r>
            <a:r>
              <a:rPr lang="vi-VN"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và ý nghĩa </a:t>
            </a: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của chiến dịch Việt Bắc</a:t>
            </a:r>
            <a:r>
              <a:rPr lang="vi-VN"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 </a:t>
            </a: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Thu - đông 1947</a:t>
            </a:r>
          </a:p>
        </p:txBody>
      </p:sp>
    </p:spTree>
    <p:extLst>
      <p:ext uri="{BB962C8B-B14F-4D97-AF65-F5344CB8AC3E}">
        <p14:creationId xmlns:p14="http://schemas.microsoft.com/office/powerpoint/2010/main" val="44373818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22" presetClass="entr" presetSubtype="8" fill="hold" grpId="0" nodeType="withEffect">
                                  <p:stCondLst>
                                    <p:cond delay="50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14" presetClass="entr" presetSubtype="1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7C788F-D122-48EE-A17A-E59A5412E4EF}"/>
              </a:ext>
            </a:extLst>
          </p:cNvPr>
          <p:cNvSpPr txBox="1"/>
          <p:nvPr/>
        </p:nvSpPr>
        <p:spPr>
          <a:xfrm>
            <a:off x="2646981" y="2274838"/>
            <a:ext cx="6898042" cy="3046988"/>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VIDEO </a:t>
            </a:r>
            <a:r>
              <a:rPr lang="vi-VN" altLang="zh-CN" sz="4800">
                <a:sym typeface="+mn-lt"/>
              </a:rPr>
              <a:t>4</a:t>
            </a:r>
            <a:endParaRPr lang="en-US" altLang="zh-CN" sz="4800">
              <a:sym typeface="+mn-lt"/>
            </a:endParaRPr>
          </a:p>
          <a:p>
            <a:r>
              <a:rPr lang="vi-VN" altLang="zh-CN" sz="4800">
                <a:sym typeface="+mn-lt"/>
              </a:rPr>
              <a:t>KẾT QUẢ, </a:t>
            </a:r>
            <a:r>
              <a:rPr lang="en-US" altLang="zh-CN" sz="4800">
                <a:sym typeface="+mn-lt"/>
              </a:rPr>
              <a:t>Ý NGHĨA của </a:t>
            </a:r>
            <a:endParaRPr lang="vi-VN" altLang="zh-CN" sz="4800">
              <a:sym typeface="+mn-lt"/>
            </a:endParaRPr>
          </a:p>
          <a:p>
            <a:r>
              <a:rPr lang="en-US" altLang="zh-CN" sz="4800">
                <a:sym typeface="+mn-lt"/>
              </a:rPr>
              <a:t>chiến dịch Việt Bắc </a:t>
            </a:r>
          </a:p>
          <a:p>
            <a:r>
              <a:rPr lang="en-US" altLang="zh-CN" sz="4800">
                <a:sym typeface="+mn-lt"/>
              </a:rPr>
              <a:t>Thu – đông 1947</a:t>
            </a:r>
            <a:endParaRPr lang="zh-CN" altLang="en-US" sz="4800" dirty="0">
              <a:sym typeface="+mn-lt"/>
            </a:endParaRPr>
          </a:p>
        </p:txBody>
      </p:sp>
    </p:spTree>
    <p:extLst>
      <p:ext uri="{BB962C8B-B14F-4D97-AF65-F5344CB8AC3E}">
        <p14:creationId xmlns:p14="http://schemas.microsoft.com/office/powerpoint/2010/main" val="222688604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E76472BD-7FEE-42C8-8C53-D5940BD56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78564" y="2630397"/>
            <a:ext cx="6644488" cy="3589088"/>
          </a:xfrm>
          <a:prstGeom prst="rect">
            <a:avLst/>
          </a:prstGeom>
        </p:spPr>
      </p:pic>
      <p:pic>
        <p:nvPicPr>
          <p:cNvPr id="26" name="Picture 6">
            <a:extLst>
              <a:ext uri="{FF2B5EF4-FFF2-40B4-BE49-F238E27FC236}">
                <a16:creationId xmlns:a16="http://schemas.microsoft.com/office/drawing/2014/main" id="{378C063E-9904-4468-A4CC-0995D5B205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4264" y="117691"/>
            <a:ext cx="5344045" cy="2920538"/>
          </a:xfrm>
          <a:prstGeom prst="rect">
            <a:avLst/>
          </a:prstGeom>
        </p:spPr>
      </p:pic>
      <p:sp>
        <p:nvSpPr>
          <p:cNvPr id="27" name="TextBox 26">
            <a:extLst>
              <a:ext uri="{FF2B5EF4-FFF2-40B4-BE49-F238E27FC236}">
                <a16:creationId xmlns:a16="http://schemas.microsoft.com/office/drawing/2014/main" id="{F3C4339F-7E6D-4729-A5A2-7243D4D2D889}"/>
              </a:ext>
            </a:extLst>
          </p:cNvPr>
          <p:cNvSpPr txBox="1"/>
          <p:nvPr/>
        </p:nvSpPr>
        <p:spPr>
          <a:xfrm>
            <a:off x="3610865" y="3157279"/>
            <a:ext cx="5866195" cy="2154436"/>
          </a:xfrm>
          <a:prstGeom prst="rect">
            <a:avLst/>
          </a:prstGeom>
          <a:noFill/>
        </p:spPr>
        <p:txBody>
          <a:bodyPr wrap="square" lIns="0" tIns="0" rIns="0" bIns="0" rtlCol="0">
            <a:spAutoFit/>
          </a:bodyPr>
          <a:lstStyle/>
          <a:p>
            <a:pPr algn="ctr"/>
            <a:r>
              <a:rPr lang="vi-VN" sz="2800" b="1">
                <a:solidFill>
                  <a:sysClr val="windowText" lastClr="000000"/>
                </a:solidFill>
                <a:latin typeface="Times New Roman" panose="02020603050405020304" pitchFamily="18" charset="0"/>
                <a:cs typeface="Times New Roman" panose="02020603050405020304" pitchFamily="18" charset="0"/>
              </a:rPr>
              <a:t> 	Thu được nhiều vũ khí, đạn dược, tiêu diệt được hơn 3000 tên địch, bị bắt hàng trăm tên; 16 máy bay bị bắn rơi, hàng trăm xe cơ giới bị phá hủy, nhiều tàu chiến và ca nô bị bắn chìm.</a:t>
            </a:r>
            <a:endParaRPr lang="en-US" sz="2800" b="1">
              <a:solidFill>
                <a:sysClr val="windowText" lastClr="00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62337B2-DAD6-4E86-A8F4-293280C777FD}"/>
              </a:ext>
            </a:extLst>
          </p:cNvPr>
          <p:cNvSpPr txBox="1"/>
          <p:nvPr/>
        </p:nvSpPr>
        <p:spPr>
          <a:xfrm>
            <a:off x="1068424" y="445826"/>
            <a:ext cx="3951105" cy="1569660"/>
          </a:xfrm>
          <a:prstGeom prst="rect">
            <a:avLst/>
          </a:prstGeom>
          <a:noFill/>
        </p:spPr>
        <p:txBody>
          <a:bodyPr wrap="square">
            <a:spAutoFit/>
          </a:bodyPr>
          <a:lstStyle/>
          <a:p>
            <a:pPr algn="ctr"/>
            <a:r>
              <a:rPr lang="vi-VN" sz="3200" b="1">
                <a:solidFill>
                  <a:schemeClr val="bg1"/>
                </a:solidFill>
                <a:latin typeface="Times New Roman" panose="02020603050405020304" pitchFamily="18" charset="0"/>
                <a:cs typeface="Times New Roman" panose="02020603050405020304" pitchFamily="18" charset="0"/>
              </a:rPr>
              <a:t>Sau 75 ngày đêm chiến đấu kết quả mà ta thu được là gì ?</a:t>
            </a:r>
          </a:p>
        </p:txBody>
      </p:sp>
      <p:grpSp>
        <p:nvGrpSpPr>
          <p:cNvPr id="29" name="Group 28">
            <a:extLst>
              <a:ext uri="{FF2B5EF4-FFF2-40B4-BE49-F238E27FC236}">
                <a16:creationId xmlns:a16="http://schemas.microsoft.com/office/drawing/2014/main" id="{2C7ADBCC-8360-4374-B0CB-EB8F63F0D503}"/>
              </a:ext>
            </a:extLst>
          </p:cNvPr>
          <p:cNvGrpSpPr/>
          <p:nvPr/>
        </p:nvGrpSpPr>
        <p:grpSpPr>
          <a:xfrm>
            <a:off x="152673" y="2196847"/>
            <a:ext cx="2928202" cy="4699748"/>
            <a:chOff x="3528816" y="1219200"/>
            <a:chExt cx="3240675" cy="5201266"/>
          </a:xfrm>
        </p:grpSpPr>
        <p:pic>
          <p:nvPicPr>
            <p:cNvPr id="30" name="Picture 2" descr="Cartoon students Royalty Free Vector Image - VectorStock">
              <a:extLst>
                <a:ext uri="{FF2B5EF4-FFF2-40B4-BE49-F238E27FC236}">
                  <a16:creationId xmlns:a16="http://schemas.microsoft.com/office/drawing/2014/main" id="{4D850D6F-0FF6-4C8E-AAA3-F0FEAA94B6E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thiếu niên tiền phong quàng khăn đỏ minh họa">
              <a:extLst>
                <a:ext uri="{FF2B5EF4-FFF2-40B4-BE49-F238E27FC236}">
                  <a16:creationId xmlns:a16="http://schemas.microsoft.com/office/drawing/2014/main" id="{90CAAE1D-A15B-4185-9F97-26305AA1BE3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2FC7951F-3E9E-4132-A5CE-CFA6BDE30A3F}"/>
              </a:ext>
            </a:extLst>
          </p:cNvPr>
          <p:cNvGrpSpPr/>
          <p:nvPr/>
        </p:nvGrpSpPr>
        <p:grpSpPr>
          <a:xfrm>
            <a:off x="9240549" y="2015486"/>
            <a:ext cx="2747187" cy="5053448"/>
            <a:chOff x="12843095" y="658761"/>
            <a:chExt cx="3036002" cy="5584723"/>
          </a:xfrm>
        </p:grpSpPr>
        <p:pic>
          <p:nvPicPr>
            <p:cNvPr id="33" name="Picture 2" descr="Cartoon students Royalty Free Vector Image - VectorStock">
              <a:extLst>
                <a:ext uri="{FF2B5EF4-FFF2-40B4-BE49-F238E27FC236}">
                  <a16:creationId xmlns:a16="http://schemas.microsoft.com/office/drawing/2014/main" id="{5223BBCD-62E7-48BC-8A1C-C809EF719E8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rtoon students Royalty Free Vector Image - VectorStock">
              <a:extLst>
                <a:ext uri="{FF2B5EF4-FFF2-40B4-BE49-F238E27FC236}">
                  <a16:creationId xmlns:a16="http://schemas.microsoft.com/office/drawing/2014/main" id="{95BFDE3D-2DCE-4095-8E16-1EFC9045FC6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thiếu niên tiền phong quàng khăn đỏ minh họa">
              <a:extLst>
                <a:ext uri="{FF2B5EF4-FFF2-40B4-BE49-F238E27FC236}">
                  <a16:creationId xmlns:a16="http://schemas.microsoft.com/office/drawing/2014/main" id="{ACBD4B75-5870-425B-A683-EAF611D8F86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2294007"/>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par>
                                <p:cTn id="16" presetID="53" presetClass="entr" presetSubtype="16"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BD0634-DB22-4C7F-9640-DA1CE7805CBA}"/>
              </a:ext>
            </a:extLst>
          </p:cNvPr>
          <p:cNvPicPr>
            <a:picLocks noChangeAspect="1"/>
          </p:cNvPicPr>
          <p:nvPr/>
        </p:nvPicPr>
        <p:blipFill>
          <a:blip r:embed="rId2"/>
          <a:stretch>
            <a:fillRect/>
          </a:stretch>
        </p:blipFill>
        <p:spPr>
          <a:xfrm>
            <a:off x="6642102" y="1045771"/>
            <a:ext cx="4584698" cy="37735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9ED47759-89BA-43E7-97DC-9EDCE02ED058}"/>
              </a:ext>
            </a:extLst>
          </p:cNvPr>
          <p:cNvPicPr>
            <a:picLocks noChangeAspect="1"/>
          </p:cNvPicPr>
          <p:nvPr/>
        </p:nvPicPr>
        <p:blipFill>
          <a:blip r:embed="rId3"/>
          <a:stretch>
            <a:fillRect/>
          </a:stretch>
        </p:blipFill>
        <p:spPr>
          <a:xfrm flipH="1">
            <a:off x="1053923" y="2775752"/>
            <a:ext cx="5042077" cy="33627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2782E6AB-17E6-4934-A4C4-750C15E1B2F9}"/>
              </a:ext>
            </a:extLst>
          </p:cNvPr>
          <p:cNvSpPr txBox="1"/>
          <p:nvPr/>
        </p:nvSpPr>
        <p:spPr>
          <a:xfrm>
            <a:off x="6864350" y="5676872"/>
            <a:ext cx="4768850" cy="461665"/>
          </a:xfrm>
          <a:prstGeom prst="rect">
            <a:avLst/>
          </a:prstGeom>
          <a:solidFill>
            <a:srgbClr val="F8F5F2"/>
          </a:solidFill>
          <a:ln>
            <a:noFill/>
          </a:ln>
          <a:effectLst/>
        </p:spPr>
        <p:txBody>
          <a:bodyPr wrap="none" anchor="ctr"/>
          <a:lstStyle>
            <a:defPPr>
              <a:defRPr lang="en-US"/>
            </a:defPPr>
            <a:lvl1pPr algn="just">
              <a:defRPr sz="2400" b="1">
                <a:solidFill>
                  <a:srgbClr val="002060"/>
                </a:solidFill>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a:r>
              <a:rPr lang="en-US" altLang="en-US" sz="3200"/>
              <a:t>16 máy bay bị bắn rơi</a:t>
            </a:r>
            <a:endParaRPr lang="en-US" sz="3200"/>
          </a:p>
        </p:txBody>
      </p:sp>
    </p:spTree>
    <p:extLst>
      <p:ext uri="{BB962C8B-B14F-4D97-AF65-F5344CB8AC3E}">
        <p14:creationId xmlns:p14="http://schemas.microsoft.com/office/powerpoint/2010/main" val="27227307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PIC_0006">
            <a:extLst>
              <a:ext uri="{FF2B5EF4-FFF2-40B4-BE49-F238E27FC236}">
                <a16:creationId xmlns:a16="http://schemas.microsoft.com/office/drawing/2014/main" id="{041CD03D-6E29-4D7C-B51C-700249B4F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2027" y="1711364"/>
            <a:ext cx="3652071" cy="38099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4277" name="Rectangle 5">
            <a:extLst>
              <a:ext uri="{FF2B5EF4-FFF2-40B4-BE49-F238E27FC236}">
                <a16:creationId xmlns:a16="http://schemas.microsoft.com/office/drawing/2014/main" id="{AEE20887-3141-4976-B5A7-B5ECABD87BB6}"/>
              </a:ext>
            </a:extLst>
          </p:cNvPr>
          <p:cNvSpPr>
            <a:spLocks noChangeArrowheads="1"/>
          </p:cNvSpPr>
          <p:nvPr/>
        </p:nvSpPr>
        <p:spPr bwMode="auto">
          <a:xfrm>
            <a:off x="6747002" y="5698406"/>
            <a:ext cx="5140197" cy="880193"/>
          </a:xfrm>
          <a:prstGeom prst="rect">
            <a:avLst/>
          </a:prstGeom>
          <a:solidFill>
            <a:srgbClr val="F8F5F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b="1">
                <a:solidFill>
                  <a:srgbClr val="002060"/>
                </a:solidFill>
                <a:latin typeface="Times New Roman" panose="02020603050405020304" pitchFamily="18" charset="0"/>
                <a:cs typeface="Times New Roman" panose="02020603050405020304" pitchFamily="18" charset="0"/>
              </a:rPr>
              <a:t>Tàu chiến giặc Pháp bị ta bắn chìm ở sông Lô</a:t>
            </a:r>
          </a:p>
          <a:p>
            <a:pPr algn="just"/>
            <a:r>
              <a:rPr lang="en-US" altLang="en-US" sz="2000" b="1">
                <a:solidFill>
                  <a:srgbClr val="002060"/>
                </a:solidFill>
                <a:latin typeface="Times New Roman" panose="02020603050405020304" pitchFamily="18" charset="0"/>
                <a:cs typeface="Times New Roman" panose="02020603050405020304" pitchFamily="18" charset="0"/>
              </a:rPr>
              <a:t>trong chiến dịch Việt Bắc thu – đông 1947</a:t>
            </a:r>
          </a:p>
        </p:txBody>
      </p:sp>
      <p:pic>
        <p:nvPicPr>
          <p:cNvPr id="2" name="Picture 1">
            <a:extLst>
              <a:ext uri="{FF2B5EF4-FFF2-40B4-BE49-F238E27FC236}">
                <a16:creationId xmlns:a16="http://schemas.microsoft.com/office/drawing/2014/main" id="{5C194B2C-84B5-4D1E-83F3-A361478B06B1}"/>
              </a:ext>
            </a:extLst>
          </p:cNvPr>
          <p:cNvPicPr>
            <a:picLocks noChangeAspect="1"/>
          </p:cNvPicPr>
          <p:nvPr/>
        </p:nvPicPr>
        <p:blipFill>
          <a:blip r:embed="rId3"/>
          <a:stretch>
            <a:fillRect/>
          </a:stretch>
        </p:blipFill>
        <p:spPr>
          <a:xfrm>
            <a:off x="1001640" y="1016713"/>
            <a:ext cx="4479497" cy="31076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4477937E-8D2B-4637-B796-52993CC5E45A}"/>
              </a:ext>
            </a:extLst>
          </p:cNvPr>
          <p:cNvSpPr txBox="1"/>
          <p:nvPr/>
        </p:nvSpPr>
        <p:spPr>
          <a:xfrm>
            <a:off x="638303" y="4291843"/>
            <a:ext cx="5140197" cy="1846659"/>
          </a:xfrm>
          <a:prstGeom prst="rect">
            <a:avLst/>
          </a:prstGeom>
          <a:solidFill>
            <a:srgbClr val="F8F5F2"/>
          </a:solidFill>
        </p:spPr>
        <p:txBody>
          <a:bodyPr wrap="square">
            <a:spAutoFit/>
          </a:bodyPr>
          <a:lstStyle/>
          <a:p>
            <a:pPr algn="just"/>
            <a:r>
              <a:rPr lang="en-US" sz="2400" b="1">
                <a:solidFill>
                  <a:srgbClr val="002060"/>
                </a:solidFill>
                <a:latin typeface="Times New Roman" panose="02020603050405020304" pitchFamily="18" charset="0"/>
                <a:cs typeface="Times New Roman" panose="02020603050405020304" pitchFamily="18" charset="0"/>
              </a:rPr>
              <a:t>Xác chiếc tàu L.C.T của quân đội Pháp bị pháo binh ta bắn đắm trên sông Lô Việt trong chiến dịch Việt Bắc Thu- Đông năm 1947.</a:t>
            </a:r>
            <a:br>
              <a:rPr lang="en-US">
                <a:solidFill>
                  <a:srgbClr val="002060"/>
                </a:solidFill>
              </a:rPr>
            </a:br>
            <a:endParaRPr lang="en-US">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800" decel="100000"/>
                                        <p:tgtEl>
                                          <p:spTgt spid="2"/>
                                        </p:tgtEl>
                                      </p:cBhvr>
                                    </p:animEffect>
                                    <p:anim calcmode="lin" valueType="num">
                                      <p:cBhvr>
                                        <p:cTn id="11" dur="800" decel="100000" fill="hold"/>
                                        <p:tgtEl>
                                          <p:spTgt spid="2"/>
                                        </p:tgtEl>
                                        <p:attrNameLst>
                                          <p:attrName>style.rotation</p:attrName>
                                        </p:attrNameLst>
                                      </p:cBhvr>
                                      <p:tavLst>
                                        <p:tav tm="0">
                                          <p:val>
                                            <p:fltVal val="-90"/>
                                          </p:val>
                                        </p:tav>
                                        <p:tav tm="100000">
                                          <p:val>
                                            <p:fltVal val="0"/>
                                          </p:val>
                                        </p:tav>
                                      </p:tavLst>
                                    </p:anim>
                                    <p:anim calcmode="lin" valueType="num">
                                      <p:cBhvr>
                                        <p:cTn id="12" dur="800" decel="100000" fill="hold"/>
                                        <p:tgtEl>
                                          <p:spTgt spid="2"/>
                                        </p:tgtEl>
                                        <p:attrNameLst>
                                          <p:attrName>ppt_x</p:attrName>
                                        </p:attrNameLst>
                                      </p:cBhvr>
                                      <p:tavLst>
                                        <p:tav tm="0">
                                          <p:val>
                                            <p:strVal val="#ppt_x+0.4"/>
                                          </p:val>
                                        </p:tav>
                                        <p:tav tm="100000">
                                          <p:val>
                                            <p:strVal val="#ppt_x-0.05"/>
                                          </p:val>
                                        </p:tav>
                                      </p:tavLst>
                                    </p:anim>
                                    <p:anim calcmode="lin" valueType="num">
                                      <p:cBhvr>
                                        <p:cTn id="13" dur="800" decel="100000" fill="hold"/>
                                        <p:tgtEl>
                                          <p:spTgt spid="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54277"/>
                                        </p:tgtEl>
                                        <p:attrNameLst>
                                          <p:attrName>style.visibility</p:attrName>
                                        </p:attrNameLst>
                                      </p:cBhvr>
                                      <p:to>
                                        <p:strVal val="visible"/>
                                      </p:to>
                                    </p:set>
                                    <p:animEffect transition="in" filter="fade">
                                      <p:cBhvr>
                                        <p:cTn id="20" dur="800" decel="100000"/>
                                        <p:tgtEl>
                                          <p:spTgt spid="54277"/>
                                        </p:tgtEl>
                                      </p:cBhvr>
                                    </p:animEffect>
                                    <p:anim calcmode="lin" valueType="num">
                                      <p:cBhvr>
                                        <p:cTn id="21" dur="800" decel="100000" fill="hold"/>
                                        <p:tgtEl>
                                          <p:spTgt spid="54277"/>
                                        </p:tgtEl>
                                        <p:attrNameLst>
                                          <p:attrName>style.rotation</p:attrName>
                                        </p:attrNameLst>
                                      </p:cBhvr>
                                      <p:tavLst>
                                        <p:tav tm="0">
                                          <p:val>
                                            <p:fltVal val="-90"/>
                                          </p:val>
                                        </p:tav>
                                        <p:tav tm="100000">
                                          <p:val>
                                            <p:fltVal val="0"/>
                                          </p:val>
                                        </p:tav>
                                      </p:tavLst>
                                    </p:anim>
                                    <p:anim calcmode="lin" valueType="num">
                                      <p:cBhvr>
                                        <p:cTn id="22" dur="800" decel="100000" fill="hold"/>
                                        <p:tgtEl>
                                          <p:spTgt spid="54277"/>
                                        </p:tgtEl>
                                        <p:attrNameLst>
                                          <p:attrName>ppt_x</p:attrName>
                                        </p:attrNameLst>
                                      </p:cBhvr>
                                      <p:tavLst>
                                        <p:tav tm="0">
                                          <p:val>
                                            <p:strVal val="#ppt_x+0.4"/>
                                          </p:val>
                                        </p:tav>
                                        <p:tav tm="100000">
                                          <p:val>
                                            <p:strVal val="#ppt_x-0.05"/>
                                          </p:val>
                                        </p:tav>
                                      </p:tavLst>
                                    </p:anim>
                                    <p:anim calcmode="lin" valueType="num">
                                      <p:cBhvr>
                                        <p:cTn id="23" dur="800" decel="100000" fill="hold"/>
                                        <p:tgtEl>
                                          <p:spTgt spid="5427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427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4277"/>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54276"/>
                                        </p:tgtEl>
                                        <p:attrNameLst>
                                          <p:attrName>style.visibility</p:attrName>
                                        </p:attrNameLst>
                                      </p:cBhvr>
                                      <p:to>
                                        <p:strVal val="visible"/>
                                      </p:to>
                                    </p:set>
                                    <p:animEffect transition="in" filter="fade">
                                      <p:cBhvr>
                                        <p:cTn id="28" dur="800" decel="100000"/>
                                        <p:tgtEl>
                                          <p:spTgt spid="54276"/>
                                        </p:tgtEl>
                                      </p:cBhvr>
                                    </p:animEffect>
                                    <p:anim calcmode="lin" valueType="num">
                                      <p:cBhvr>
                                        <p:cTn id="29" dur="800" decel="100000" fill="hold"/>
                                        <p:tgtEl>
                                          <p:spTgt spid="54276"/>
                                        </p:tgtEl>
                                        <p:attrNameLst>
                                          <p:attrName>style.rotation</p:attrName>
                                        </p:attrNameLst>
                                      </p:cBhvr>
                                      <p:tavLst>
                                        <p:tav tm="0">
                                          <p:val>
                                            <p:fltVal val="-90"/>
                                          </p:val>
                                        </p:tav>
                                        <p:tav tm="100000">
                                          <p:val>
                                            <p:fltVal val="0"/>
                                          </p:val>
                                        </p:tav>
                                      </p:tavLst>
                                    </p:anim>
                                    <p:anim calcmode="lin" valueType="num">
                                      <p:cBhvr>
                                        <p:cTn id="30" dur="800" decel="100000" fill="hold"/>
                                        <p:tgtEl>
                                          <p:spTgt spid="54276"/>
                                        </p:tgtEl>
                                        <p:attrNameLst>
                                          <p:attrName>ppt_x</p:attrName>
                                        </p:attrNameLst>
                                      </p:cBhvr>
                                      <p:tavLst>
                                        <p:tav tm="0">
                                          <p:val>
                                            <p:strVal val="#ppt_x+0.4"/>
                                          </p:val>
                                        </p:tav>
                                        <p:tav tm="100000">
                                          <p:val>
                                            <p:strVal val="#ppt_x-0.05"/>
                                          </p:val>
                                        </p:tav>
                                      </p:tavLst>
                                    </p:anim>
                                    <p:anim calcmode="lin" valueType="num">
                                      <p:cBhvr>
                                        <p:cTn id="31" dur="800" decel="100000" fill="hold"/>
                                        <p:tgtEl>
                                          <p:spTgt spid="54276"/>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54276"/>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5427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59EDF7-160B-442E-94EE-CED102C10AEC}"/>
              </a:ext>
            </a:extLst>
          </p:cNvPr>
          <p:cNvSpPr/>
          <p:nvPr/>
        </p:nvSpPr>
        <p:spPr>
          <a:xfrm>
            <a:off x="603032" y="3039616"/>
            <a:ext cx="4130513" cy="1077218"/>
          </a:xfrm>
          <a:prstGeom prst="rect">
            <a:avLst/>
          </a:prstGeom>
          <a:noFill/>
        </p:spPr>
        <p:txBody>
          <a:bodyPr wrap="square" lIns="91440" tIns="45720" rIns="91440" bIns="45720">
            <a:spAutoFit/>
          </a:bodyPr>
          <a:lstStyle/>
          <a:p>
            <a:pPr algn="ctr"/>
            <a:r>
              <a:rPr lang="vi-VN" sz="320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Quân và dân trong chiến dịch Việt Bắc</a:t>
            </a:r>
          </a:p>
        </p:txBody>
      </p:sp>
      <p:pic>
        <p:nvPicPr>
          <p:cNvPr id="5" name="Picture 4" descr="16820079509_ND-Luong-SOn-tien-bo-doi-va">
            <a:extLst>
              <a:ext uri="{FF2B5EF4-FFF2-40B4-BE49-F238E27FC236}">
                <a16:creationId xmlns:a16="http://schemas.microsoft.com/office/drawing/2014/main" id="{6C4F1CD2-432F-4924-9D6E-4BEDABD6E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33545" y="1644650"/>
            <a:ext cx="6707088" cy="3867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3869274"/>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59EDF7-160B-442E-94EE-CED102C10AEC}"/>
              </a:ext>
            </a:extLst>
          </p:cNvPr>
          <p:cNvSpPr/>
          <p:nvPr/>
        </p:nvSpPr>
        <p:spPr>
          <a:xfrm>
            <a:off x="539532" y="2938016"/>
            <a:ext cx="4629368" cy="1569660"/>
          </a:xfrm>
          <a:prstGeom prst="rect">
            <a:avLst/>
          </a:prstGeom>
          <a:noFill/>
        </p:spPr>
        <p:txBody>
          <a:bodyPr wrap="square" lIns="91440" tIns="45720" rIns="91440" bIns="45720">
            <a:spAutoFit/>
          </a:bodyPr>
          <a:lstStyle/>
          <a:p>
            <a:pPr algn="ctr"/>
            <a:r>
              <a:rPr lang="vi-VN" sz="320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Bác Hồ cùng các chiến sĩ cách mạng tại căn cứ địa Việt Bắc</a:t>
            </a:r>
          </a:p>
        </p:txBody>
      </p:sp>
      <p:pic>
        <p:nvPicPr>
          <p:cNvPr id="6146" name="Picture 2">
            <a:extLst>
              <a:ext uri="{FF2B5EF4-FFF2-40B4-BE49-F238E27FC236}">
                <a16:creationId xmlns:a16="http://schemas.microsoft.com/office/drawing/2014/main" id="{BA01F238-ED4A-4808-B926-3943B0076B3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555" b="6222"/>
          <a:stretch/>
        </p:blipFill>
        <p:spPr bwMode="auto">
          <a:xfrm>
            <a:off x="5422900" y="1496228"/>
            <a:ext cx="5340350" cy="4129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826284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arn(inVertical)">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CAAA72-AE76-4BC5-B0C2-CA1848BFC152}"/>
              </a:ext>
            </a:extLst>
          </p:cNvPr>
          <p:cNvPicPr>
            <a:picLocks noChangeAspect="1"/>
          </p:cNvPicPr>
          <p:nvPr/>
        </p:nvPicPr>
        <p:blipFill rotWithShape="1">
          <a:blip r:embed="rId3"/>
          <a:srcRect b="8746"/>
          <a:stretch/>
        </p:blipFill>
        <p:spPr>
          <a:xfrm>
            <a:off x="6586685" y="927874"/>
            <a:ext cx="3426842" cy="5300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E259EDF7-160B-442E-94EE-CED102C10AEC}"/>
              </a:ext>
            </a:extLst>
          </p:cNvPr>
          <p:cNvSpPr/>
          <p:nvPr/>
        </p:nvSpPr>
        <p:spPr>
          <a:xfrm>
            <a:off x="1605280" y="2032506"/>
            <a:ext cx="4234180" cy="3046988"/>
          </a:xfrm>
          <a:prstGeom prst="rect">
            <a:avLst/>
          </a:prstGeom>
          <a:noFill/>
        </p:spPr>
        <p:txBody>
          <a:bodyPr wrap="square" lIns="91440" tIns="45720" rIns="91440" bIns="45720">
            <a:spAutoFit/>
          </a:bodyPr>
          <a:lstStyle/>
          <a:p>
            <a:pPr algn="ctr"/>
            <a:r>
              <a:rPr lang="vi-VN" sz="320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Chủ tịch Hồ Chí Minh với các chiến sĩ Vệ quốc quân tại Đại Từ (Thái Nguyên) - Chiến dịch Biên giới Thu đông năm 1947</a:t>
            </a:r>
            <a:endParaRPr lang="en-US" sz="3200" b="0" cap="none" spc="0">
              <a:ln w="0"/>
              <a:solidFill>
                <a:srgbClr val="002060"/>
              </a:solidFill>
              <a:effectLst>
                <a:outerShdw blurRad="38100" dist="19050" dir="2700000" algn="tl" rotWithShape="0">
                  <a:schemeClr val="dk1">
                    <a:alpha val="40000"/>
                  </a:schemeClr>
                </a:outerShdw>
              </a:effectLst>
              <a:latin typeface="UTM Androgyne" panose="02040603050506020204" pitchFamily="18" charset="0"/>
            </a:endParaRPr>
          </a:p>
        </p:txBody>
      </p:sp>
    </p:spTree>
    <p:extLst>
      <p:ext uri="{BB962C8B-B14F-4D97-AF65-F5344CB8AC3E}">
        <p14:creationId xmlns:p14="http://schemas.microsoft.com/office/powerpoint/2010/main" val="2141465067"/>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CFA500-5209-41FE-9FC0-07AD5D0755FA}"/>
              </a:ext>
            </a:extLst>
          </p:cNvPr>
          <p:cNvSpPr/>
          <p:nvPr/>
        </p:nvSpPr>
        <p:spPr>
          <a:xfrm>
            <a:off x="3373512" y="140228"/>
            <a:ext cx="8646278" cy="1754326"/>
          </a:xfrm>
          <a:prstGeom prst="rect">
            <a:avLst/>
          </a:prstGeom>
          <a:noFill/>
        </p:spPr>
        <p:txBody>
          <a:bodyPr wrap="none" lIns="91440" tIns="45720" rIns="91440" bIns="45720">
            <a:spAutoFit/>
          </a:bodyPr>
          <a:lstStyle/>
          <a:p>
            <a:pPr algn="ctr"/>
            <a:r>
              <a:rPr lang="en-US" altLang="zh-CN" sz="5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Ý nghĩa của chiến thắng </a:t>
            </a:r>
            <a:endParaRPr lang="vi-VN" altLang="zh-CN" sz="5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endParaRPr>
          </a:p>
          <a:p>
            <a:pPr algn="ctr"/>
            <a:r>
              <a:rPr lang="en-US" altLang="zh-CN" sz="5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Việt Bắc, </a:t>
            </a:r>
            <a:r>
              <a:rPr lang="vi-VN" altLang="zh-CN" sz="5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t</a:t>
            </a:r>
            <a:r>
              <a:rPr lang="en-US" altLang="zh-CN" sz="5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hu-đông 1947</a:t>
            </a:r>
          </a:p>
        </p:txBody>
      </p:sp>
      <p:sp>
        <p:nvSpPr>
          <p:cNvPr id="18" name="Text Box 3">
            <a:extLst>
              <a:ext uri="{FF2B5EF4-FFF2-40B4-BE49-F238E27FC236}">
                <a16:creationId xmlns:a16="http://schemas.microsoft.com/office/drawing/2014/main" id="{BE8460BF-B213-4BC5-896A-DEF4CFEECBA4}"/>
              </a:ext>
            </a:extLst>
          </p:cNvPr>
          <p:cNvSpPr txBox="1">
            <a:spLocks noChangeArrowheads="1"/>
          </p:cNvSpPr>
          <p:nvPr/>
        </p:nvSpPr>
        <p:spPr bwMode="auto">
          <a:xfrm>
            <a:off x="1178337" y="2010441"/>
            <a:ext cx="9559791"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800" b="1">
                <a:solidFill>
                  <a:srgbClr val="002060"/>
                </a:solidFill>
                <a:latin typeface="UTM Androgyne" panose="02040603050506020204" pitchFamily="18" charset="0"/>
                <a:cs typeface="Times New Roman" panose="02020603050405020304" pitchFamily="18" charset="0"/>
              </a:rPr>
              <a:t>  -</a:t>
            </a:r>
            <a:r>
              <a:rPr lang="en-US" altLang="en-US" sz="3200">
                <a:solidFill>
                  <a:srgbClr val="002060"/>
                </a:solidFill>
                <a:latin typeface="UTM Androgyne" panose="02040603050506020204" pitchFamily="18" charset="0"/>
                <a:cs typeface="Times New Roman" panose="02020603050405020304" pitchFamily="18" charset="0"/>
              </a:rPr>
              <a:t> Phá tan âm mưu đánh nhanh - thắng nhanh của thực dân Pháp. Buộc chúng phải chuyển sang đánh lâu dài với ta.</a:t>
            </a:r>
          </a:p>
        </p:txBody>
      </p:sp>
      <p:sp>
        <p:nvSpPr>
          <p:cNvPr id="19" name="Text Box 18">
            <a:extLst>
              <a:ext uri="{FF2B5EF4-FFF2-40B4-BE49-F238E27FC236}">
                <a16:creationId xmlns:a16="http://schemas.microsoft.com/office/drawing/2014/main" id="{0CEFB076-50CC-44AB-87B9-ACA2020EAF06}"/>
              </a:ext>
            </a:extLst>
          </p:cNvPr>
          <p:cNvSpPr txBox="1">
            <a:spLocks noChangeArrowheads="1"/>
          </p:cNvSpPr>
          <p:nvPr/>
        </p:nvSpPr>
        <p:spPr bwMode="auto">
          <a:xfrm>
            <a:off x="1277174" y="3658266"/>
            <a:ext cx="936211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a:solidFill>
                  <a:srgbClr val="002060"/>
                </a:solidFill>
                <a:latin typeface="UTM Androgyne" panose="02040603050506020204" pitchFamily="18" charset="0"/>
                <a:cs typeface="Times New Roman" panose="02020603050405020304" pitchFamily="18" charset="0"/>
              </a:rPr>
              <a:t>- Cơ quan đầu não được bảo vệ vững chắc.</a:t>
            </a:r>
          </a:p>
        </p:txBody>
      </p:sp>
      <p:sp>
        <p:nvSpPr>
          <p:cNvPr id="20" name="Text Box 19">
            <a:extLst>
              <a:ext uri="{FF2B5EF4-FFF2-40B4-BE49-F238E27FC236}">
                <a16:creationId xmlns:a16="http://schemas.microsoft.com/office/drawing/2014/main" id="{63B7FA73-9C19-4B33-8AC1-7E64EBFCE4B4}"/>
              </a:ext>
            </a:extLst>
          </p:cNvPr>
          <p:cNvSpPr txBox="1">
            <a:spLocks noChangeArrowheads="1"/>
          </p:cNvSpPr>
          <p:nvPr/>
        </p:nvSpPr>
        <p:spPr bwMode="auto">
          <a:xfrm>
            <a:off x="1277174" y="4358353"/>
            <a:ext cx="9362115"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a:solidFill>
                  <a:srgbClr val="002060"/>
                </a:solidFill>
                <a:latin typeface="UTM Androgyne" panose="02040603050506020204" pitchFamily="18" charset="0"/>
                <a:cs typeface="Times New Roman" panose="02020603050405020304" pitchFamily="18" charset="0"/>
              </a:rPr>
              <a:t>- Chiến thắng Việt Bắc thể hiện sức mạnh của sự đoàn kết và tinh thần chiến đấu kiên cường của nhân dân ta, cổ vũ phong trào đấu tranh của toàn dân tộc.</a:t>
            </a:r>
          </a:p>
        </p:txBody>
      </p:sp>
    </p:spTree>
    <p:extLst>
      <p:ext uri="{BB962C8B-B14F-4D97-AF65-F5344CB8AC3E}">
        <p14:creationId xmlns:p14="http://schemas.microsoft.com/office/powerpoint/2010/main" val="2724678314"/>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 name="Cloud 1">
            <a:extLst>
              <a:ext uri="{FF2B5EF4-FFF2-40B4-BE49-F238E27FC236}">
                <a16:creationId xmlns:a16="http://schemas.microsoft.com/office/drawing/2014/main" id="{EAF33452-F3D6-498E-BA2E-78B130BE6E65}"/>
              </a:ext>
            </a:extLst>
          </p:cNvPr>
          <p:cNvSpPr/>
          <p:nvPr/>
        </p:nvSpPr>
        <p:spPr>
          <a:xfrm rot="11103221">
            <a:off x="1252024" y="1676724"/>
            <a:ext cx="10754474" cy="4686300"/>
          </a:xfrm>
          <a:prstGeom prst="cloud">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66DB1B-12F5-421B-821C-7E6D41E93F07}"/>
              </a:ext>
            </a:extLst>
          </p:cNvPr>
          <p:cNvSpPr/>
          <p:nvPr/>
        </p:nvSpPr>
        <p:spPr>
          <a:xfrm>
            <a:off x="3983344" y="586648"/>
            <a:ext cx="5291833" cy="1569660"/>
          </a:xfrm>
          <a:prstGeom prst="rect">
            <a:avLst/>
          </a:prstGeom>
          <a:noFill/>
        </p:spPr>
        <p:txBody>
          <a:bodyPr wrap="none" lIns="91440" tIns="45720" rIns="91440" bIns="45720">
            <a:spAutoFit/>
          </a:bodyPr>
          <a:lstStyle/>
          <a:p>
            <a:pPr algn="ctr"/>
            <a:r>
              <a:rPr lang="vi-VN" sz="9600" b="1" cap="none" spc="0">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GHI NHỚ</a:t>
            </a:r>
            <a:endParaRPr lang="vi-VN" sz="9600" b="1">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3" name="Rectangle 13">
            <a:extLst>
              <a:ext uri="{FF2B5EF4-FFF2-40B4-BE49-F238E27FC236}">
                <a16:creationId xmlns:a16="http://schemas.microsoft.com/office/drawing/2014/main" id="{02EE0784-568D-4F09-95DC-E0DED77A1E70}"/>
              </a:ext>
            </a:extLst>
          </p:cNvPr>
          <p:cNvSpPr>
            <a:spLocks noChangeArrowheads="1"/>
          </p:cNvSpPr>
          <p:nvPr/>
        </p:nvSpPr>
        <p:spPr bwMode="auto">
          <a:xfrm>
            <a:off x="2494703" y="2326011"/>
            <a:ext cx="8799512"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latin typeface="UTM Androgyne" panose="02040603050506020204" pitchFamily="18" charset="0"/>
              </a:rPr>
              <a:t>          </a:t>
            </a:r>
            <a:r>
              <a:rPr lang="en-US" altLang="en-US" sz="3600" b="1">
                <a:solidFill>
                  <a:srgbClr val="002060"/>
                </a:solidFill>
                <a:latin typeface="UTM Androgyne" panose="02040603050506020204" pitchFamily="18" charset="0"/>
              </a:rPr>
              <a:t>Thu</a:t>
            </a:r>
            <a:r>
              <a:rPr lang="vi-VN" altLang="en-US" sz="3600" b="1">
                <a:solidFill>
                  <a:srgbClr val="002060"/>
                </a:solidFill>
                <a:latin typeface="UTM Androgyne" panose="02040603050506020204" pitchFamily="18" charset="0"/>
              </a:rPr>
              <a:t> </a:t>
            </a:r>
            <a:r>
              <a:rPr lang="en-US" altLang="en-US" sz="3600" b="1">
                <a:solidFill>
                  <a:srgbClr val="002060"/>
                </a:solidFill>
                <a:latin typeface="UTM Androgyne" panose="02040603050506020204" pitchFamily="18" charset="0"/>
              </a:rPr>
              <a:t>- đông năm 1947, thực dân Pháp mở cuộc tấn công lên Việt Bắc hòng tiêu diệt cơ quan đầu não kháng chiến và bộ đội chủ lực của ta để nhanh chóng kết thúc chiến tranh. Nhưng Việt Bắc đã trở thành “ mồ chôn giặc Pháp”</a:t>
            </a:r>
          </a:p>
        </p:txBody>
      </p:sp>
    </p:spTree>
    <p:extLst>
      <p:ext uri="{BB962C8B-B14F-4D97-AF65-F5344CB8AC3E}">
        <p14:creationId xmlns:p14="http://schemas.microsoft.com/office/powerpoint/2010/main" val="268717017"/>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Draw 2d vector cartoon backgrounds by Ele_animations | Fiverr">
            <a:extLst>
              <a:ext uri="{FF2B5EF4-FFF2-40B4-BE49-F238E27FC236}">
                <a16:creationId xmlns:a16="http://schemas.microsoft.com/office/drawing/2014/main" id="{3D8246B0-6AFE-4495-9446-057A2FB7BC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04343" y="2711652"/>
            <a:ext cx="4368105" cy="46114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52130" y="457200"/>
            <a:ext cx="754380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vi-VN" altLang="zh-CN" b="1">
                <a:solidFill>
                  <a:srgbClr val="0070C0"/>
                </a:solidFill>
                <a:latin typeface="+mn-lt"/>
              </a:rPr>
              <a:t>Hành động xâm lược nào của thực dân Pháp khiến nhân dân ta không thể nhân nhượng được nữa phải đứng lên chiến đấu?</a:t>
            </a:r>
            <a:endParaRPr lang="fr-FR" altLang="zh-CN" b="1">
              <a:solidFill>
                <a:srgbClr val="0070C0"/>
              </a:solidFill>
              <a:latin typeface="+mn-lt"/>
            </a:endParaRPr>
          </a:p>
        </p:txBody>
      </p:sp>
      <p:sp>
        <p:nvSpPr>
          <p:cNvPr id="9" name="Rectangle 8">
            <a:extLst>
              <a:ext uri="{FF2B5EF4-FFF2-40B4-BE49-F238E27FC236}">
                <a16:creationId xmlns:a16="http://schemas.microsoft.com/office/drawing/2014/main"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Câu 1:</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438196"/>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3200"/>
            </a:pPr>
            <a:r>
              <a:rPr lang="en-US" sz="2800" b="1" i="0" u="none" strike="noStrike" kern="1200" baseline="0">
                <a:solidFill>
                  <a:srgbClr val="155C10"/>
                </a:solidFill>
              </a:rPr>
              <a:t>A. </a:t>
            </a:r>
            <a:r>
              <a:rPr lang="vi-VN" sz="2800" b="1">
                <a:solidFill>
                  <a:srgbClr val="155C10"/>
                </a:solidFill>
              </a:rPr>
              <a:t>Đánh chiếm Sài Gòn.</a:t>
            </a:r>
            <a:endParaRPr lang="en-US" sz="2800" b="1" i="0" u="none" strike="noStrike" kern="1200" baseline="0">
              <a:solidFill>
                <a:srgbClr val="155C10"/>
              </a:solidFill>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u="none" strike="noStrike" kern="1200" baseline="0">
                <a:solidFill>
                  <a:srgbClr val="155C10"/>
                </a:solidFill>
              </a:rPr>
              <a:t>C. </a:t>
            </a:r>
            <a:r>
              <a:rPr lang="vi-VN" sz="2800" b="1">
                <a:solidFill>
                  <a:srgbClr val="155C10"/>
                </a:solidFill>
              </a:rPr>
              <a:t>Đánh chiếm Hải Phòng.</a:t>
            </a:r>
            <a:endParaRPr lang="vi-VN" sz="2800" b="1" i="0" u="none" strike="noStrike" kern="1200" baseline="0">
              <a:solidFill>
                <a:srgbClr val="FFFFFF"/>
              </a:solidFill>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433481"/>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u="none" strike="noStrike" kern="1200" baseline="0">
                <a:solidFill>
                  <a:srgbClr val="155C10"/>
                </a:solidFill>
              </a:rPr>
              <a:t>B. </a:t>
            </a:r>
            <a:r>
              <a:rPr lang="vi-VN" sz="2800" b="1">
                <a:solidFill>
                  <a:srgbClr val="155C10"/>
                </a:solidFill>
              </a:rPr>
              <a:t>Mở rộng xâm lược Nam Bộ.</a:t>
            </a:r>
            <a:endParaRPr lang="en-US" sz="2800" b="1" i="0" u="none" strike="noStrike" kern="1200" baseline="0">
              <a:solidFill>
                <a:srgbClr val="155C10"/>
              </a:solidFill>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u="none" strike="noStrike" kern="1200" baseline="0">
                <a:solidFill>
                  <a:srgbClr val="155C10"/>
                </a:solidFill>
              </a:rPr>
              <a:t>D. </a:t>
            </a:r>
            <a:r>
              <a:rPr lang="vi-VN" sz="2800" b="1">
                <a:solidFill>
                  <a:srgbClr val="155C10"/>
                </a:solidFill>
              </a:rPr>
              <a:t>Gửi tối hậu thư đe dọa.</a:t>
            </a:r>
            <a:endParaRPr lang="en-US" sz="2800" b="1" i="0" u="none" strike="noStrike" kern="1200" baseline="0">
              <a:solidFill>
                <a:srgbClr val="FFFFFF"/>
              </a:solidFill>
            </a:endParaRPr>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33582" t="19073" r="33194" b="21307"/>
          <a:stretch/>
        </p:blipFill>
        <p:spPr>
          <a:xfrm>
            <a:off x="10498724" y="91806"/>
            <a:ext cx="1620127" cy="1635272"/>
          </a:xfrm>
          <a:prstGeom prst="ellipse">
            <a:avLst/>
          </a:prstGeom>
          <a:ln>
            <a:noFill/>
          </a:ln>
          <a:effectLst>
            <a:softEdge rad="112500"/>
          </a:effectLst>
        </p:spPr>
      </p:pic>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9506790" y="5199070"/>
            <a:ext cx="1045962" cy="111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95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061" fill="hold"/>
                                        <p:tgtEl>
                                          <p:spTgt spid="22"/>
                                        </p:tgtEl>
                                      </p:cBhvr>
                                    </p:cmd>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wipe(down)">
                                      <p:cBhvr>
                                        <p:cTn id="37" dur="580">
                                          <p:stCondLst>
                                            <p:cond delay="0"/>
                                          </p:stCondLst>
                                        </p:cTn>
                                        <p:tgtEl>
                                          <p:spTgt spid="3074"/>
                                        </p:tgtEl>
                                      </p:cBhvr>
                                    </p:animEffect>
                                    <p:anim calcmode="lin" valueType="num">
                                      <p:cBhvr>
                                        <p:cTn id="3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3" dur="26">
                                          <p:stCondLst>
                                            <p:cond delay="650"/>
                                          </p:stCondLst>
                                        </p:cTn>
                                        <p:tgtEl>
                                          <p:spTgt spid="3074"/>
                                        </p:tgtEl>
                                      </p:cBhvr>
                                      <p:to x="100000" y="60000"/>
                                    </p:animScale>
                                    <p:animScale>
                                      <p:cBhvr>
                                        <p:cTn id="44" dur="166" decel="50000">
                                          <p:stCondLst>
                                            <p:cond delay="676"/>
                                          </p:stCondLst>
                                        </p:cTn>
                                        <p:tgtEl>
                                          <p:spTgt spid="3074"/>
                                        </p:tgtEl>
                                      </p:cBhvr>
                                      <p:to x="100000" y="100000"/>
                                    </p:animScale>
                                    <p:animScale>
                                      <p:cBhvr>
                                        <p:cTn id="45" dur="26">
                                          <p:stCondLst>
                                            <p:cond delay="1312"/>
                                          </p:stCondLst>
                                        </p:cTn>
                                        <p:tgtEl>
                                          <p:spTgt spid="3074"/>
                                        </p:tgtEl>
                                      </p:cBhvr>
                                      <p:to x="100000" y="80000"/>
                                    </p:animScale>
                                    <p:animScale>
                                      <p:cBhvr>
                                        <p:cTn id="46" dur="166" decel="50000">
                                          <p:stCondLst>
                                            <p:cond delay="1338"/>
                                          </p:stCondLst>
                                        </p:cTn>
                                        <p:tgtEl>
                                          <p:spTgt spid="3074"/>
                                        </p:tgtEl>
                                      </p:cBhvr>
                                      <p:to x="100000" y="100000"/>
                                    </p:animScale>
                                    <p:animScale>
                                      <p:cBhvr>
                                        <p:cTn id="47" dur="26">
                                          <p:stCondLst>
                                            <p:cond delay="1642"/>
                                          </p:stCondLst>
                                        </p:cTn>
                                        <p:tgtEl>
                                          <p:spTgt spid="3074"/>
                                        </p:tgtEl>
                                      </p:cBhvr>
                                      <p:to x="100000" y="90000"/>
                                    </p:animScale>
                                    <p:animScale>
                                      <p:cBhvr>
                                        <p:cTn id="48" dur="166" decel="50000">
                                          <p:stCondLst>
                                            <p:cond delay="1668"/>
                                          </p:stCondLst>
                                        </p:cTn>
                                        <p:tgtEl>
                                          <p:spTgt spid="3074"/>
                                        </p:tgtEl>
                                      </p:cBhvr>
                                      <p:to x="100000" y="100000"/>
                                    </p:animScale>
                                    <p:animScale>
                                      <p:cBhvr>
                                        <p:cTn id="49" dur="26">
                                          <p:stCondLst>
                                            <p:cond delay="1808"/>
                                          </p:stCondLst>
                                        </p:cTn>
                                        <p:tgtEl>
                                          <p:spTgt spid="3074"/>
                                        </p:tgtEl>
                                      </p:cBhvr>
                                      <p:to x="100000" y="95000"/>
                                    </p:animScale>
                                    <p:animScale>
                                      <p:cBhvr>
                                        <p:cTn id="50" dur="166" decel="50000">
                                          <p:stCondLst>
                                            <p:cond delay="1834"/>
                                          </p:stCondLst>
                                        </p:cTn>
                                        <p:tgtEl>
                                          <p:spTgt spid="3074"/>
                                        </p:tgtEl>
                                      </p:cBhvr>
                                      <p:to x="100000" y="100000"/>
                                    </p:animScale>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22"/>
                                        </p:tgtEl>
                                      </p:cBhvr>
                                    </p:cmd>
                                  </p:childTnLst>
                                </p:cTn>
                              </p:par>
                            </p:childTnLst>
                          </p:cTn>
                        </p:par>
                      </p:childTnLst>
                    </p:cTn>
                  </p:par>
                </p:childTnLst>
              </p:cTn>
              <p:nextCondLst>
                <p:cond evt="onClick" delay="0">
                  <p:tgtEl>
                    <p:spTgt spid="22"/>
                  </p:tgtEl>
                </p:cond>
              </p:nextCondLst>
            </p:seq>
            <p:video>
              <p:cMediaNode vol="80000">
                <p:cTn id="56" fill="hold" display="0">
                  <p:stCondLst>
                    <p:cond delay="indefinite"/>
                  </p:stCondLst>
                </p:cTn>
                <p:tgtEl>
                  <p:spTgt spid="22"/>
                </p:tgtEl>
              </p:cMediaNode>
            </p:video>
          </p:childTnLst>
        </p:cTn>
      </p:par>
    </p:tnLst>
    <p:bldLst>
      <p:bldP spid="15" grpId="0"/>
      <p:bldP spid="16" grpId="0" animBg="1"/>
      <p:bldP spid="18" grpId="0" animBg="1"/>
      <p:bldP spid="19"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id="{0986CEEA-A942-44E7-8C3F-AE45B8EA0A78}"/>
              </a:ext>
            </a:extLst>
          </p:cNvPr>
          <p:cNvSpPr/>
          <p:nvPr/>
        </p:nvSpPr>
        <p:spPr>
          <a:xfrm rot="196779">
            <a:off x="1375006" y="1115764"/>
            <a:ext cx="10708640" cy="4094480"/>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TextBox 13">
            <a:extLst>
              <a:ext uri="{FF2B5EF4-FFF2-40B4-BE49-F238E27FC236}">
                <a16:creationId xmlns:a16="http://schemas.microsoft.com/office/drawing/2014/main" id="{E4ABA570-6384-453E-8ECA-EDC27FC02DEC}"/>
              </a:ext>
            </a:extLst>
          </p:cNvPr>
          <p:cNvSpPr txBox="1"/>
          <p:nvPr/>
        </p:nvSpPr>
        <p:spPr>
          <a:xfrm>
            <a:off x="1022805" y="1808352"/>
            <a:ext cx="12191999" cy="2215991"/>
          </a:xfrm>
          <a:prstGeom prst="rect">
            <a:avLst/>
          </a:prstGeom>
          <a:noFill/>
        </p:spPr>
        <p:txBody>
          <a:bodyPr wrap="square">
            <a:spAutoFit/>
          </a:bodyPr>
          <a:lstStyle/>
          <a:p>
            <a:pPr algn="ctr" defTabSz="685783">
              <a:defRPr/>
            </a:pPr>
            <a:r>
              <a:rPr lang="vi-VN" sz="13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rPr>
              <a:t>VẬN DỤNG</a:t>
            </a:r>
            <a:endParaRPr lang="en-US" sz="13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endParaRPr>
          </a:p>
        </p:txBody>
      </p:sp>
    </p:spTree>
    <p:extLst>
      <p:ext uri="{BB962C8B-B14F-4D97-AF65-F5344CB8AC3E}">
        <p14:creationId xmlns:p14="http://schemas.microsoft.com/office/powerpoint/2010/main" val="104498662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4DB4D-8913-4330-B3F7-31D9267A485A}"/>
              </a:ext>
            </a:extLst>
          </p:cNvPr>
          <p:cNvPicPr>
            <a:picLocks noChangeAspect="1"/>
          </p:cNvPicPr>
          <p:nvPr/>
        </p:nvPicPr>
        <p:blipFill rotWithShape="1">
          <a:blip r:embed="rId4">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7" name="Cloud 6">
            <a:extLst>
              <a:ext uri="{FF2B5EF4-FFF2-40B4-BE49-F238E27FC236}">
                <a16:creationId xmlns:a16="http://schemas.microsoft.com/office/drawing/2014/main" id="{7D85DAC5-44A0-49C4-8CDB-AE1771FE4B20}"/>
              </a:ext>
            </a:extLst>
          </p:cNvPr>
          <p:cNvSpPr/>
          <p:nvPr/>
        </p:nvSpPr>
        <p:spPr>
          <a:xfrm rot="11774949">
            <a:off x="413204" y="493215"/>
            <a:ext cx="7028995" cy="5791200"/>
          </a:xfrm>
          <a:prstGeom prst="cloud">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27BE080-3F57-4BEA-A374-EA8C2B8F7993}"/>
              </a:ext>
            </a:extLst>
          </p:cNvPr>
          <p:cNvSpPr txBox="1"/>
          <p:nvPr/>
        </p:nvSpPr>
        <p:spPr>
          <a:xfrm>
            <a:off x="413205" y="1311324"/>
            <a:ext cx="7028995" cy="4154984"/>
          </a:xfrm>
          <a:prstGeom prst="rect">
            <a:avLst/>
          </a:prstGeom>
          <a:noFill/>
        </p:spPr>
        <p:txBody>
          <a:bodyPr wrap="square">
            <a:spAutoFit/>
          </a:bodyPr>
          <a:lstStyle/>
          <a:p>
            <a:pPr algn="ctr" defTabSz="685783">
              <a:defRPr/>
            </a:pPr>
            <a:r>
              <a:rPr lang="vi-VN" sz="8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rPr>
              <a:t>CHÁU CÙNG CHÚ BỘ ĐỘI HÀNH QUÂN</a:t>
            </a:r>
            <a:endParaRPr lang="en-US" sz="8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endParaRPr>
          </a:p>
        </p:txBody>
      </p:sp>
      <p:pic>
        <p:nvPicPr>
          <p:cNvPr id="6" name="Picture 5">
            <a:extLst>
              <a:ext uri="{FF2B5EF4-FFF2-40B4-BE49-F238E27FC236}">
                <a16:creationId xmlns:a16="http://schemas.microsoft.com/office/drawing/2014/main" id="{AE180F1A-FBB3-4A17-BB02-A67AD1B0D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57200"/>
            <a:ext cx="6858000" cy="6858000"/>
          </a:xfrm>
          <a:prstGeom prst="rect">
            <a:avLst/>
          </a:prstGeom>
        </p:spPr>
      </p:pic>
      <p:pic>
        <p:nvPicPr>
          <p:cNvPr id="8" name="tiếng trò chơi xuất hiện">
            <a:hlinkClick r:id="" action="ppaction://media"/>
            <a:extLst>
              <a:ext uri="{FF2B5EF4-FFF2-40B4-BE49-F238E27FC236}">
                <a16:creationId xmlns:a16="http://schemas.microsoft.com/office/drawing/2014/main" id="{93D82BFE-885E-4FAD-A2D0-4BEE3FD648BB}"/>
              </a:ext>
            </a:extLst>
          </p:cNvPr>
          <p:cNvPicPr>
            <a:picLocks noChangeAspect="1"/>
          </p:cNvPicPr>
          <p:nvPr>
            <a:audioFile r:link="rId1"/>
            <p:extLst>
              <p:ext uri="{DAA4B4D4-6D71-4841-9C94-3DE7FCFB9230}">
                <p14:media xmlns:p14="http://schemas.microsoft.com/office/powerpoint/2010/main" r:embed="rId2">
                  <p14:trim st="3982" end="3041"/>
                </p14:media>
              </p:ext>
            </p:extLst>
          </p:nvPr>
        </p:nvPicPr>
        <p:blipFill>
          <a:blip r:embed="rId6"/>
          <a:stretch>
            <a:fillRect/>
          </a:stretch>
        </p:blipFill>
        <p:spPr>
          <a:xfrm>
            <a:off x="-1374238" y="5557278"/>
            <a:ext cx="1117600" cy="1117600"/>
          </a:xfrm>
          <a:prstGeom prst="rect">
            <a:avLst/>
          </a:prstGeom>
        </p:spPr>
      </p:pic>
    </p:spTree>
    <p:extLst>
      <p:ext uri="{BB962C8B-B14F-4D97-AF65-F5344CB8AC3E}">
        <p14:creationId xmlns:p14="http://schemas.microsoft.com/office/powerpoint/2010/main" val="157980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grpId="1"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14"/>
                                        </p:tgtEl>
                                        <p:attrNameLst>
                                          <p:attrName>ppt_x</p:attrName>
                                          <p:attrName>ppt_y</p:attrName>
                                        </p:attrNameLst>
                                      </p:cBhvr>
                                    </p:animMotion>
                                    <p:animRot by="1500000">
                                      <p:cBhvr>
                                        <p:cTn id="19" dur="125" fill="hold">
                                          <p:stCondLst>
                                            <p:cond delay="0"/>
                                          </p:stCondLst>
                                        </p:cTn>
                                        <p:tgtEl>
                                          <p:spTgt spid="14"/>
                                        </p:tgtEl>
                                        <p:attrNameLst>
                                          <p:attrName>r</p:attrName>
                                        </p:attrNameLst>
                                      </p:cBhvr>
                                    </p:animRot>
                                    <p:animRot by="-1500000">
                                      <p:cBhvr>
                                        <p:cTn id="20" dur="125" fill="hold">
                                          <p:stCondLst>
                                            <p:cond delay="125"/>
                                          </p:stCondLst>
                                        </p:cTn>
                                        <p:tgtEl>
                                          <p:spTgt spid="14"/>
                                        </p:tgtEl>
                                        <p:attrNameLst>
                                          <p:attrName>r</p:attrName>
                                        </p:attrNameLst>
                                      </p:cBhvr>
                                    </p:animRot>
                                    <p:animRot by="-1500000">
                                      <p:cBhvr>
                                        <p:cTn id="21" dur="125" fill="hold">
                                          <p:stCondLst>
                                            <p:cond delay="250"/>
                                          </p:stCondLst>
                                        </p:cTn>
                                        <p:tgtEl>
                                          <p:spTgt spid="14"/>
                                        </p:tgtEl>
                                        <p:attrNameLst>
                                          <p:attrName>r</p:attrName>
                                        </p:attrNameLst>
                                      </p:cBhvr>
                                    </p:animRot>
                                    <p:animRot by="1500000">
                                      <p:cBhvr>
                                        <p:cTn id="22" dur="125" fill="hold">
                                          <p:stCondLst>
                                            <p:cond delay="375"/>
                                          </p:stCondLst>
                                        </p:cTn>
                                        <p:tgtEl>
                                          <p:spTgt spid="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4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7" grpId="0" animBg="1"/>
      <p:bldP spid="14" grpId="0"/>
      <p:bldP spid="1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17471D2-1A0E-4A99-B1CA-854B348B8D33}"/>
              </a:ext>
            </a:extLst>
          </p:cNvPr>
          <p:cNvPicPr>
            <a:picLocks noChangeAspect="1"/>
          </p:cNvPicPr>
          <p:nvPr/>
        </p:nvPicPr>
        <p:blipFill rotWithShape="1">
          <a:blip r:embed="rId5">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52130" y="457200"/>
            <a:ext cx="7543806"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vi-VN" altLang="zh-CN" sz="4400" b="1">
                <a:solidFill>
                  <a:srgbClr val="0070C0"/>
                </a:solidFill>
                <a:latin typeface="+mn-lt"/>
              </a:rPr>
              <a:t>Địa đanh nào được gọi là “mồ chôn giặc Pháp” ?</a:t>
            </a:r>
            <a:endParaRPr lang="fr-FR" altLang="zh-CN" sz="4400" b="1">
              <a:solidFill>
                <a:srgbClr val="0070C0"/>
              </a:solidFill>
              <a:latin typeface="+mn-lt"/>
            </a:endParaRPr>
          </a:p>
        </p:txBody>
      </p:sp>
      <p:sp>
        <p:nvSpPr>
          <p:cNvPr id="9" name="Rectangle 8">
            <a:extLst>
              <a:ext uri="{FF2B5EF4-FFF2-40B4-BE49-F238E27FC236}">
                <a16:creationId xmlns:a16="http://schemas.microsoft.com/office/drawing/2014/main"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Câu 1:</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575849"/>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3200"/>
            </a:pPr>
            <a:r>
              <a:rPr lang="en-US" sz="2800" b="1" i="0" u="none" strike="noStrike" kern="1200" baseline="0">
                <a:solidFill>
                  <a:srgbClr val="155C10"/>
                </a:solidFill>
              </a:rPr>
              <a:t>A. </a:t>
            </a:r>
            <a:r>
              <a:rPr lang="vi-VN" sz="2800" b="1">
                <a:solidFill>
                  <a:srgbClr val="155C10"/>
                </a:solidFill>
              </a:rPr>
              <a:t>Bắc Cạn.</a:t>
            </a:r>
            <a:endParaRPr lang="en-US" sz="2800" b="1" i="0" u="none" strike="noStrike" kern="1200" baseline="0">
              <a:solidFill>
                <a:srgbClr val="155C10"/>
              </a:solidFill>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360093"/>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u="none" strike="noStrike" kern="1200" baseline="0">
                <a:solidFill>
                  <a:srgbClr val="155C10"/>
                </a:solidFill>
              </a:rPr>
              <a:t>C.</a:t>
            </a:r>
            <a:r>
              <a:rPr lang="vi-VN" sz="2800" b="1">
                <a:solidFill>
                  <a:srgbClr val="155C10"/>
                </a:solidFill>
              </a:rPr>
              <a:t> Đoan Hùng.</a:t>
            </a:r>
            <a:endParaRPr lang="vi-VN" sz="2800" b="1" i="0" u="none" strike="noStrike" kern="1200" baseline="0">
              <a:solidFill>
                <a:srgbClr val="FFFFFF"/>
              </a:solidFill>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227793" y="2612777"/>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u="none" strike="noStrike" kern="1200" baseline="0">
                <a:solidFill>
                  <a:srgbClr val="155C10"/>
                </a:solidFill>
              </a:rPr>
              <a:t>B. </a:t>
            </a:r>
            <a:r>
              <a:rPr lang="vi-VN" sz="2800" b="1">
                <a:solidFill>
                  <a:srgbClr val="155C10"/>
                </a:solidFill>
              </a:rPr>
              <a:t>Đường số 4.</a:t>
            </a:r>
            <a:endParaRPr lang="en-US" sz="2800" b="1" i="0" u="none" strike="noStrike" kern="1200" baseline="0">
              <a:solidFill>
                <a:srgbClr val="155C10"/>
              </a:solidFill>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246844" y="4401736"/>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u="none" strike="noStrike" kern="1200" baseline="0">
                <a:solidFill>
                  <a:srgbClr val="155C10"/>
                </a:solidFill>
              </a:rPr>
              <a:t>D. </a:t>
            </a:r>
            <a:r>
              <a:rPr lang="vi-VN" sz="2800" b="1">
                <a:solidFill>
                  <a:srgbClr val="155C10"/>
                </a:solidFill>
              </a:rPr>
              <a:t>Việt Bắc.</a:t>
            </a:r>
            <a:endParaRPr lang="en-US" sz="2800" b="1" i="0" u="none" strike="noStrike" kern="1200" baseline="0">
              <a:solidFill>
                <a:srgbClr val="FFFFFF"/>
              </a:solidFill>
            </a:endParaRPr>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3582" t="19073" r="33194" b="21307"/>
          <a:stretch/>
        </p:blipFill>
        <p:spPr>
          <a:xfrm>
            <a:off x="10498724" y="91806"/>
            <a:ext cx="1620127" cy="1635272"/>
          </a:xfrm>
          <a:prstGeom prst="ellipse">
            <a:avLst/>
          </a:prstGeom>
          <a:ln>
            <a:noFill/>
          </a:ln>
          <a:effectLst>
            <a:softEdge rad="112500"/>
          </a:effectLst>
        </p:spPr>
      </p:pic>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8359948" y="4959826"/>
            <a:ext cx="1045962" cy="11116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D4FB373-E932-4B92-8E82-3D97D3D3BF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182"/>
          <a:stretch/>
        </p:blipFill>
        <p:spPr>
          <a:xfrm>
            <a:off x="9386859" y="1681747"/>
            <a:ext cx="3854928" cy="5084447"/>
          </a:xfrm>
          <a:prstGeom prst="rect">
            <a:avLst/>
          </a:prstGeom>
        </p:spPr>
      </p:pic>
    </p:spTree>
    <p:extLst>
      <p:ext uri="{BB962C8B-B14F-4D97-AF65-F5344CB8AC3E}">
        <p14:creationId xmlns:p14="http://schemas.microsoft.com/office/powerpoint/2010/main" val="3858925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5061" fill="hold"/>
                                        <p:tgtEl>
                                          <p:spTgt spid="22"/>
                                        </p:tgtEl>
                                      </p:cBhvr>
                                    </p:cmd>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wipe(down)">
                                      <p:cBhvr>
                                        <p:cTn id="45" dur="580">
                                          <p:stCondLst>
                                            <p:cond delay="0"/>
                                          </p:stCondLst>
                                        </p:cTn>
                                        <p:tgtEl>
                                          <p:spTgt spid="3074"/>
                                        </p:tgtEl>
                                      </p:cBhvr>
                                    </p:animEffect>
                                    <p:anim calcmode="lin" valueType="num">
                                      <p:cBhvr>
                                        <p:cTn id="4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51" dur="26">
                                          <p:stCondLst>
                                            <p:cond delay="650"/>
                                          </p:stCondLst>
                                        </p:cTn>
                                        <p:tgtEl>
                                          <p:spTgt spid="3074"/>
                                        </p:tgtEl>
                                      </p:cBhvr>
                                      <p:to x="100000" y="60000"/>
                                    </p:animScale>
                                    <p:animScale>
                                      <p:cBhvr>
                                        <p:cTn id="52" dur="166" decel="50000">
                                          <p:stCondLst>
                                            <p:cond delay="676"/>
                                          </p:stCondLst>
                                        </p:cTn>
                                        <p:tgtEl>
                                          <p:spTgt spid="3074"/>
                                        </p:tgtEl>
                                      </p:cBhvr>
                                      <p:to x="100000" y="100000"/>
                                    </p:animScale>
                                    <p:animScale>
                                      <p:cBhvr>
                                        <p:cTn id="53" dur="26">
                                          <p:stCondLst>
                                            <p:cond delay="1312"/>
                                          </p:stCondLst>
                                        </p:cTn>
                                        <p:tgtEl>
                                          <p:spTgt spid="3074"/>
                                        </p:tgtEl>
                                      </p:cBhvr>
                                      <p:to x="100000" y="80000"/>
                                    </p:animScale>
                                    <p:animScale>
                                      <p:cBhvr>
                                        <p:cTn id="54" dur="166" decel="50000">
                                          <p:stCondLst>
                                            <p:cond delay="1338"/>
                                          </p:stCondLst>
                                        </p:cTn>
                                        <p:tgtEl>
                                          <p:spTgt spid="3074"/>
                                        </p:tgtEl>
                                      </p:cBhvr>
                                      <p:to x="100000" y="100000"/>
                                    </p:animScale>
                                    <p:animScale>
                                      <p:cBhvr>
                                        <p:cTn id="55" dur="26">
                                          <p:stCondLst>
                                            <p:cond delay="1642"/>
                                          </p:stCondLst>
                                        </p:cTn>
                                        <p:tgtEl>
                                          <p:spTgt spid="3074"/>
                                        </p:tgtEl>
                                      </p:cBhvr>
                                      <p:to x="100000" y="90000"/>
                                    </p:animScale>
                                    <p:animScale>
                                      <p:cBhvr>
                                        <p:cTn id="56" dur="166" decel="50000">
                                          <p:stCondLst>
                                            <p:cond delay="1668"/>
                                          </p:stCondLst>
                                        </p:cTn>
                                        <p:tgtEl>
                                          <p:spTgt spid="3074"/>
                                        </p:tgtEl>
                                      </p:cBhvr>
                                      <p:to x="100000" y="100000"/>
                                    </p:animScale>
                                    <p:animScale>
                                      <p:cBhvr>
                                        <p:cTn id="57" dur="26">
                                          <p:stCondLst>
                                            <p:cond delay="1808"/>
                                          </p:stCondLst>
                                        </p:cTn>
                                        <p:tgtEl>
                                          <p:spTgt spid="3074"/>
                                        </p:tgtEl>
                                      </p:cBhvr>
                                      <p:to x="100000" y="95000"/>
                                    </p:animScale>
                                    <p:animScale>
                                      <p:cBhvr>
                                        <p:cTn id="58" dur="166" decel="50000">
                                          <p:stCondLst>
                                            <p:cond delay="1834"/>
                                          </p:stCondLst>
                                        </p:cTn>
                                        <p:tgtEl>
                                          <p:spTgt spid="3074"/>
                                        </p:tgtEl>
                                      </p:cBhvr>
                                      <p:to x="100000" y="100000"/>
                                    </p:animScale>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2"/>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22"/>
                                        </p:tgtEl>
                                      </p:cBhvr>
                                    </p:cmd>
                                  </p:childTnLst>
                                </p:cTn>
                              </p:par>
                            </p:childTnLst>
                          </p:cTn>
                        </p:par>
                      </p:childTnLst>
                    </p:cTn>
                  </p:par>
                </p:childTnLst>
              </p:cTn>
              <p:nextCondLst>
                <p:cond evt="onClick" delay="0">
                  <p:tgtEl>
                    <p:spTgt spid="22"/>
                  </p:tgtEl>
                </p:cond>
              </p:nextCondLst>
            </p:seq>
            <p:video>
              <p:cMediaNode vol="80000">
                <p:cTn id="64" fill="hold" display="0">
                  <p:stCondLst>
                    <p:cond delay="indefinite"/>
                  </p:stCondLst>
                </p:cTn>
                <p:tgtEl>
                  <p:spTgt spid="22"/>
                </p:tgtEl>
              </p:cMediaNode>
            </p:video>
          </p:childTnLst>
        </p:cTn>
      </p:par>
    </p:tnLst>
    <p:bldLst>
      <p:bldP spid="15" grpId="0"/>
      <p:bldP spid="16"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17471D2-1A0E-4A99-B1CA-854B348B8D33}"/>
              </a:ext>
            </a:extLst>
          </p:cNvPr>
          <p:cNvPicPr>
            <a:picLocks noChangeAspect="1"/>
          </p:cNvPicPr>
          <p:nvPr/>
        </p:nvPicPr>
        <p:blipFill rotWithShape="1">
          <a:blip r:embed="rId5">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816100" y="457200"/>
            <a:ext cx="797983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vi-VN" altLang="zh-CN" sz="3600" b="1">
                <a:solidFill>
                  <a:srgbClr val="0070C0"/>
                </a:solidFill>
                <a:latin typeface="+mn-lt"/>
              </a:rPr>
              <a:t>Mục đích cuối cùng của thực dân Pháp trong cuộc tấn công thuộc địa Việt Bắc là?</a:t>
            </a:r>
            <a:endParaRPr lang="fr-FR" altLang="zh-CN" sz="3600" b="1">
              <a:solidFill>
                <a:srgbClr val="0070C0"/>
              </a:solidFill>
              <a:latin typeface="+mn-lt"/>
            </a:endParaRPr>
          </a:p>
        </p:txBody>
      </p:sp>
      <p:sp>
        <p:nvSpPr>
          <p:cNvPr id="9" name="Rectangle 8">
            <a:extLst>
              <a:ext uri="{FF2B5EF4-FFF2-40B4-BE49-F238E27FC236}">
                <a16:creationId xmlns:a16="http://schemas.microsoft.com/office/drawing/2014/main"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Câu </a:t>
            </a:r>
            <a:r>
              <a:rPr lang="vi-VN"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2</a:t>
            </a: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575849"/>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3200"/>
            </a:pPr>
            <a:r>
              <a:rPr lang="en-US" sz="2400" b="1" i="0" u="none" strike="noStrike" kern="1200" baseline="0">
                <a:solidFill>
                  <a:srgbClr val="155C10"/>
                </a:solidFill>
              </a:rPr>
              <a:t>A. </a:t>
            </a:r>
            <a:r>
              <a:rPr lang="vi-VN" sz="2400" b="1">
                <a:solidFill>
                  <a:srgbClr val="155C10"/>
                </a:solidFill>
              </a:rPr>
              <a:t>Tiêu diệt cơ quan đầu não kháng chiến của ta.</a:t>
            </a:r>
            <a:endParaRPr lang="en-US" sz="2400" b="1" i="0" u="none" strike="noStrike" kern="1200" baseline="0">
              <a:solidFill>
                <a:srgbClr val="155C10"/>
              </a:solidFill>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360093"/>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0" u="none" strike="noStrike" kern="1200" baseline="0">
                <a:solidFill>
                  <a:srgbClr val="155C10"/>
                </a:solidFill>
              </a:rPr>
              <a:t>C. Cả A và B đều đúng</a:t>
            </a:r>
            <a:r>
              <a:rPr lang="vi-VN" sz="2400" b="1">
                <a:solidFill>
                  <a:srgbClr val="155C10"/>
                </a:solidFill>
              </a:rPr>
              <a:t>.</a:t>
            </a:r>
            <a:endParaRPr lang="vi-VN" sz="2400" b="1" i="0" u="none" strike="noStrike" kern="1200" baseline="0">
              <a:solidFill>
                <a:srgbClr val="FFFFFF"/>
              </a:solidFill>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227793" y="2612777"/>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0" u="none" strike="noStrike" kern="1200" baseline="0">
                <a:solidFill>
                  <a:srgbClr val="155C10"/>
                </a:solidFill>
              </a:rPr>
              <a:t>B. </a:t>
            </a:r>
            <a:r>
              <a:rPr lang="vi-VN" sz="2400" b="1">
                <a:solidFill>
                  <a:srgbClr val="155C10"/>
                </a:solidFill>
              </a:rPr>
              <a:t>Tiêu diệt bộ đội chủ lực của ta..</a:t>
            </a:r>
            <a:endParaRPr lang="en-US" sz="2400" b="1" i="0" u="none" strike="noStrike" kern="1200" baseline="0">
              <a:solidFill>
                <a:srgbClr val="155C10"/>
              </a:solidFill>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246844" y="4401736"/>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0" u="none" strike="noStrike" kern="1200" baseline="0">
                <a:solidFill>
                  <a:srgbClr val="155C10"/>
                </a:solidFill>
              </a:rPr>
              <a:t>D. </a:t>
            </a:r>
            <a:r>
              <a:rPr lang="vi-VN" sz="2400" b="1" i="0" u="none" strike="noStrike" kern="1200" baseline="0">
                <a:solidFill>
                  <a:srgbClr val="155C10"/>
                </a:solidFill>
              </a:rPr>
              <a:t>Cả A và B đều sai</a:t>
            </a:r>
            <a:r>
              <a:rPr lang="vi-VN" sz="2400" b="1">
                <a:solidFill>
                  <a:srgbClr val="155C10"/>
                </a:solidFill>
              </a:rPr>
              <a:t>.</a:t>
            </a:r>
            <a:endParaRPr lang="en-US" sz="2400" b="1" i="0" u="none" strike="noStrike" kern="1200" baseline="0">
              <a:solidFill>
                <a:srgbClr val="FFFFFF"/>
              </a:solidFill>
            </a:endParaRPr>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3582" t="19073" r="33194" b="21307"/>
          <a:stretch/>
        </p:blipFill>
        <p:spPr>
          <a:xfrm>
            <a:off x="10498724" y="91806"/>
            <a:ext cx="1620127" cy="1635272"/>
          </a:xfrm>
          <a:prstGeom prst="ellipse">
            <a:avLst/>
          </a:prstGeom>
          <a:ln>
            <a:noFill/>
          </a:ln>
          <a:effectLst>
            <a:softEdge rad="112500"/>
          </a:effectLst>
        </p:spPr>
      </p:pic>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147965" y="4996131"/>
            <a:ext cx="1045962" cy="11116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D4FB373-E932-4B92-8E82-3D97D3D3BF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182"/>
          <a:stretch/>
        </p:blipFill>
        <p:spPr>
          <a:xfrm>
            <a:off x="9386859" y="1681747"/>
            <a:ext cx="3854928" cy="5084447"/>
          </a:xfrm>
          <a:prstGeom prst="rect">
            <a:avLst/>
          </a:prstGeom>
        </p:spPr>
      </p:pic>
    </p:spTree>
    <p:extLst>
      <p:ext uri="{BB962C8B-B14F-4D97-AF65-F5344CB8AC3E}">
        <p14:creationId xmlns:p14="http://schemas.microsoft.com/office/powerpoint/2010/main" val="3540250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5061" fill="hold"/>
                                        <p:tgtEl>
                                          <p:spTgt spid="22"/>
                                        </p:tgtEl>
                                      </p:cBhvr>
                                    </p:cmd>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wipe(down)">
                                      <p:cBhvr>
                                        <p:cTn id="45" dur="580">
                                          <p:stCondLst>
                                            <p:cond delay="0"/>
                                          </p:stCondLst>
                                        </p:cTn>
                                        <p:tgtEl>
                                          <p:spTgt spid="3074"/>
                                        </p:tgtEl>
                                      </p:cBhvr>
                                    </p:animEffect>
                                    <p:anim calcmode="lin" valueType="num">
                                      <p:cBhvr>
                                        <p:cTn id="4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51" dur="26">
                                          <p:stCondLst>
                                            <p:cond delay="650"/>
                                          </p:stCondLst>
                                        </p:cTn>
                                        <p:tgtEl>
                                          <p:spTgt spid="3074"/>
                                        </p:tgtEl>
                                      </p:cBhvr>
                                      <p:to x="100000" y="60000"/>
                                    </p:animScale>
                                    <p:animScale>
                                      <p:cBhvr>
                                        <p:cTn id="52" dur="166" decel="50000">
                                          <p:stCondLst>
                                            <p:cond delay="676"/>
                                          </p:stCondLst>
                                        </p:cTn>
                                        <p:tgtEl>
                                          <p:spTgt spid="3074"/>
                                        </p:tgtEl>
                                      </p:cBhvr>
                                      <p:to x="100000" y="100000"/>
                                    </p:animScale>
                                    <p:animScale>
                                      <p:cBhvr>
                                        <p:cTn id="53" dur="26">
                                          <p:stCondLst>
                                            <p:cond delay="1312"/>
                                          </p:stCondLst>
                                        </p:cTn>
                                        <p:tgtEl>
                                          <p:spTgt spid="3074"/>
                                        </p:tgtEl>
                                      </p:cBhvr>
                                      <p:to x="100000" y="80000"/>
                                    </p:animScale>
                                    <p:animScale>
                                      <p:cBhvr>
                                        <p:cTn id="54" dur="166" decel="50000">
                                          <p:stCondLst>
                                            <p:cond delay="1338"/>
                                          </p:stCondLst>
                                        </p:cTn>
                                        <p:tgtEl>
                                          <p:spTgt spid="3074"/>
                                        </p:tgtEl>
                                      </p:cBhvr>
                                      <p:to x="100000" y="100000"/>
                                    </p:animScale>
                                    <p:animScale>
                                      <p:cBhvr>
                                        <p:cTn id="55" dur="26">
                                          <p:stCondLst>
                                            <p:cond delay="1642"/>
                                          </p:stCondLst>
                                        </p:cTn>
                                        <p:tgtEl>
                                          <p:spTgt spid="3074"/>
                                        </p:tgtEl>
                                      </p:cBhvr>
                                      <p:to x="100000" y="90000"/>
                                    </p:animScale>
                                    <p:animScale>
                                      <p:cBhvr>
                                        <p:cTn id="56" dur="166" decel="50000">
                                          <p:stCondLst>
                                            <p:cond delay="1668"/>
                                          </p:stCondLst>
                                        </p:cTn>
                                        <p:tgtEl>
                                          <p:spTgt spid="3074"/>
                                        </p:tgtEl>
                                      </p:cBhvr>
                                      <p:to x="100000" y="100000"/>
                                    </p:animScale>
                                    <p:animScale>
                                      <p:cBhvr>
                                        <p:cTn id="57" dur="26">
                                          <p:stCondLst>
                                            <p:cond delay="1808"/>
                                          </p:stCondLst>
                                        </p:cTn>
                                        <p:tgtEl>
                                          <p:spTgt spid="3074"/>
                                        </p:tgtEl>
                                      </p:cBhvr>
                                      <p:to x="100000" y="95000"/>
                                    </p:animScale>
                                    <p:animScale>
                                      <p:cBhvr>
                                        <p:cTn id="58" dur="166" decel="50000">
                                          <p:stCondLst>
                                            <p:cond delay="1834"/>
                                          </p:stCondLst>
                                        </p:cTn>
                                        <p:tgtEl>
                                          <p:spTgt spid="3074"/>
                                        </p:tgtEl>
                                      </p:cBhvr>
                                      <p:to x="100000" y="100000"/>
                                    </p:animScale>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2"/>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22"/>
                                        </p:tgtEl>
                                      </p:cBhvr>
                                    </p:cmd>
                                  </p:childTnLst>
                                </p:cTn>
                              </p:par>
                            </p:childTnLst>
                          </p:cTn>
                        </p:par>
                      </p:childTnLst>
                    </p:cTn>
                  </p:par>
                </p:childTnLst>
              </p:cTn>
              <p:nextCondLst>
                <p:cond evt="onClick" delay="0">
                  <p:tgtEl>
                    <p:spTgt spid="22"/>
                  </p:tgtEl>
                </p:cond>
              </p:nextCondLst>
            </p:seq>
            <p:video>
              <p:cMediaNode vol="80000">
                <p:cTn id="64" fill="hold" display="0">
                  <p:stCondLst>
                    <p:cond delay="indefinite"/>
                  </p:stCondLst>
                </p:cTn>
                <p:tgtEl>
                  <p:spTgt spid="22"/>
                </p:tgtEl>
              </p:cMediaNode>
            </p:video>
          </p:childTnLst>
        </p:cTn>
      </p:par>
    </p:tnLst>
    <p:bldLst>
      <p:bldP spid="15" grpId="0"/>
      <p:bldP spid="16"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17471D2-1A0E-4A99-B1CA-854B348B8D33}"/>
              </a:ext>
            </a:extLst>
          </p:cNvPr>
          <p:cNvPicPr>
            <a:picLocks noChangeAspect="1"/>
          </p:cNvPicPr>
          <p:nvPr/>
        </p:nvPicPr>
        <p:blipFill rotWithShape="1">
          <a:blip r:embed="rId5">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58472" y="354378"/>
            <a:ext cx="754380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ts val="0"/>
              </a:spcBef>
              <a:buNone/>
            </a:pPr>
            <a:r>
              <a:rPr lang="vi-VN" altLang="zh-CN" sz="3200" b="1">
                <a:solidFill>
                  <a:srgbClr val="0070C0"/>
                </a:solidFill>
                <a:latin typeface="+mn-lt"/>
              </a:rPr>
              <a:t>Quyết định của Trung ương Đảng ta khi biết được âm mưu của thực dân Pháp</a:t>
            </a:r>
          </a:p>
          <a:p>
            <a:pPr algn="ctr">
              <a:lnSpc>
                <a:spcPct val="100000"/>
              </a:lnSpc>
              <a:spcBef>
                <a:spcPts val="0"/>
              </a:spcBef>
              <a:buNone/>
            </a:pPr>
            <a:r>
              <a:rPr lang="vi-VN" altLang="zh-CN" sz="3200" b="1">
                <a:solidFill>
                  <a:srgbClr val="0070C0"/>
                </a:solidFill>
                <a:latin typeface="+mn-lt"/>
              </a:rPr>
              <a:t>tấn công lên Việt Bắc:</a:t>
            </a:r>
            <a:endParaRPr lang="fr-FR" altLang="zh-CN" sz="3200" b="1">
              <a:solidFill>
                <a:srgbClr val="0070C0"/>
              </a:solidFill>
              <a:latin typeface="+mn-lt"/>
            </a:endParaRPr>
          </a:p>
        </p:txBody>
      </p:sp>
      <p:sp>
        <p:nvSpPr>
          <p:cNvPr id="9" name="Rectangle 8">
            <a:extLst>
              <a:ext uri="{FF2B5EF4-FFF2-40B4-BE49-F238E27FC236}">
                <a16:creationId xmlns:a16="http://schemas.microsoft.com/office/drawing/2014/main"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Câu </a:t>
            </a:r>
            <a:r>
              <a:rPr lang="vi-VN"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3</a:t>
            </a: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575849"/>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3200"/>
            </a:pPr>
            <a:r>
              <a:rPr lang="en-US" sz="2000" b="1" i="0" u="none" strike="noStrike" kern="1200" baseline="0">
                <a:solidFill>
                  <a:srgbClr val="155C10"/>
                </a:solidFill>
              </a:rPr>
              <a:t>A. </a:t>
            </a:r>
            <a:r>
              <a:rPr lang="vi-VN" sz="2000" b="1">
                <a:solidFill>
                  <a:srgbClr val="155C10"/>
                </a:solidFill>
              </a:rPr>
              <a:t>Cơ quan đầu não rút sang căn cứ địa ở vùng </a:t>
            </a:r>
          </a:p>
          <a:p>
            <a:pPr algn="ctr">
              <a:buSzPts val="3200"/>
            </a:pPr>
            <a:r>
              <a:rPr lang="vi-VN" sz="2000" b="1">
                <a:solidFill>
                  <a:srgbClr val="155C10"/>
                </a:solidFill>
              </a:rPr>
              <a:t>biên giới Việt – Lào.</a:t>
            </a:r>
            <a:endParaRPr lang="en-US" sz="2000" b="1" i="0" u="none" strike="noStrike" kern="1200" baseline="0">
              <a:solidFill>
                <a:srgbClr val="155C10"/>
              </a:solidFill>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360093"/>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0" u="none" strike="noStrike" kern="1200" baseline="0">
                <a:solidFill>
                  <a:srgbClr val="155C10"/>
                </a:solidFill>
              </a:rPr>
              <a:t>C.</a:t>
            </a:r>
            <a:r>
              <a:rPr lang="vi-VN" sz="2000" b="1">
                <a:solidFill>
                  <a:srgbClr val="155C10"/>
                </a:solidFill>
              </a:rPr>
              <a:t> Phân tán lực lượng </a:t>
            </a:r>
          </a:p>
          <a:p>
            <a:pPr algn="ctr"/>
            <a:r>
              <a:rPr lang="vi-VN" sz="2000" b="1">
                <a:solidFill>
                  <a:srgbClr val="155C10"/>
                </a:solidFill>
              </a:rPr>
              <a:t>bộ đội chủ lực.</a:t>
            </a:r>
            <a:endParaRPr lang="vi-VN" sz="2000" b="1" i="0" u="none" strike="noStrike" kern="1200" baseline="0">
              <a:solidFill>
                <a:srgbClr val="FFFFFF"/>
              </a:solidFill>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227793" y="2612777"/>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none" strike="noStrike" kern="1200" baseline="0">
                <a:solidFill>
                  <a:srgbClr val="155C10"/>
                </a:solidFill>
              </a:rPr>
              <a:t>B. </a:t>
            </a:r>
            <a:r>
              <a:rPr lang="vi-VN" sz="2000" b="1">
                <a:solidFill>
                  <a:srgbClr val="155C10"/>
                </a:solidFill>
              </a:rPr>
              <a:t>Quyết tâm phá tan cuộc tiến công của giặc.</a:t>
            </a:r>
            <a:endParaRPr lang="en-US" sz="2000" b="1" i="0" u="none" strike="noStrike" kern="1200" baseline="0">
              <a:solidFill>
                <a:srgbClr val="155C10"/>
              </a:solidFill>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246844" y="4401736"/>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none" strike="noStrike" kern="1200" baseline="0">
                <a:solidFill>
                  <a:srgbClr val="155C10"/>
                </a:solidFill>
              </a:rPr>
              <a:t>D. </a:t>
            </a:r>
            <a:r>
              <a:rPr lang="vi-VN" sz="2000" b="1">
                <a:solidFill>
                  <a:srgbClr val="155C10"/>
                </a:solidFill>
              </a:rPr>
              <a:t>Tập trung quân đánh mạnh ở đồng bằng, buộc địch phải từ bỏ âm mưu tiến công Việt Bắc.</a:t>
            </a:r>
            <a:endParaRPr lang="en-US" sz="2000" b="1" i="0" u="none" strike="noStrike" kern="1200" baseline="0">
              <a:solidFill>
                <a:srgbClr val="FFFFFF"/>
              </a:solidFill>
            </a:endParaRPr>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3582" t="19073" r="33194" b="21307"/>
          <a:stretch/>
        </p:blipFill>
        <p:spPr>
          <a:xfrm>
            <a:off x="10498724" y="91806"/>
            <a:ext cx="1620127" cy="1635272"/>
          </a:xfrm>
          <a:prstGeom prst="ellipse">
            <a:avLst/>
          </a:prstGeom>
          <a:ln>
            <a:noFill/>
          </a:ln>
          <a:effectLst>
            <a:softEdge rad="112500"/>
          </a:effectLst>
        </p:spPr>
      </p:pic>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8383226" y="3232645"/>
            <a:ext cx="1045962" cy="11116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D4FB373-E932-4B92-8E82-3D97D3D3BF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182"/>
          <a:stretch/>
        </p:blipFill>
        <p:spPr>
          <a:xfrm>
            <a:off x="9386859" y="1681747"/>
            <a:ext cx="3854928" cy="5084447"/>
          </a:xfrm>
          <a:prstGeom prst="rect">
            <a:avLst/>
          </a:prstGeom>
        </p:spPr>
      </p:pic>
    </p:spTree>
    <p:extLst>
      <p:ext uri="{BB962C8B-B14F-4D97-AF65-F5344CB8AC3E}">
        <p14:creationId xmlns:p14="http://schemas.microsoft.com/office/powerpoint/2010/main" val="2828712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5061" fill="hold"/>
                                        <p:tgtEl>
                                          <p:spTgt spid="22"/>
                                        </p:tgtEl>
                                      </p:cBhvr>
                                    </p:cmd>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wipe(down)">
                                      <p:cBhvr>
                                        <p:cTn id="45" dur="580">
                                          <p:stCondLst>
                                            <p:cond delay="0"/>
                                          </p:stCondLst>
                                        </p:cTn>
                                        <p:tgtEl>
                                          <p:spTgt spid="3074"/>
                                        </p:tgtEl>
                                      </p:cBhvr>
                                    </p:animEffect>
                                    <p:anim calcmode="lin" valueType="num">
                                      <p:cBhvr>
                                        <p:cTn id="4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51" dur="26">
                                          <p:stCondLst>
                                            <p:cond delay="650"/>
                                          </p:stCondLst>
                                        </p:cTn>
                                        <p:tgtEl>
                                          <p:spTgt spid="3074"/>
                                        </p:tgtEl>
                                      </p:cBhvr>
                                      <p:to x="100000" y="60000"/>
                                    </p:animScale>
                                    <p:animScale>
                                      <p:cBhvr>
                                        <p:cTn id="52" dur="166" decel="50000">
                                          <p:stCondLst>
                                            <p:cond delay="676"/>
                                          </p:stCondLst>
                                        </p:cTn>
                                        <p:tgtEl>
                                          <p:spTgt spid="3074"/>
                                        </p:tgtEl>
                                      </p:cBhvr>
                                      <p:to x="100000" y="100000"/>
                                    </p:animScale>
                                    <p:animScale>
                                      <p:cBhvr>
                                        <p:cTn id="53" dur="26">
                                          <p:stCondLst>
                                            <p:cond delay="1312"/>
                                          </p:stCondLst>
                                        </p:cTn>
                                        <p:tgtEl>
                                          <p:spTgt spid="3074"/>
                                        </p:tgtEl>
                                      </p:cBhvr>
                                      <p:to x="100000" y="80000"/>
                                    </p:animScale>
                                    <p:animScale>
                                      <p:cBhvr>
                                        <p:cTn id="54" dur="166" decel="50000">
                                          <p:stCondLst>
                                            <p:cond delay="1338"/>
                                          </p:stCondLst>
                                        </p:cTn>
                                        <p:tgtEl>
                                          <p:spTgt spid="3074"/>
                                        </p:tgtEl>
                                      </p:cBhvr>
                                      <p:to x="100000" y="100000"/>
                                    </p:animScale>
                                    <p:animScale>
                                      <p:cBhvr>
                                        <p:cTn id="55" dur="26">
                                          <p:stCondLst>
                                            <p:cond delay="1642"/>
                                          </p:stCondLst>
                                        </p:cTn>
                                        <p:tgtEl>
                                          <p:spTgt spid="3074"/>
                                        </p:tgtEl>
                                      </p:cBhvr>
                                      <p:to x="100000" y="90000"/>
                                    </p:animScale>
                                    <p:animScale>
                                      <p:cBhvr>
                                        <p:cTn id="56" dur="166" decel="50000">
                                          <p:stCondLst>
                                            <p:cond delay="1668"/>
                                          </p:stCondLst>
                                        </p:cTn>
                                        <p:tgtEl>
                                          <p:spTgt spid="3074"/>
                                        </p:tgtEl>
                                      </p:cBhvr>
                                      <p:to x="100000" y="100000"/>
                                    </p:animScale>
                                    <p:animScale>
                                      <p:cBhvr>
                                        <p:cTn id="57" dur="26">
                                          <p:stCondLst>
                                            <p:cond delay="1808"/>
                                          </p:stCondLst>
                                        </p:cTn>
                                        <p:tgtEl>
                                          <p:spTgt spid="3074"/>
                                        </p:tgtEl>
                                      </p:cBhvr>
                                      <p:to x="100000" y="95000"/>
                                    </p:animScale>
                                    <p:animScale>
                                      <p:cBhvr>
                                        <p:cTn id="58" dur="166" decel="50000">
                                          <p:stCondLst>
                                            <p:cond delay="1834"/>
                                          </p:stCondLst>
                                        </p:cTn>
                                        <p:tgtEl>
                                          <p:spTgt spid="3074"/>
                                        </p:tgtEl>
                                      </p:cBhvr>
                                      <p:to x="100000" y="100000"/>
                                    </p:animScale>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2"/>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22"/>
                                        </p:tgtEl>
                                      </p:cBhvr>
                                    </p:cmd>
                                  </p:childTnLst>
                                </p:cTn>
                              </p:par>
                            </p:childTnLst>
                          </p:cTn>
                        </p:par>
                      </p:childTnLst>
                    </p:cTn>
                  </p:par>
                </p:childTnLst>
              </p:cTn>
              <p:nextCondLst>
                <p:cond evt="onClick" delay="0">
                  <p:tgtEl>
                    <p:spTgt spid="22"/>
                  </p:tgtEl>
                </p:cond>
              </p:nextCondLst>
            </p:seq>
            <p:video>
              <p:cMediaNode vol="80000">
                <p:cTn id="64" fill="hold" display="0">
                  <p:stCondLst>
                    <p:cond delay="indefinite"/>
                  </p:stCondLst>
                </p:cTn>
                <p:tgtEl>
                  <p:spTgt spid="22"/>
                </p:tgtEl>
              </p:cMediaNode>
            </p:video>
          </p:childTnLst>
        </p:cTn>
      </p:par>
    </p:tnLst>
    <p:bldLst>
      <p:bldP spid="15" grpId="0"/>
      <p:bldP spid="16"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04DB4D-8913-4330-B3F7-31D9267A485A}"/>
              </a:ext>
            </a:extLst>
          </p:cNvPr>
          <p:cNvPicPr>
            <a:picLocks noChangeAspect="1"/>
          </p:cNvPicPr>
          <p:nvPr/>
        </p:nvPicPr>
        <p:blipFill rotWithShape="1">
          <a:blip r:embed="rId4">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7" name="Cloud 6">
            <a:extLst>
              <a:ext uri="{FF2B5EF4-FFF2-40B4-BE49-F238E27FC236}">
                <a16:creationId xmlns:a16="http://schemas.microsoft.com/office/drawing/2014/main" id="{7D85DAC5-44A0-49C4-8CDB-AE1771FE4B20}"/>
              </a:ext>
            </a:extLst>
          </p:cNvPr>
          <p:cNvSpPr/>
          <p:nvPr/>
        </p:nvSpPr>
        <p:spPr>
          <a:xfrm rot="11774949">
            <a:off x="413204" y="493215"/>
            <a:ext cx="7028995" cy="5791200"/>
          </a:xfrm>
          <a:prstGeom prst="cloud">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27BE080-3F57-4BEA-A374-EA8C2B8F7993}"/>
              </a:ext>
            </a:extLst>
          </p:cNvPr>
          <p:cNvSpPr txBox="1"/>
          <p:nvPr/>
        </p:nvSpPr>
        <p:spPr>
          <a:xfrm>
            <a:off x="413205" y="1311324"/>
            <a:ext cx="7028995" cy="4154984"/>
          </a:xfrm>
          <a:prstGeom prst="rect">
            <a:avLst/>
          </a:prstGeom>
          <a:noFill/>
        </p:spPr>
        <p:txBody>
          <a:bodyPr wrap="square">
            <a:spAutoFit/>
          </a:bodyPr>
          <a:lstStyle/>
          <a:p>
            <a:pPr algn="ctr" defTabSz="685783">
              <a:defRPr/>
            </a:pPr>
            <a:r>
              <a:rPr lang="vi-VN" sz="8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rPr>
              <a:t>CHÁU CÙNG CHÚ BỘ ĐỘI HÀNH QUÂN</a:t>
            </a:r>
            <a:endParaRPr lang="en-US" sz="8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endParaRPr>
          </a:p>
        </p:txBody>
      </p:sp>
      <p:pic>
        <p:nvPicPr>
          <p:cNvPr id="6" name="Picture 5">
            <a:extLst>
              <a:ext uri="{FF2B5EF4-FFF2-40B4-BE49-F238E27FC236}">
                <a16:creationId xmlns:a16="http://schemas.microsoft.com/office/drawing/2014/main" id="{AE180F1A-FBB3-4A17-BB02-A67AD1B0D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57200"/>
            <a:ext cx="6858000" cy="6858000"/>
          </a:xfrm>
          <a:prstGeom prst="rect">
            <a:avLst/>
          </a:prstGeom>
        </p:spPr>
      </p:pic>
      <p:pic>
        <p:nvPicPr>
          <p:cNvPr id="8" name="Am-thanh-chien-thang-www_tiengdong_com">
            <a:hlinkClick r:id="" action="ppaction://media"/>
            <a:extLst>
              <a:ext uri="{FF2B5EF4-FFF2-40B4-BE49-F238E27FC236}">
                <a16:creationId xmlns:a16="http://schemas.microsoft.com/office/drawing/2014/main" id="{D1EF4F47-0EFF-4BA0-96CD-CB3A0DA727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363" y="679225"/>
            <a:ext cx="487363" cy="487363"/>
          </a:xfrm>
          <a:prstGeom prst="rect">
            <a:avLst/>
          </a:prstGeom>
        </p:spPr>
      </p:pic>
    </p:spTree>
    <p:extLst>
      <p:ext uri="{BB962C8B-B14F-4D97-AF65-F5344CB8AC3E}">
        <p14:creationId xmlns:p14="http://schemas.microsoft.com/office/powerpoint/2010/main" val="1640497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8"/>
                                        </p:tgtEl>
                                      </p:cBhvr>
                                    </p:cmd>
                                  </p:childTnLst>
                                </p:cTn>
                              </p:par>
                              <p:par>
                                <p:cTn id="7" presetID="16" presetClass="emph" presetSubtype="0" fill="hold" grpId="0" nodeType="withEffect">
                                  <p:stCondLst>
                                    <p:cond delay="0"/>
                                  </p:stCondLst>
                                  <p:iterate type="lt">
                                    <p:tmPct val="4000"/>
                                  </p:iterate>
                                  <p:childTnLst>
                                    <p:set>
                                      <p:cBhvr override="childStyle">
                                        <p:cTn id="8" dur="500" fill="hold"/>
                                        <p:tgtEl>
                                          <p:spTgt spid="14"/>
                                        </p:tgtEl>
                                        <p:attrNameLst>
                                          <p:attrName>style.color</p:attrName>
                                        </p:attrNameLst>
                                      </p:cBhvr>
                                      <p:to>
                                        <p:clrVal>
                                          <a:srgbClr val="FFC000"/>
                                        </p:clrVal>
                                      </p:to>
                                    </p:set>
                                    <p:set>
                                      <p:cBhvr>
                                        <p:cTn id="9" dur="500" fill="hold"/>
                                        <p:tgtEl>
                                          <p:spTgt spid="14"/>
                                        </p:tgtEl>
                                        <p:attrNameLst>
                                          <p:attrName>fillcolor</p:attrName>
                                        </p:attrNameLst>
                                      </p:cBhvr>
                                      <p:to>
                                        <p:clrVal>
                                          <a:srgbClr val="FFC000"/>
                                        </p:clrVal>
                                      </p:to>
                                    </p:set>
                                    <p:set>
                                      <p:cBhvr>
                                        <p:cTn id="10" dur="500" fill="hold"/>
                                        <p:tgtEl>
                                          <p:spTgt spid="14"/>
                                        </p:tgtEl>
                                        <p:attrNameLst>
                                          <p:attrName>fill.type</p:attrName>
                                        </p:attrNameLst>
                                      </p:cBhvr>
                                      <p:to>
                                        <p:strVal val="solid"/>
                                      </p:to>
                                    </p:set>
                                  </p:childTnLst>
                                </p:cTn>
                              </p:par>
                              <p:par>
                                <p:cTn id="11" presetID="34" presetClass="emph" presetSubtype="0" fill="hold" grpId="1" nodeType="withEffect">
                                  <p:stCondLst>
                                    <p:cond delay="1000"/>
                                  </p:stCondLst>
                                  <p:iterate type="lt">
                                    <p:tmPct val="10000"/>
                                  </p:iterate>
                                  <p:childTnLst>
                                    <p:animMotion origin="layout" path="M 0.0 0.0 L 0.0 -0.07213" pathEditMode="relative" ptsTypes="">
                                      <p:cBhvr>
                                        <p:cTn id="12" dur="250" accel="50000" decel="50000" autoRev="1" fill="hold">
                                          <p:stCondLst>
                                            <p:cond delay="0"/>
                                          </p:stCondLst>
                                        </p:cTn>
                                        <p:tgtEl>
                                          <p:spTgt spid="14"/>
                                        </p:tgtEl>
                                        <p:attrNameLst>
                                          <p:attrName>ppt_x</p:attrName>
                                          <p:attrName>ppt_y</p:attrName>
                                        </p:attrNameLst>
                                      </p:cBhvr>
                                    </p:animMotion>
                                    <p:animRot by="1500000">
                                      <p:cBhvr>
                                        <p:cTn id="13" dur="125" fill="hold">
                                          <p:stCondLst>
                                            <p:cond delay="0"/>
                                          </p:stCondLst>
                                        </p:cTn>
                                        <p:tgtEl>
                                          <p:spTgt spid="14"/>
                                        </p:tgtEl>
                                        <p:attrNameLst>
                                          <p:attrName>r</p:attrName>
                                        </p:attrNameLst>
                                      </p:cBhvr>
                                    </p:animRot>
                                    <p:animRot by="-1500000">
                                      <p:cBhvr>
                                        <p:cTn id="14" dur="125" fill="hold">
                                          <p:stCondLst>
                                            <p:cond delay="125"/>
                                          </p:stCondLst>
                                        </p:cTn>
                                        <p:tgtEl>
                                          <p:spTgt spid="14"/>
                                        </p:tgtEl>
                                        <p:attrNameLst>
                                          <p:attrName>r</p:attrName>
                                        </p:attrNameLst>
                                      </p:cBhvr>
                                    </p:animRot>
                                    <p:animRot by="-1500000">
                                      <p:cBhvr>
                                        <p:cTn id="15" dur="125" fill="hold">
                                          <p:stCondLst>
                                            <p:cond delay="250"/>
                                          </p:stCondLst>
                                        </p:cTn>
                                        <p:tgtEl>
                                          <p:spTgt spid="14"/>
                                        </p:tgtEl>
                                        <p:attrNameLst>
                                          <p:attrName>r</p:attrName>
                                        </p:attrNameLst>
                                      </p:cBhvr>
                                    </p:animRot>
                                    <p:animRot by="1500000">
                                      <p:cBhvr>
                                        <p:cTn id="16"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bldLst>
      <p:bldP spid="14" grpId="0"/>
      <p:bldP spid="14"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id="{0986CEEA-A942-44E7-8C3F-AE45B8EA0A78}"/>
              </a:ext>
            </a:extLst>
          </p:cNvPr>
          <p:cNvSpPr/>
          <p:nvPr/>
        </p:nvSpPr>
        <p:spPr>
          <a:xfrm rot="196779">
            <a:off x="1212765" y="1419299"/>
            <a:ext cx="10708640" cy="4882513"/>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TextBox 13">
            <a:extLst>
              <a:ext uri="{FF2B5EF4-FFF2-40B4-BE49-F238E27FC236}">
                <a16:creationId xmlns:a16="http://schemas.microsoft.com/office/drawing/2014/main" id="{E4ABA570-6384-453E-8ECA-EDC27FC02DEC}"/>
              </a:ext>
            </a:extLst>
          </p:cNvPr>
          <p:cNvSpPr txBox="1"/>
          <p:nvPr/>
        </p:nvSpPr>
        <p:spPr>
          <a:xfrm>
            <a:off x="2407105" y="8985"/>
            <a:ext cx="12191999" cy="2215991"/>
          </a:xfrm>
          <a:prstGeom prst="rect">
            <a:avLst/>
          </a:prstGeom>
          <a:noFill/>
        </p:spPr>
        <p:txBody>
          <a:bodyPr wrap="square">
            <a:spAutoFit/>
          </a:bodyPr>
          <a:lstStyle/>
          <a:p>
            <a:pPr algn="ctr" defTabSz="685783">
              <a:defRPr/>
            </a:pPr>
            <a:r>
              <a:rPr lang="vi-VN" sz="13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rPr>
              <a:t>DẶN DÒ</a:t>
            </a:r>
            <a:endParaRPr lang="en-US" sz="13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endParaRPr>
          </a:p>
        </p:txBody>
      </p:sp>
      <p:sp>
        <p:nvSpPr>
          <p:cNvPr id="9" name="Text Box 9">
            <a:extLst>
              <a:ext uri="{FF2B5EF4-FFF2-40B4-BE49-F238E27FC236}">
                <a16:creationId xmlns:a16="http://schemas.microsoft.com/office/drawing/2014/main" id="{99B487B0-9E92-412D-B0B2-E95A180932D2}"/>
              </a:ext>
            </a:extLst>
          </p:cNvPr>
          <p:cNvSpPr txBox="1">
            <a:spLocks noChangeArrowheads="1"/>
          </p:cNvSpPr>
          <p:nvPr/>
        </p:nvSpPr>
        <p:spPr bwMode="auto">
          <a:xfrm>
            <a:off x="2627210" y="2557083"/>
            <a:ext cx="830749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600"/>
              </a:spcBef>
              <a:buNone/>
            </a:pPr>
            <a:r>
              <a:rPr lang="en-US" altLang="en-US" sz="3600" b="1">
                <a:solidFill>
                  <a:schemeClr val="tx2"/>
                </a:solidFill>
                <a:latin typeface="UTM Androgyne" panose="02040603050506020204" pitchFamily="18" charset="0"/>
                <a:cs typeface="Times New Roman" panose="02020603050405020304" pitchFamily="18" charset="0"/>
              </a:rPr>
              <a:t>- Xem lại bài: Thu - Đông 1947. Việt Bắc - Mồ chôn giặc Pháp </a:t>
            </a:r>
          </a:p>
          <a:p>
            <a:pPr algn="just">
              <a:spcBef>
                <a:spcPts val="600"/>
              </a:spcBef>
              <a:buNone/>
            </a:pPr>
            <a:r>
              <a:rPr lang="en-US" altLang="en-US" sz="3600" b="1">
                <a:solidFill>
                  <a:schemeClr val="tx2"/>
                </a:solidFill>
                <a:latin typeface="UTM Androgyne" panose="02040603050506020204" pitchFamily="18" charset="0"/>
                <a:cs typeface="Times New Roman" panose="02020603050405020304" pitchFamily="18" charset="0"/>
              </a:rPr>
              <a:t>- Chuẩn bị bài mới: Chiến thắng Biên giới Thu-Đông 1950 </a:t>
            </a:r>
          </a:p>
          <a:p>
            <a:pPr algn="just">
              <a:spcBef>
                <a:spcPts val="600"/>
              </a:spcBef>
              <a:buNone/>
            </a:pPr>
            <a:endParaRPr lang="en-US" altLang="en-US" sz="3600" b="1">
              <a:solidFill>
                <a:schemeClr val="tx2"/>
              </a:solidFill>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69871309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Draw 2d vector cartoon backgrounds by Ele_animations | Fiverr">
            <a:extLst>
              <a:ext uri="{FF2B5EF4-FFF2-40B4-BE49-F238E27FC236}">
                <a16:creationId xmlns:a16="http://schemas.microsoft.com/office/drawing/2014/main" id="{3D8246B0-6AFE-4495-9446-057A2FB7BC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0BA09CB-8568-422E-A4E7-93E5ACF361F5}"/>
              </a:ext>
            </a:extLst>
          </p:cNvPr>
          <p:cNvGrpSpPr/>
          <p:nvPr/>
        </p:nvGrpSpPr>
        <p:grpSpPr>
          <a:xfrm>
            <a:off x="1092830" y="304800"/>
            <a:ext cx="9511039" cy="1928785"/>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7" name="Oval 26">
              <a:extLst>
                <a:ext uri="{FF2B5EF4-FFF2-40B4-BE49-F238E27FC236}">
                  <a16:creationId xmlns:a16="http://schemas.microsoft.com/office/drawing/2014/main"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305276" y="588965"/>
            <a:ext cx="7096143"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en-US" altLang="zh-CN" sz="3200" b="1">
                <a:solidFill>
                  <a:srgbClr val="0070C0"/>
                </a:solidFill>
              </a:rPr>
              <a:t>Lời kêu gọi toàn quốc kháng chiến của Chủ tịch Hồ Chí Minh phát trên đài tiếng nói Việt Nam lúc nào?</a:t>
            </a:r>
          </a:p>
        </p:txBody>
      </p:sp>
      <p:sp>
        <p:nvSpPr>
          <p:cNvPr id="9" name="Rectangle 8">
            <a:extLst>
              <a:ext uri="{FF2B5EF4-FFF2-40B4-BE49-F238E27FC236}">
                <a16:creationId xmlns:a16="http://schemas.microsoft.com/office/drawing/2014/main"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Câu 2:</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438196"/>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2800"/>
            </a:pPr>
            <a:r>
              <a:rPr lang="en-US" sz="3200" b="1" i="0" u="none" strike="noStrike" kern="1200" baseline="0">
                <a:solidFill>
                  <a:srgbClr val="155C10"/>
                </a:solidFill>
              </a:rPr>
              <a:t>A. </a:t>
            </a:r>
            <a:r>
              <a:rPr lang="en-US" sz="3200" b="1">
                <a:solidFill>
                  <a:srgbClr val="155C10"/>
                </a:solidFill>
              </a:rPr>
              <a:t>Sáng 18 - 12 - 1946</a:t>
            </a:r>
            <a:endParaRPr lang="en-US" sz="3200" b="1" i="0" u="none" strike="noStrike" kern="1200" baseline="0">
              <a:solidFill>
                <a:srgbClr val="155C10"/>
              </a:solidFill>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u="none" strike="noStrike" kern="1200" baseline="0">
                <a:solidFill>
                  <a:srgbClr val="155C10"/>
                </a:solidFill>
              </a:rPr>
              <a:t>C. </a:t>
            </a:r>
            <a:r>
              <a:rPr lang="vi-VN" sz="3200" b="1">
                <a:solidFill>
                  <a:srgbClr val="155C10"/>
                </a:solidFill>
              </a:rPr>
              <a:t>Sáng 20- 12- 1946.</a:t>
            </a:r>
            <a:endParaRPr lang="vi-VN" sz="3200" b="1" i="0" u="none" strike="noStrike" kern="1200" baseline="0">
              <a:solidFill>
                <a:srgbClr val="FFFFFF"/>
              </a:solidFill>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433481"/>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u="none" strike="noStrike" kern="1200" baseline="0">
                <a:solidFill>
                  <a:srgbClr val="155C10"/>
                </a:solidFill>
              </a:rPr>
              <a:t>B. </a:t>
            </a:r>
            <a:r>
              <a:rPr lang="en-US" sz="3200" b="1">
                <a:solidFill>
                  <a:srgbClr val="155C10"/>
                </a:solidFill>
              </a:rPr>
              <a:t>Sáng 19- 12- 1946</a:t>
            </a:r>
            <a:endParaRPr lang="en-US" sz="3200" b="1" i="0" u="none" strike="noStrike" kern="1200" baseline="0">
              <a:solidFill>
                <a:srgbClr val="155C10"/>
              </a:solidFill>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u="none" strike="noStrike" kern="1200" baseline="0">
                <a:solidFill>
                  <a:srgbClr val="155C10"/>
                </a:solidFill>
              </a:rPr>
              <a:t>D. </a:t>
            </a:r>
            <a:r>
              <a:rPr lang="en-US" sz="3200" b="1">
                <a:solidFill>
                  <a:srgbClr val="155C10"/>
                </a:solidFill>
              </a:rPr>
              <a:t>Đêm 19 - 12 - 1946</a:t>
            </a:r>
            <a:endParaRPr lang="en-US" sz="3200" b="1" i="0" u="none" strike="noStrike" kern="1200" baseline="0">
              <a:solidFill>
                <a:srgbClr val="FFFFFF"/>
              </a:solidFill>
            </a:endParaRPr>
          </a:p>
        </p:txBody>
      </p:sp>
      <p:pic>
        <p:nvPicPr>
          <p:cNvPr id="21" name="5 Second Countdown Intro video   YouTube">
            <a:hlinkClick r:id="" action="ppaction://media"/>
            <a:extLst>
              <a:ext uri="{FF2B5EF4-FFF2-40B4-BE49-F238E27FC236}">
                <a16:creationId xmlns:a16="http://schemas.microsoft.com/office/drawing/2014/main" id="{459B5732-1EA9-429B-9352-689DD3DA1C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3582" t="19073" r="33194" b="21307"/>
          <a:stretch/>
        </p:blipFill>
        <p:spPr>
          <a:xfrm>
            <a:off x="10498724" y="91806"/>
            <a:ext cx="1620127" cy="1635272"/>
          </a:xfrm>
          <a:prstGeom prst="ellipse">
            <a:avLst/>
          </a:prstGeom>
          <a:ln>
            <a:noFill/>
          </a:ln>
          <a:effectLst>
            <a:softEdge rad="112500"/>
          </a:effectLst>
        </p:spPr>
      </p:pic>
      <p:pic>
        <p:nvPicPr>
          <p:cNvPr id="25" name="Picture 4" descr="Cute Little Kid Girl Read Book And Confused With Question Mark Stock Vector  - Illustration of expression, school: 177079864">
            <a:extLst>
              <a:ext uri="{FF2B5EF4-FFF2-40B4-BE49-F238E27FC236}">
                <a16:creationId xmlns:a16="http://schemas.microsoft.com/office/drawing/2014/main" id="{4D202E51-8D2E-4896-85B4-2A1B59D34C9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77093" y="2913732"/>
            <a:ext cx="4207030" cy="42070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Cartoon santa claus with right and wrong signs">
            <a:extLst>
              <a:ext uri="{FF2B5EF4-FFF2-40B4-BE49-F238E27FC236}">
                <a16:creationId xmlns:a16="http://schemas.microsoft.com/office/drawing/2014/main" id="{EF444297-EA5C-4AD5-A7E7-3303B020DCE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756226" y="5191864"/>
            <a:ext cx="1045962" cy="111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205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061" fill="hold"/>
                                        <p:tgtEl>
                                          <p:spTgt spid="21"/>
                                        </p:tgtEl>
                                      </p:cBhvr>
                                    </p:cmd>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80">
                                          <p:stCondLst>
                                            <p:cond delay="0"/>
                                          </p:stCondLst>
                                        </p:cTn>
                                        <p:tgtEl>
                                          <p:spTgt spid="22"/>
                                        </p:tgtEl>
                                      </p:cBhvr>
                                    </p:animEffect>
                                    <p:anim calcmode="lin" valueType="num">
                                      <p:cBhvr>
                                        <p:cTn id="3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3" dur="26">
                                          <p:stCondLst>
                                            <p:cond delay="650"/>
                                          </p:stCondLst>
                                        </p:cTn>
                                        <p:tgtEl>
                                          <p:spTgt spid="22"/>
                                        </p:tgtEl>
                                      </p:cBhvr>
                                      <p:to x="100000" y="60000"/>
                                    </p:animScale>
                                    <p:animScale>
                                      <p:cBhvr>
                                        <p:cTn id="44" dur="166" decel="50000">
                                          <p:stCondLst>
                                            <p:cond delay="676"/>
                                          </p:stCondLst>
                                        </p:cTn>
                                        <p:tgtEl>
                                          <p:spTgt spid="22"/>
                                        </p:tgtEl>
                                      </p:cBhvr>
                                      <p:to x="100000" y="100000"/>
                                    </p:animScale>
                                    <p:animScale>
                                      <p:cBhvr>
                                        <p:cTn id="45" dur="26">
                                          <p:stCondLst>
                                            <p:cond delay="1312"/>
                                          </p:stCondLst>
                                        </p:cTn>
                                        <p:tgtEl>
                                          <p:spTgt spid="22"/>
                                        </p:tgtEl>
                                      </p:cBhvr>
                                      <p:to x="100000" y="80000"/>
                                    </p:animScale>
                                    <p:animScale>
                                      <p:cBhvr>
                                        <p:cTn id="46" dur="166" decel="50000">
                                          <p:stCondLst>
                                            <p:cond delay="1338"/>
                                          </p:stCondLst>
                                        </p:cTn>
                                        <p:tgtEl>
                                          <p:spTgt spid="22"/>
                                        </p:tgtEl>
                                      </p:cBhvr>
                                      <p:to x="100000" y="100000"/>
                                    </p:animScale>
                                    <p:animScale>
                                      <p:cBhvr>
                                        <p:cTn id="47" dur="26">
                                          <p:stCondLst>
                                            <p:cond delay="1642"/>
                                          </p:stCondLst>
                                        </p:cTn>
                                        <p:tgtEl>
                                          <p:spTgt spid="22"/>
                                        </p:tgtEl>
                                      </p:cBhvr>
                                      <p:to x="100000" y="90000"/>
                                    </p:animScale>
                                    <p:animScale>
                                      <p:cBhvr>
                                        <p:cTn id="48" dur="166" decel="50000">
                                          <p:stCondLst>
                                            <p:cond delay="1668"/>
                                          </p:stCondLst>
                                        </p:cTn>
                                        <p:tgtEl>
                                          <p:spTgt spid="22"/>
                                        </p:tgtEl>
                                      </p:cBhvr>
                                      <p:to x="100000" y="100000"/>
                                    </p:animScale>
                                    <p:animScale>
                                      <p:cBhvr>
                                        <p:cTn id="49" dur="26">
                                          <p:stCondLst>
                                            <p:cond delay="1808"/>
                                          </p:stCondLst>
                                        </p:cTn>
                                        <p:tgtEl>
                                          <p:spTgt spid="22"/>
                                        </p:tgtEl>
                                      </p:cBhvr>
                                      <p:to x="100000" y="95000"/>
                                    </p:animScale>
                                    <p:animScale>
                                      <p:cBhvr>
                                        <p:cTn id="50" dur="166" decel="50000">
                                          <p:stCondLst>
                                            <p:cond delay="1834"/>
                                          </p:stCondLst>
                                        </p:cTn>
                                        <p:tgtEl>
                                          <p:spTgt spid="22"/>
                                        </p:tgtEl>
                                      </p:cBhvr>
                                      <p:to x="100000" y="100000"/>
                                    </p:animScale>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21"/>
                </p:tgtEl>
              </p:cMediaNode>
            </p:video>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1"/>
                                        </p:tgtEl>
                                      </p:cBhvr>
                                    </p:cmd>
                                  </p:childTnLst>
                                </p:cTn>
                              </p:par>
                            </p:childTnLst>
                          </p:cTn>
                        </p:par>
                      </p:childTnLst>
                    </p:cTn>
                  </p:par>
                </p:childTnLst>
              </p:cTn>
              <p:nextCondLst>
                <p:cond evt="onClick" delay="0">
                  <p:tgtEl>
                    <p:spTgt spid="21"/>
                  </p:tgtEl>
                </p:cond>
              </p:nextCondLst>
            </p:seq>
          </p:childTnLst>
        </p:cTn>
      </p:par>
    </p:tnLst>
    <p:bldLst>
      <p:bldP spid="15" grpId="0"/>
      <p:bldP spid="16"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Draw 2d vector cartoon backgrounds by Ele_animations | Fiverr">
            <a:extLst>
              <a:ext uri="{FF2B5EF4-FFF2-40B4-BE49-F238E27FC236}">
                <a16:creationId xmlns:a16="http://schemas.microsoft.com/office/drawing/2014/main" id="{7328DDF8-92B7-4932-BF66-A7D4E1E9F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Cartoon grass background, grass material, grass png | PNGEgg">
            <a:extLst>
              <a:ext uri="{FF2B5EF4-FFF2-40B4-BE49-F238E27FC236}">
                <a16:creationId xmlns:a16="http://schemas.microsoft.com/office/drawing/2014/main" id="{3DBA8C1A-B50F-4885-A98B-D6EC154429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D49E3B-2BDF-4D52-A027-C26272ED7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742" y="320590"/>
            <a:ext cx="10900593" cy="2316681"/>
          </a:xfrm>
          <a:prstGeom prst="rect">
            <a:avLst/>
          </a:prstGeom>
        </p:spPr>
      </p:pic>
      <p:pic>
        <p:nvPicPr>
          <p:cNvPr id="7" name="Picture 24" descr="Cartoon grass background, grass material, grass png | PNGEgg">
            <a:extLst>
              <a:ext uri="{FF2B5EF4-FFF2-40B4-BE49-F238E27FC236}">
                <a16:creationId xmlns:a16="http://schemas.microsoft.com/office/drawing/2014/main" id="{493F84FE-F552-410D-B866-49CCFA4E5E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3DF98524-6372-47E7-8A75-B3FF82013F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appy Cute Little Kid Boy With Light Idea Stock Vector - Illustration of  homework, school: 177079924">
            <a:extLst>
              <a:ext uri="{FF2B5EF4-FFF2-40B4-BE49-F238E27FC236}">
                <a16:creationId xmlns:a16="http://schemas.microsoft.com/office/drawing/2014/main" id="{5FA63B30-CB89-48BA-8710-A5010ADB173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346270" y="2336800"/>
            <a:ext cx="4438742" cy="48941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C0245D65-43F7-438A-ACB3-D0EEB9DE047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a:off x="3490783" y="2567980"/>
            <a:ext cx="2348454" cy="46257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ppy Cute Little Kid Boy Holding Trophy Stock Vector - Illustration of  happy, back: 169003431">
            <a:extLst>
              <a:ext uri="{FF2B5EF4-FFF2-40B4-BE49-F238E27FC236}">
                <a16:creationId xmlns:a16="http://schemas.microsoft.com/office/drawing/2014/main" id="{6B4248BC-08D3-473C-9786-518DE2B966B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a:stretch>
            <a:fillRect/>
          </a:stretch>
        </p:blipFill>
        <p:spPr bwMode="auto">
          <a:xfrm>
            <a:off x="7775963" y="2248342"/>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y Holding Trophy Stock Illustrations – 347 Boy Holding Trophy Stock  Illustrations, Vectors &amp;amp; Clipart - Dreamstime">
            <a:extLst>
              <a:ext uri="{FF2B5EF4-FFF2-40B4-BE49-F238E27FC236}">
                <a16:creationId xmlns:a16="http://schemas.microsoft.com/office/drawing/2014/main" id="{32902DC4-7750-49C8-ACE8-24B768C9A8F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6098" b="89994" l="10000" r="90000">
                        <a14:foregroundMark x1="48250" y1="26880" x2="64063" y2="27413"/>
                        <a14:foregroundMark x1="54688" y1="31498" x2="54125" y2="3576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5369" y="2282432"/>
            <a:ext cx="4922563" cy="519684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arty Glitter Sticker for iOS &amp;amp; Android | GIPHY">
            <a:extLst>
              <a:ext uri="{FF2B5EF4-FFF2-40B4-BE49-F238E27FC236}">
                <a16:creationId xmlns:a16="http://schemas.microsoft.com/office/drawing/2014/main" id="{AC3AD488-40F7-4DA8-92E6-6FB9015511A4}"/>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4132515" y="-583047"/>
            <a:ext cx="3695539" cy="46557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Party Glitter Sticker for iOS &amp;amp; Android | GIPHY">
            <a:extLst>
              <a:ext uri="{FF2B5EF4-FFF2-40B4-BE49-F238E27FC236}">
                <a16:creationId xmlns:a16="http://schemas.microsoft.com/office/drawing/2014/main" id="{290CFBA7-2412-4B3F-BABD-08FFA0DB02E4}"/>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381418" y="-522833"/>
            <a:ext cx="3695539" cy="46557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Party Glitter Sticker for iOS &amp;amp; Android | GIPHY">
            <a:extLst>
              <a:ext uri="{FF2B5EF4-FFF2-40B4-BE49-F238E27FC236}">
                <a16:creationId xmlns:a16="http://schemas.microsoft.com/office/drawing/2014/main" id="{F9E75DA8-BCB0-4142-A235-E93E3DDB8A66}"/>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8115044" y="-635962"/>
            <a:ext cx="3695539" cy="465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666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randombar(horizontal)">
                                      <p:cBhvr>
                                        <p:cTn id="7" dur="500"/>
                                        <p:tgtEl>
                                          <p:spTgt spid="206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id="{9A27E85B-E7D9-4F4B-803F-B26B903FD5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id="{0986CEEA-A942-44E7-8C3F-AE45B8EA0A78}"/>
              </a:ext>
            </a:extLst>
          </p:cNvPr>
          <p:cNvSpPr/>
          <p:nvPr/>
        </p:nvSpPr>
        <p:spPr>
          <a:xfrm>
            <a:off x="393700" y="698500"/>
            <a:ext cx="11404600" cy="5211172"/>
          </a:xfrm>
          <a:prstGeom prst="roundRect">
            <a:avLst>
              <a:gd name="adj" fmla="val 50000"/>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TextBox 7">
            <a:extLst>
              <a:ext uri="{FF2B5EF4-FFF2-40B4-BE49-F238E27FC236}">
                <a16:creationId xmlns:a16="http://schemas.microsoft.com/office/drawing/2014/main" id="{C446C745-F809-4A34-B586-3F486BF1DA50}"/>
              </a:ext>
            </a:extLst>
          </p:cNvPr>
          <p:cNvSpPr txBox="1"/>
          <p:nvPr/>
        </p:nvSpPr>
        <p:spPr>
          <a:xfrm>
            <a:off x="0" y="834028"/>
            <a:ext cx="12191999" cy="1015663"/>
          </a:xfrm>
          <a:prstGeom prst="rect">
            <a:avLst/>
          </a:prstGeom>
          <a:noFill/>
        </p:spPr>
        <p:txBody>
          <a:bodyPr wrap="square">
            <a:spAutoFit/>
          </a:bodyPr>
          <a:lstStyle/>
          <a:p>
            <a:pPr algn="ctr" defTabSz="685783">
              <a:defRPr/>
            </a:pPr>
            <a:r>
              <a:rPr lang="en-US" sz="6000" b="1" u="sng">
                <a:ln w="38100">
                  <a:solidFill>
                    <a:schemeClr val="bg1"/>
                  </a:solidFill>
                </a:ln>
                <a:solidFill>
                  <a:srgbClr val="7030A0"/>
                </a:solidFill>
                <a:effectLst>
                  <a:outerShdw blurRad="38100" dist="38100" dir="2700000" algn="tl">
                    <a:srgbClr val="000000">
                      <a:alpha val="43137"/>
                    </a:srgbClr>
                  </a:outerShdw>
                </a:effectLst>
                <a:latin typeface="UTM Cookies" panose="02040603050506020204" pitchFamily="18" charset="0"/>
                <a:cs typeface="Times New Roman" pitchFamily="18" charset="0"/>
              </a:rPr>
              <a:t>LỊCH SỬ</a:t>
            </a:r>
            <a:endParaRPr lang="vi-VN" sz="6000" b="1" u="sng">
              <a:ln w="38100">
                <a:solidFill>
                  <a:schemeClr val="bg1"/>
                </a:solidFill>
              </a:ln>
              <a:solidFill>
                <a:srgbClr val="7030A0"/>
              </a:solidFill>
              <a:effectLst>
                <a:outerShdw blurRad="38100" dist="38100" dir="2700000" algn="tl">
                  <a:srgbClr val="000000">
                    <a:alpha val="43137"/>
                  </a:srgbClr>
                </a:outerShdw>
              </a:effectLst>
              <a:latin typeface="UTM Cookies" panose="02040603050506020204" pitchFamily="18" charset="0"/>
              <a:cs typeface="Times New Roman" pitchFamily="18" charset="0"/>
            </a:endParaRPr>
          </a:p>
        </p:txBody>
      </p:sp>
      <p:sp>
        <p:nvSpPr>
          <p:cNvPr id="9" name="TextBox 8">
            <a:extLst>
              <a:ext uri="{FF2B5EF4-FFF2-40B4-BE49-F238E27FC236}">
                <a16:creationId xmlns:a16="http://schemas.microsoft.com/office/drawing/2014/main" id="{CE23C581-6B95-4A22-9912-96D1F40933E8}"/>
              </a:ext>
            </a:extLst>
          </p:cNvPr>
          <p:cNvSpPr txBox="1"/>
          <p:nvPr/>
        </p:nvSpPr>
        <p:spPr>
          <a:xfrm>
            <a:off x="3047196" y="5087298"/>
            <a:ext cx="6097604" cy="646331"/>
          </a:xfrm>
          <a:prstGeom prst="rect">
            <a:avLst/>
          </a:prstGeom>
          <a:noFill/>
        </p:spPr>
        <p:txBody>
          <a:bodyPr wrap="square">
            <a:spAutoFit/>
          </a:bodyPr>
          <a:lstStyle/>
          <a:p>
            <a:pPr algn="ctr" defTabSz="685783">
              <a:defRPr/>
            </a:pPr>
            <a:r>
              <a:rPr lang="vi-VN" sz="3600" b="1">
                <a:solidFill>
                  <a:srgbClr val="002060"/>
                </a:solidFill>
                <a:effectLst>
                  <a:outerShdw blurRad="38100" dist="38100" dir="2700000" algn="tl">
                    <a:srgbClr val="000000">
                      <a:alpha val="43137"/>
                    </a:srgbClr>
                  </a:outerShdw>
                </a:effectLst>
                <a:latin typeface="UTM Flamenco" panose="02040603050506020204" pitchFamily="18" charset="0"/>
                <a:cs typeface="Times New Roman" pitchFamily="18" charset="0"/>
              </a:rPr>
              <a:t>Sách giáo khoa / </a:t>
            </a:r>
            <a:r>
              <a:rPr lang="en-US" sz="3600" b="1">
                <a:solidFill>
                  <a:srgbClr val="002060"/>
                </a:solidFill>
                <a:effectLst>
                  <a:outerShdw blurRad="38100" dist="38100" dir="2700000" algn="tl">
                    <a:srgbClr val="000000">
                      <a:alpha val="43137"/>
                    </a:srgbClr>
                  </a:outerShdw>
                </a:effectLst>
                <a:latin typeface="UTM Flamenco" panose="02040603050506020204" pitchFamily="18" charset="0"/>
                <a:cs typeface="Times New Roman" pitchFamily="18" charset="0"/>
              </a:rPr>
              <a:t>trang 30</a:t>
            </a:r>
            <a:endParaRPr lang="en-US" sz="3600" b="1" dirty="0">
              <a:solidFill>
                <a:srgbClr val="002060"/>
              </a:solidFill>
              <a:effectLst>
                <a:outerShdw blurRad="38100" dist="38100" dir="2700000" algn="tl">
                  <a:srgbClr val="000000">
                    <a:alpha val="43137"/>
                  </a:srgbClr>
                </a:outerShdw>
              </a:effectLst>
              <a:latin typeface="UTM Flamenco" panose="02040603050506020204" pitchFamily="18" charset="0"/>
              <a:cs typeface="Times New Roman" pitchFamily="18" charset="0"/>
            </a:endParaRPr>
          </a:p>
        </p:txBody>
      </p:sp>
      <p:sp>
        <p:nvSpPr>
          <p:cNvPr id="10" name="TextBox 9">
            <a:extLst>
              <a:ext uri="{FF2B5EF4-FFF2-40B4-BE49-F238E27FC236}">
                <a16:creationId xmlns:a16="http://schemas.microsoft.com/office/drawing/2014/main" id="{3DB5A187-1238-49CA-BD29-D2875F3AF2F1}"/>
              </a:ext>
            </a:extLst>
          </p:cNvPr>
          <p:cNvSpPr txBox="1"/>
          <p:nvPr/>
        </p:nvSpPr>
        <p:spPr>
          <a:xfrm>
            <a:off x="825500" y="2224975"/>
            <a:ext cx="10798175" cy="2248796"/>
          </a:xfrm>
          <a:prstGeom prst="rect">
            <a:avLst/>
          </a:prstGeom>
          <a:noFill/>
        </p:spPr>
        <p:txBody>
          <a:bodyPr wrap="square">
            <a:prstTxWarp prst="textPlain">
              <a:avLst/>
            </a:prstTxWarp>
            <a:spAutoFit/>
          </a:bodyPr>
          <a:lstStyle/>
          <a:p>
            <a:pPr algn="ctr" defTabSz="685783">
              <a:defRPr/>
            </a:pPr>
            <a:r>
              <a:rPr lang="en-US" sz="5400" b="1">
                <a:ln w="38100">
                  <a:solidFill>
                    <a:schemeClr val="bg1"/>
                  </a:solidFill>
                </a:ln>
                <a:solidFill>
                  <a:srgbClr val="FF5050"/>
                </a:solidFill>
                <a:effectLst>
                  <a:outerShdw blurRad="38100" dist="38100" dir="2700000" algn="tl">
                    <a:srgbClr val="000000">
                      <a:alpha val="43137"/>
                    </a:srgbClr>
                  </a:outerShdw>
                </a:effectLst>
                <a:latin typeface="UTM Cookies" panose="02040603050506020204" pitchFamily="18" charset="0"/>
                <a:cs typeface="Times New Roman" pitchFamily="18" charset="0"/>
              </a:rPr>
              <a:t>Bài 14: THU-ĐÔNG 1947,</a:t>
            </a:r>
          </a:p>
          <a:p>
            <a:pPr algn="ctr" defTabSz="685783">
              <a:defRPr/>
            </a:pPr>
            <a:r>
              <a:rPr lang="en-US" sz="5400" b="1">
                <a:ln w="38100">
                  <a:solidFill>
                    <a:schemeClr val="bg1"/>
                  </a:solidFill>
                </a:ln>
                <a:solidFill>
                  <a:srgbClr val="FF5050"/>
                </a:solidFill>
                <a:effectLst>
                  <a:outerShdw blurRad="38100" dist="38100" dir="2700000" algn="tl">
                    <a:srgbClr val="000000">
                      <a:alpha val="43137"/>
                    </a:srgbClr>
                  </a:outerShdw>
                </a:effectLst>
                <a:latin typeface="UTM Cookies" panose="02040603050506020204" pitchFamily="18" charset="0"/>
                <a:cs typeface="Times New Roman" pitchFamily="18" charset="0"/>
              </a:rPr>
              <a:t>VIỆT BẮC “MỒ CHÔN GIẶC PHÁP”</a:t>
            </a:r>
          </a:p>
        </p:txBody>
      </p:sp>
    </p:spTree>
    <p:extLst>
      <p:ext uri="{BB962C8B-B14F-4D97-AF65-F5344CB8AC3E}">
        <p14:creationId xmlns:p14="http://schemas.microsoft.com/office/powerpoint/2010/main" val="101350284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80">
                                          <p:stCondLst>
                                            <p:cond delay="0"/>
                                          </p:stCondLst>
                                        </p:cTn>
                                        <p:tgtEl>
                                          <p:spTgt spid="9"/>
                                        </p:tgtEl>
                                      </p:cBhvr>
                                    </p:animEffect>
                                    <p:anim calcmode="lin" valueType="num">
                                      <p:cBhvr>
                                        <p:cTn id="4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0" dur="26">
                                          <p:stCondLst>
                                            <p:cond delay="650"/>
                                          </p:stCondLst>
                                        </p:cTn>
                                        <p:tgtEl>
                                          <p:spTgt spid="9"/>
                                        </p:tgtEl>
                                      </p:cBhvr>
                                      <p:to x="100000" y="60000"/>
                                    </p:animScale>
                                    <p:animScale>
                                      <p:cBhvr>
                                        <p:cTn id="51" dur="166" decel="50000">
                                          <p:stCondLst>
                                            <p:cond delay="676"/>
                                          </p:stCondLst>
                                        </p:cTn>
                                        <p:tgtEl>
                                          <p:spTgt spid="9"/>
                                        </p:tgtEl>
                                      </p:cBhvr>
                                      <p:to x="100000" y="100000"/>
                                    </p:animScale>
                                    <p:animScale>
                                      <p:cBhvr>
                                        <p:cTn id="52" dur="26">
                                          <p:stCondLst>
                                            <p:cond delay="1312"/>
                                          </p:stCondLst>
                                        </p:cTn>
                                        <p:tgtEl>
                                          <p:spTgt spid="9"/>
                                        </p:tgtEl>
                                      </p:cBhvr>
                                      <p:to x="100000" y="80000"/>
                                    </p:animScale>
                                    <p:animScale>
                                      <p:cBhvr>
                                        <p:cTn id="53" dur="166" decel="50000">
                                          <p:stCondLst>
                                            <p:cond delay="1338"/>
                                          </p:stCondLst>
                                        </p:cTn>
                                        <p:tgtEl>
                                          <p:spTgt spid="9"/>
                                        </p:tgtEl>
                                      </p:cBhvr>
                                      <p:to x="100000" y="100000"/>
                                    </p:animScale>
                                    <p:animScale>
                                      <p:cBhvr>
                                        <p:cTn id="54" dur="26">
                                          <p:stCondLst>
                                            <p:cond delay="1642"/>
                                          </p:stCondLst>
                                        </p:cTn>
                                        <p:tgtEl>
                                          <p:spTgt spid="9"/>
                                        </p:tgtEl>
                                      </p:cBhvr>
                                      <p:to x="100000" y="90000"/>
                                    </p:animScale>
                                    <p:animScale>
                                      <p:cBhvr>
                                        <p:cTn id="55" dur="166" decel="50000">
                                          <p:stCondLst>
                                            <p:cond delay="1668"/>
                                          </p:stCondLst>
                                        </p:cTn>
                                        <p:tgtEl>
                                          <p:spTgt spid="9"/>
                                        </p:tgtEl>
                                      </p:cBhvr>
                                      <p:to x="100000" y="100000"/>
                                    </p:animScale>
                                    <p:animScale>
                                      <p:cBhvr>
                                        <p:cTn id="56" dur="26">
                                          <p:stCondLst>
                                            <p:cond delay="1808"/>
                                          </p:stCondLst>
                                        </p:cTn>
                                        <p:tgtEl>
                                          <p:spTgt spid="9"/>
                                        </p:tgtEl>
                                      </p:cBhvr>
                                      <p:to x="100000" y="95000"/>
                                    </p:animScale>
                                    <p:animScale>
                                      <p:cBhvr>
                                        <p:cTn id="5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1" name="矩形: 圆角 20">
            <a:extLst>
              <a:ext uri="{FF2B5EF4-FFF2-40B4-BE49-F238E27FC236}">
                <a16:creationId xmlns:a16="http://schemas.microsoft.com/office/drawing/2014/main" id="{EC505607-33C8-4A98-8130-847D87B7CCD9}"/>
              </a:ext>
            </a:extLst>
          </p:cNvPr>
          <p:cNvSpPr/>
          <p:nvPr/>
        </p:nvSpPr>
        <p:spPr>
          <a:xfrm>
            <a:off x="586286" y="683850"/>
            <a:ext cx="11116556" cy="5774099"/>
          </a:xfrm>
          <a:prstGeom prst="roundRect">
            <a:avLst>
              <a:gd name="adj" fmla="val 8808"/>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63" name="图片 62">
            <a:extLst>
              <a:ext uri="{FF2B5EF4-FFF2-40B4-BE49-F238E27FC236}">
                <a16:creationId xmlns:a16="http://schemas.microsoft.com/office/drawing/2014/main" id="{7901FD17-7D53-47E1-B432-C235396692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100" y="-2"/>
            <a:ext cx="7335988" cy="2546377"/>
          </a:xfrm>
          <a:prstGeom prst="rect">
            <a:avLst/>
          </a:prstGeom>
        </p:spPr>
      </p:pic>
      <p:pic>
        <p:nvPicPr>
          <p:cNvPr id="24" name="图片 23">
            <a:extLst>
              <a:ext uri="{FF2B5EF4-FFF2-40B4-BE49-F238E27FC236}">
                <a16:creationId xmlns:a16="http://schemas.microsoft.com/office/drawing/2014/main" id="{827522B3-3D92-4C84-B711-8854FC0F9C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157335" y="4971651"/>
            <a:ext cx="2034665" cy="1886350"/>
          </a:xfrm>
          <a:prstGeom prst="rect">
            <a:avLst/>
          </a:prstGeom>
        </p:spPr>
      </p:pic>
      <p:pic>
        <p:nvPicPr>
          <p:cNvPr id="25" name="图片 24">
            <a:extLst>
              <a:ext uri="{FF2B5EF4-FFF2-40B4-BE49-F238E27FC236}">
                <a16:creationId xmlns:a16="http://schemas.microsoft.com/office/drawing/2014/main" id="{1A470043-C9EF-46D8-AD32-7E7B766801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8100" y="3099677"/>
            <a:ext cx="1390650" cy="3758323"/>
          </a:xfrm>
          <a:prstGeom prst="rect">
            <a:avLst/>
          </a:prstGeom>
        </p:spPr>
      </p:pic>
      <p:sp>
        <p:nvSpPr>
          <p:cNvPr id="16" name="Rectangle: Rounded Corners 15">
            <a:extLst>
              <a:ext uri="{FF2B5EF4-FFF2-40B4-BE49-F238E27FC236}">
                <a16:creationId xmlns:a16="http://schemas.microsoft.com/office/drawing/2014/main" id="{A9D4D778-0F25-4431-B640-CD7B52C6C131}"/>
              </a:ext>
            </a:extLst>
          </p:cNvPr>
          <p:cNvSpPr/>
          <p:nvPr/>
        </p:nvSpPr>
        <p:spPr>
          <a:xfrm>
            <a:off x="1788308" y="1540823"/>
            <a:ext cx="6814406" cy="1323975"/>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1">
                    <a:lumMod val="75000"/>
                  </a:schemeClr>
                </a:solidFill>
                <a:latin typeface="Times New Roman" panose="02020603050405020304" pitchFamily="18" charset="0"/>
                <a:cs typeface="Times New Roman" panose="02020603050405020304" pitchFamily="18" charset="0"/>
              </a:rPr>
              <a:t>Kể được một số sự kiện về chiến dịch Việt Bắc thu – đông 1947.</a:t>
            </a:r>
          </a:p>
        </p:txBody>
      </p:sp>
      <p:sp>
        <p:nvSpPr>
          <p:cNvPr id="17" name="Rectangle: Rounded Corners 16">
            <a:extLst>
              <a:ext uri="{FF2B5EF4-FFF2-40B4-BE49-F238E27FC236}">
                <a16:creationId xmlns:a16="http://schemas.microsoft.com/office/drawing/2014/main" id="{376F1D7B-9DD2-4F0A-9851-ED0EF8EC1A50}"/>
              </a:ext>
            </a:extLst>
          </p:cNvPr>
          <p:cNvSpPr/>
          <p:nvPr/>
        </p:nvSpPr>
        <p:spPr>
          <a:xfrm>
            <a:off x="3075255" y="3236115"/>
            <a:ext cx="6814406" cy="1323975"/>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1">
                    <a:lumMod val="75000"/>
                  </a:schemeClr>
                </a:solidFill>
                <a:latin typeface="Times New Roman" panose="02020603050405020304" pitchFamily="18" charset="0"/>
                <a:cs typeface="Times New Roman" panose="02020603050405020304" pitchFamily="18" charset="0"/>
              </a:rPr>
              <a:t>Ý nghĩa chiến thắng Việt Bắc đối với </a:t>
            </a:r>
            <a:endParaRPr lang="en-US" sz="2400" b="1">
              <a:solidFill>
                <a:schemeClr val="accent1">
                  <a:lumMod val="75000"/>
                </a:schemeClr>
              </a:solidFill>
              <a:latin typeface="Times New Roman" panose="02020603050405020304" pitchFamily="18" charset="0"/>
              <a:cs typeface="Times New Roman" panose="02020603050405020304" pitchFamily="18" charset="0"/>
            </a:endParaRPr>
          </a:p>
          <a:p>
            <a:pPr algn="ctr"/>
            <a:r>
              <a:rPr lang="vi-VN" sz="2400" b="1">
                <a:solidFill>
                  <a:schemeClr val="accent1">
                    <a:lumMod val="75000"/>
                  </a:schemeClr>
                </a:solidFill>
                <a:latin typeface="Times New Roman" panose="02020603050405020304" pitchFamily="18" charset="0"/>
                <a:cs typeface="Times New Roman" panose="02020603050405020304" pitchFamily="18" charset="0"/>
              </a:rPr>
              <a:t>cuộc kháng chiến của dân tộc ta.</a:t>
            </a:r>
          </a:p>
        </p:txBody>
      </p:sp>
      <p:sp>
        <p:nvSpPr>
          <p:cNvPr id="18" name="Rectangle: Rounded Corners 17">
            <a:extLst>
              <a:ext uri="{FF2B5EF4-FFF2-40B4-BE49-F238E27FC236}">
                <a16:creationId xmlns:a16="http://schemas.microsoft.com/office/drawing/2014/main" id="{6580C2F7-A97F-480A-8C88-0E74953DA1D9}"/>
              </a:ext>
            </a:extLst>
          </p:cNvPr>
          <p:cNvSpPr/>
          <p:nvPr/>
        </p:nvSpPr>
        <p:spPr>
          <a:xfrm>
            <a:off x="4645808" y="4880250"/>
            <a:ext cx="6814406" cy="1323975"/>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1">
                    <a:lumMod val="75000"/>
                  </a:schemeClr>
                </a:solidFill>
                <a:latin typeface="Times New Roman" panose="02020603050405020304" pitchFamily="18" charset="0"/>
                <a:cs typeface="Times New Roman" panose="02020603050405020304" pitchFamily="18" charset="0"/>
              </a:rPr>
              <a:t>Có ý thức học tập và rèn luyện tốt để góp phần xây dựng và bảo vệ quê hương đất nước.</a:t>
            </a:r>
          </a:p>
        </p:txBody>
      </p:sp>
      <p:pic>
        <p:nvPicPr>
          <p:cNvPr id="19" name="图片 4">
            <a:extLst>
              <a:ext uri="{FF2B5EF4-FFF2-40B4-BE49-F238E27FC236}">
                <a16:creationId xmlns:a16="http://schemas.microsoft.com/office/drawing/2014/main" id="{BAAB143F-CDD1-4E49-B7AE-ECEDAF5A7C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247" y="1824027"/>
            <a:ext cx="544069" cy="706583"/>
          </a:xfrm>
          <a:prstGeom prst="rect">
            <a:avLst/>
          </a:prstGeom>
        </p:spPr>
      </p:pic>
      <p:pic>
        <p:nvPicPr>
          <p:cNvPr id="20" name="图片 5">
            <a:extLst>
              <a:ext uri="{FF2B5EF4-FFF2-40B4-BE49-F238E27FC236}">
                <a16:creationId xmlns:a16="http://schemas.microsoft.com/office/drawing/2014/main" id="{8AF814AA-96BB-44AF-AC19-93B4F6FC88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6910" y="3639911"/>
            <a:ext cx="544069" cy="706583"/>
          </a:xfrm>
          <a:prstGeom prst="rect">
            <a:avLst/>
          </a:prstGeom>
        </p:spPr>
      </p:pic>
      <p:pic>
        <p:nvPicPr>
          <p:cNvPr id="22" name="图片 12">
            <a:extLst>
              <a:ext uri="{FF2B5EF4-FFF2-40B4-BE49-F238E27FC236}">
                <a16:creationId xmlns:a16="http://schemas.microsoft.com/office/drawing/2014/main" id="{47A9E8BD-D973-4793-8CA5-63DE7E2FD6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3205" y="5282708"/>
            <a:ext cx="544069" cy="706583"/>
          </a:xfrm>
          <a:prstGeom prst="rect">
            <a:avLst/>
          </a:prstGeom>
        </p:spPr>
      </p:pic>
      <p:sp>
        <p:nvSpPr>
          <p:cNvPr id="23" name="Rectangle 22">
            <a:extLst>
              <a:ext uri="{FF2B5EF4-FFF2-40B4-BE49-F238E27FC236}">
                <a16:creationId xmlns:a16="http://schemas.microsoft.com/office/drawing/2014/main" id="{89487AA8-C302-452F-81D2-C4C0912B6C18}"/>
              </a:ext>
            </a:extLst>
          </p:cNvPr>
          <p:cNvSpPr/>
          <p:nvPr/>
        </p:nvSpPr>
        <p:spPr>
          <a:xfrm>
            <a:off x="1281082" y="-2412"/>
            <a:ext cx="10015883" cy="1446550"/>
          </a:xfrm>
          <a:prstGeom prst="rect">
            <a:avLst/>
          </a:prstGeom>
          <a:noFill/>
        </p:spPr>
        <p:txBody>
          <a:bodyPr wrap="none" lIns="91440" tIns="45720" rIns="91440" bIns="45720">
            <a:spAutoFit/>
          </a:bodyPr>
          <a:lstStyle/>
          <a:p>
            <a:pPr algn="ctr"/>
            <a:r>
              <a:rPr lang="vi-VN"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rPr>
              <a:t>Mục tiêu bài học</a:t>
            </a:r>
            <a:endParaRPr lang="vi-VN" sz="8800" b="1">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Tree>
    <p:extLst>
      <p:ext uri="{BB962C8B-B14F-4D97-AF65-F5344CB8AC3E}">
        <p14:creationId xmlns:p14="http://schemas.microsoft.com/office/powerpoint/2010/main" val="384875215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5AFC29DA-3C70-497D-B163-ADBEEACC4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1999" cy="6369447"/>
          </a:xfrm>
          <a:prstGeom prst="rect">
            <a:avLst/>
          </a:prstGeom>
        </p:spPr>
      </p:pic>
      <p:pic>
        <p:nvPicPr>
          <p:cNvPr id="40" name="图片 39" descr="图片包含 天空, 雪花, 室内&#10;&#10;自动生成的说明">
            <a:extLst>
              <a:ext uri="{FF2B5EF4-FFF2-40B4-BE49-F238E27FC236}">
                <a16:creationId xmlns:a16="http://schemas.microsoft.com/office/drawing/2014/main" id="{9937FD90-B846-4CCA-B271-BF8D0EC6692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34195"/>
          <a:stretch/>
        </p:blipFill>
        <p:spPr>
          <a:xfrm>
            <a:off x="1" y="3181109"/>
            <a:ext cx="12191999" cy="3676892"/>
          </a:xfrm>
          <a:prstGeom prst="rect">
            <a:avLst/>
          </a:prstGeom>
        </p:spPr>
      </p:pic>
      <p:pic>
        <p:nvPicPr>
          <p:cNvPr id="63" name="图片 62">
            <a:extLst>
              <a:ext uri="{FF2B5EF4-FFF2-40B4-BE49-F238E27FC236}">
                <a16:creationId xmlns:a16="http://schemas.microsoft.com/office/drawing/2014/main" id="{7901FD17-7D53-47E1-B432-C235396692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矩形: 圆角 20">
            <a:extLst>
              <a:ext uri="{FF2B5EF4-FFF2-40B4-BE49-F238E27FC236}">
                <a16:creationId xmlns:a16="http://schemas.microsoft.com/office/drawing/2014/main" id="{8A554618-C5EA-4A89-98CE-98473EA7D896}"/>
              </a:ext>
            </a:extLst>
          </p:cNvPr>
          <p:cNvSpPr/>
          <p:nvPr/>
        </p:nvSpPr>
        <p:spPr>
          <a:xfrm>
            <a:off x="586286" y="683850"/>
            <a:ext cx="11116556" cy="5774099"/>
          </a:xfrm>
          <a:prstGeom prst="roundRect">
            <a:avLst>
              <a:gd name="adj" fmla="val 8808"/>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Rectangle: Rounded Corners 16">
            <a:extLst>
              <a:ext uri="{FF2B5EF4-FFF2-40B4-BE49-F238E27FC236}">
                <a16:creationId xmlns:a16="http://schemas.microsoft.com/office/drawing/2014/main" id="{58EB2280-4F88-4403-9861-0EEB48E8FB04}"/>
              </a:ext>
            </a:extLst>
          </p:cNvPr>
          <p:cNvSpPr/>
          <p:nvPr/>
        </p:nvSpPr>
        <p:spPr>
          <a:xfrm>
            <a:off x="2688797" y="1670930"/>
            <a:ext cx="6814406" cy="1300835"/>
          </a:xfrm>
          <a:prstGeom prst="roundRect">
            <a:avLst>
              <a:gd name="adj" fmla="val 22608"/>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rPr>
              <a:t>Âm mưu của địch và chủ trương của ta</a:t>
            </a:r>
            <a:endParaRPr lang="zh-CN" altLang="en-US" sz="2400">
              <a:solidFill>
                <a:srgbClr val="7030A0"/>
              </a:solidFill>
              <a:latin typeface="Times New Roman" panose="02020603050405020304" pitchFamily="18" charset="0"/>
              <a:ea typeface=".黑体-日本语" charset="-128"/>
              <a:cs typeface="Times New Roman" panose="02020603050405020304" pitchFamily="18" charset="0"/>
              <a:sym typeface="+mn-lt"/>
            </a:endParaRPr>
          </a:p>
        </p:txBody>
      </p:sp>
      <p:sp>
        <p:nvSpPr>
          <p:cNvPr id="18" name="Rectangle: Rounded Corners 17">
            <a:extLst>
              <a:ext uri="{FF2B5EF4-FFF2-40B4-BE49-F238E27FC236}">
                <a16:creationId xmlns:a16="http://schemas.microsoft.com/office/drawing/2014/main" id="{E9AD722E-7874-47AE-B65A-7EE0CEB281F1}"/>
              </a:ext>
            </a:extLst>
          </p:cNvPr>
          <p:cNvSpPr/>
          <p:nvPr/>
        </p:nvSpPr>
        <p:spPr>
          <a:xfrm>
            <a:off x="3524069" y="3324412"/>
            <a:ext cx="6814407" cy="1300835"/>
          </a:xfrm>
          <a:prstGeom prst="roundRect">
            <a:avLst>
              <a:gd name="adj" fmla="val 22608"/>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en-US" altLang="zh-CN" sz="2400" b="1">
                <a:solidFill>
                  <a:srgbClr val="7030A0"/>
                </a:solidFill>
                <a:latin typeface="Times New Roman" pitchFamily="18" charset="0"/>
                <a:ea typeface=".黑体-日本语" panose="02000500000000000000" pitchFamily="2" charset="-122"/>
                <a:cs typeface="Times New Roman" pitchFamily="18" charset="0"/>
                <a:sym typeface="+mn-lt"/>
              </a:rPr>
              <a:t>Diễn biến của chiến dịch </a:t>
            </a:r>
            <a:endParaRPr lang="vi-VN" altLang="zh-CN" sz="2400" b="1">
              <a:solidFill>
                <a:srgbClr val="7030A0"/>
              </a:solidFill>
              <a:latin typeface="Times New Roman" pitchFamily="18" charset="0"/>
              <a:ea typeface=".黑体-日本语" panose="02000500000000000000" pitchFamily="2" charset="-122"/>
              <a:cs typeface="Times New Roman" pitchFamily="18" charset="0"/>
              <a:sym typeface="+mn-lt"/>
            </a:endParaRPr>
          </a:p>
          <a:p>
            <a:pPr algn="ctr">
              <a:lnSpc>
                <a:spcPct val="130000"/>
              </a:lnSpc>
              <a:defRPr/>
            </a:pPr>
            <a:r>
              <a:rPr lang="en-US" altLang="zh-CN" sz="2400" b="1">
                <a:solidFill>
                  <a:srgbClr val="7030A0"/>
                </a:solidFill>
                <a:latin typeface="Times New Roman" pitchFamily="18" charset="0"/>
                <a:ea typeface=".黑体-日本语" panose="02000500000000000000" pitchFamily="2" charset="-122"/>
                <a:cs typeface="Times New Roman" pitchFamily="18" charset="0"/>
                <a:sym typeface="+mn-lt"/>
              </a:rPr>
              <a:t>Việt Bắc</a:t>
            </a:r>
            <a:r>
              <a:rPr lang="vi-VN" altLang="zh-CN" sz="2400" b="1">
                <a:solidFill>
                  <a:srgbClr val="7030A0"/>
                </a:solidFill>
                <a:latin typeface="Times New Roman" pitchFamily="18" charset="0"/>
                <a:ea typeface=".黑体-日本语" panose="02000500000000000000" pitchFamily="2" charset="-122"/>
                <a:cs typeface="Times New Roman" pitchFamily="18" charset="0"/>
                <a:sym typeface="+mn-lt"/>
              </a:rPr>
              <a:t> </a:t>
            </a:r>
            <a:r>
              <a:rPr lang="en-US" altLang="zh-CN" sz="2400" b="1" kern="0">
                <a:solidFill>
                  <a:srgbClr val="7030A0"/>
                </a:solidFill>
                <a:latin typeface="Times New Roman" pitchFamily="18" charset="0"/>
                <a:ea typeface=".黑体-日本语" panose="02000500000000000000" pitchFamily="2" charset="-122"/>
                <a:cs typeface="Times New Roman" pitchFamily="18" charset="0"/>
                <a:sym typeface="+mn-lt"/>
              </a:rPr>
              <a:t>thu – đông 1947</a:t>
            </a:r>
            <a:endParaRPr lang="zh-CN" altLang="en-US" sz="2400" b="1" kern="0" dirty="0">
              <a:solidFill>
                <a:srgbClr val="7030A0"/>
              </a:solidFill>
              <a:latin typeface="Times New Roman" pitchFamily="18" charset="0"/>
              <a:ea typeface=".黑体-日本语" panose="02000500000000000000" pitchFamily="2" charset="-122"/>
              <a:cs typeface="Times New Roman" pitchFamily="18" charset="0"/>
              <a:sym typeface="+mn-lt"/>
            </a:endParaRPr>
          </a:p>
        </p:txBody>
      </p:sp>
      <p:sp>
        <p:nvSpPr>
          <p:cNvPr id="19" name="Rectangle: Rounded Corners 18">
            <a:extLst>
              <a:ext uri="{FF2B5EF4-FFF2-40B4-BE49-F238E27FC236}">
                <a16:creationId xmlns:a16="http://schemas.microsoft.com/office/drawing/2014/main" id="{2FEE284D-B99D-4327-93C2-2C083B17E817}"/>
              </a:ext>
            </a:extLst>
          </p:cNvPr>
          <p:cNvSpPr/>
          <p:nvPr/>
        </p:nvSpPr>
        <p:spPr>
          <a:xfrm>
            <a:off x="4539887" y="4979928"/>
            <a:ext cx="6814406" cy="1300835"/>
          </a:xfrm>
          <a:prstGeom prst="roundRect">
            <a:avLst>
              <a:gd name="adj" fmla="val 22608"/>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rPr>
              <a:t>Kết quả</a:t>
            </a:r>
            <a:r>
              <a:rPr lang="vi-VN"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rPr>
              <a:t> và ý nghĩa</a:t>
            </a:r>
            <a:r>
              <a:rPr lang="en-US"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rPr>
              <a:t> của chiến dịch </a:t>
            </a:r>
            <a:endParaRPr lang="vi-VN"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endParaRPr>
          </a:p>
          <a:p>
            <a:pPr algn="ctr"/>
            <a:r>
              <a:rPr lang="en-US"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rPr>
              <a:t>Việt Bắc thu-đông 1947</a:t>
            </a:r>
            <a:endParaRPr lang="zh-CN" altLang="en-US" sz="2400">
              <a:solidFill>
                <a:srgbClr val="7030A0"/>
              </a:solidFill>
              <a:latin typeface="Times New Roman" panose="02020603050405020304" pitchFamily="18" charset="0"/>
              <a:ea typeface=".黑体-日本语" charset="-128"/>
              <a:cs typeface="Times New Roman" panose="02020603050405020304" pitchFamily="18" charset="0"/>
              <a:sym typeface="+mn-lt"/>
            </a:endParaRPr>
          </a:p>
        </p:txBody>
      </p:sp>
      <p:sp>
        <p:nvSpPr>
          <p:cNvPr id="25" name="Rectangle 24">
            <a:extLst>
              <a:ext uri="{FF2B5EF4-FFF2-40B4-BE49-F238E27FC236}">
                <a16:creationId xmlns:a16="http://schemas.microsoft.com/office/drawing/2014/main" id="{EBD2EBDB-BF5F-4FC3-B38A-C83B419ABCB7}"/>
              </a:ext>
            </a:extLst>
          </p:cNvPr>
          <p:cNvSpPr/>
          <p:nvPr/>
        </p:nvSpPr>
        <p:spPr>
          <a:xfrm>
            <a:off x="1870189" y="-2412"/>
            <a:ext cx="8837676" cy="1446550"/>
          </a:xfrm>
          <a:prstGeom prst="rect">
            <a:avLst/>
          </a:prstGeom>
          <a:noFill/>
        </p:spPr>
        <p:txBody>
          <a:bodyPr wrap="none" lIns="91440" tIns="45720" rIns="91440" bIns="45720">
            <a:spAutoFit/>
          </a:bodyPr>
          <a:lstStyle/>
          <a:p>
            <a:pPr algn="ctr"/>
            <a:r>
              <a:rPr lang="vi-VN" sz="8800" b="1" cap="none" spc="0">
                <a:ln w="38100">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Showcard" panose="02040603050506020204" pitchFamily="18" charset="0"/>
              </a:rPr>
              <a:t>CÁC HOẠT ĐỘNG</a:t>
            </a:r>
            <a:endParaRPr lang="vi-VN" sz="8800" b="1">
              <a:ln w="38100">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3" name="Oval 2">
            <a:extLst>
              <a:ext uri="{FF2B5EF4-FFF2-40B4-BE49-F238E27FC236}">
                <a16:creationId xmlns:a16="http://schemas.microsoft.com/office/drawing/2014/main" id="{2D5E2A15-D841-48CB-89CC-0CFD07890921}"/>
              </a:ext>
            </a:extLst>
          </p:cNvPr>
          <p:cNvSpPr/>
          <p:nvPr/>
        </p:nvSpPr>
        <p:spPr>
          <a:xfrm>
            <a:off x="1327263" y="1719877"/>
            <a:ext cx="1084258" cy="10779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a:solidFill>
                  <a:schemeClr val="bg1"/>
                </a:solidFill>
                <a:latin typeface="Times New Roman" panose="02020603050405020304" pitchFamily="18" charset="0"/>
                <a:cs typeface="Times New Roman" panose="02020603050405020304" pitchFamily="18" charset="0"/>
              </a:rPr>
              <a:t>1</a:t>
            </a:r>
            <a:endParaRPr lang="en-US" sz="8000" b="1">
              <a:solidFill>
                <a:schemeClr val="bg1"/>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5DDD4815-BB3B-4356-A752-5C790F792C22}"/>
              </a:ext>
            </a:extLst>
          </p:cNvPr>
          <p:cNvSpPr/>
          <p:nvPr/>
        </p:nvSpPr>
        <p:spPr>
          <a:xfrm>
            <a:off x="2146668" y="3402420"/>
            <a:ext cx="1084258" cy="10779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a:solidFill>
                  <a:schemeClr val="bg1"/>
                </a:solidFill>
                <a:latin typeface="Times New Roman" panose="02020603050405020304" pitchFamily="18" charset="0"/>
                <a:cs typeface="Times New Roman" panose="02020603050405020304" pitchFamily="18" charset="0"/>
              </a:rPr>
              <a:t>2</a:t>
            </a:r>
            <a:endParaRPr lang="en-US" sz="8000" b="1">
              <a:solidFill>
                <a:schemeClr val="bg1"/>
              </a:solidFill>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330A1B20-CD0A-4FB0-8CF0-16738ACDBF83}"/>
              </a:ext>
            </a:extLst>
          </p:cNvPr>
          <p:cNvSpPr/>
          <p:nvPr/>
        </p:nvSpPr>
        <p:spPr>
          <a:xfrm>
            <a:off x="3162486" y="5074921"/>
            <a:ext cx="1084258" cy="10779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a:solidFill>
                  <a:schemeClr val="bg1"/>
                </a:solidFill>
                <a:latin typeface="Times New Roman" panose="02020603050405020304" pitchFamily="18" charset="0"/>
                <a:cs typeface="Times New Roman" panose="02020603050405020304" pitchFamily="18" charset="0"/>
              </a:rPr>
              <a:t>3</a:t>
            </a:r>
            <a:endParaRPr lang="en-US" sz="80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95407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5" grpId="0"/>
      <p:bldP spid="3"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BE767F58-8691-4A1D-9ECD-6BCD963B935F"/>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冰山下的火种（4） 4月8号\17893919"/>
  <p:tag name="ISPRING_FIRST_PUBLI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7">
      <a:majorFont>
        <a:latin typeface="Calibri Light"/>
        <a:ea typeface="等线 Light"/>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1912</TotalTime>
  <Words>1450</Words>
  <Application>Microsoft Office PowerPoint</Application>
  <PresentationFormat>Widescreen</PresentationFormat>
  <Paragraphs>160</Paragraphs>
  <Slides>46</Slides>
  <Notes>25</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UTM Flamenco</vt:lpstr>
      <vt:lpstr>UTM Androgyne</vt:lpstr>
      <vt:lpstr>inpin heiti</vt:lpstr>
      <vt:lpstr>UTM Futura Extra</vt:lpstr>
      <vt:lpstr>Calibri</vt:lpstr>
      <vt:lpstr>等线</vt:lpstr>
      <vt:lpstr>Calibri Light</vt:lpstr>
      <vt:lpstr>UTM Cookies</vt:lpstr>
      <vt:lpstr>UTM Showcard</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180</cp:revision>
  <dcterms:created xsi:type="dcterms:W3CDTF">2017-08-18T03:02:00Z</dcterms:created>
  <dcterms:modified xsi:type="dcterms:W3CDTF">2021-12-08T13:34:38Z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