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2" r:id="rId3"/>
    <p:sldMasterId id="2147483732" r:id="rId4"/>
  </p:sldMasterIdLst>
  <p:notesMasterIdLst>
    <p:notesMasterId r:id="rId25"/>
  </p:notesMasterIdLst>
  <p:sldIdLst>
    <p:sldId id="268" r:id="rId5"/>
    <p:sldId id="292" r:id="rId6"/>
    <p:sldId id="259" r:id="rId7"/>
    <p:sldId id="297" r:id="rId8"/>
    <p:sldId id="497" r:id="rId9"/>
    <p:sldId id="504" r:id="rId10"/>
    <p:sldId id="294" r:id="rId11"/>
    <p:sldId id="496" r:id="rId12"/>
    <p:sldId id="521" r:id="rId13"/>
    <p:sldId id="522" r:id="rId14"/>
    <p:sldId id="523" r:id="rId15"/>
    <p:sldId id="524" r:id="rId16"/>
    <p:sldId id="525" r:id="rId17"/>
    <p:sldId id="501" r:id="rId18"/>
    <p:sldId id="526" r:id="rId19"/>
    <p:sldId id="505" r:id="rId20"/>
    <p:sldId id="506" r:id="rId21"/>
    <p:sldId id="527" r:id="rId22"/>
    <p:sldId id="502" r:id="rId23"/>
    <p:sldId id="5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64" autoAdjust="0"/>
  </p:normalViewPr>
  <p:slideViewPr>
    <p:cSldViewPr snapToGrid="0">
      <p:cViewPr varScale="1">
        <p:scale>
          <a:sx n="77" d="100"/>
          <a:sy n="77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1FECC-2BC5-4E4B-8F0E-FB7125DF4E4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3C67B-4A81-4D20-9089-78754D7E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07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4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9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2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4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7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0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27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69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249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126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253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460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013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32056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2375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719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9211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7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20813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0145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0112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066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9862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698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52393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8783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786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3038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125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4483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599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585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3427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4075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5395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8600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3046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1916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1056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655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1582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6243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6109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8860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0636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7817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464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773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59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119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0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05CBFAA-05CD-4460-BACE-F3E389F66C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07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85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4BC964-CBDE-48E9-823E-3CD7C4D9B391}"/>
              </a:ext>
            </a:extLst>
          </p:cNvPr>
          <p:cNvSpPr txBox="1"/>
          <p:nvPr/>
        </p:nvSpPr>
        <p:spPr>
          <a:xfrm>
            <a:off x="5834702" y="1464379"/>
            <a:ext cx="2355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 NGHỆ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20FABF-7C19-4248-B260-6142AAD0A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884" y="2124621"/>
            <a:ext cx="8876545" cy="23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7198D-D11D-4FC2-AA74-31BE4DA2A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688" y="4258932"/>
            <a:ext cx="360914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2240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Lấy tay không nhặt mảnh vỡ dễ bị thương.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6238C-B009-45A0-BE41-8DB80D659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7" y="1871662"/>
            <a:ext cx="4389334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 tay gần vòi nước đang sôi dễ bị bỏng.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E563A-046F-487F-A636-F8BE0BB58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4" y="1876424"/>
            <a:ext cx="4050221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vật vào ổ điện dễ xảy ra tai nạn điện giật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A27CC-5FC3-4FE5-A52D-F073C65E2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4" y="1947862"/>
            <a:ext cx="4090369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6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Sử dụng vật nhọn làm đồ chơi dễ bị thương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1F9B6-D203-4C98-A289-CEA9316C8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362" y="2195512"/>
            <a:ext cx="3904847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101033" y="1982112"/>
            <a:ext cx="8843191" cy="2666086"/>
            <a:chOff x="1710430" y="1284911"/>
            <a:chExt cx="8020062" cy="2564311"/>
          </a:xfrm>
        </p:grpSpPr>
        <p:sp>
          <p:nvSpPr>
            <p:cNvPr id="23" name="矩形 22"/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gradFill>
              <a:gsLst>
                <a:gs pos="100000">
                  <a:srgbClr val="7E9F3D">
                    <a:alpha val="80000"/>
                  </a:srgbClr>
                </a:gs>
                <a:gs pos="84000">
                  <a:srgbClr val="B3EA34">
                    <a:alpha val="77647"/>
                  </a:srgbClr>
                </a:gs>
              </a:gsLst>
              <a:lin ang="10800000" scaled="0"/>
            </a:gradFill>
            <a:ln>
              <a:solidFill>
                <a:srgbClr val="B3EA3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3020" y="2647052"/>
            <a:ext cx="1415845" cy="1331706"/>
            <a:chOff x="713110" y="905764"/>
            <a:chExt cx="1361797" cy="1280869"/>
          </a:xfrm>
        </p:grpSpPr>
        <p:grpSp>
          <p:nvGrpSpPr>
            <p:cNvPr id="17" name="组合 16"/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19" name="Freeform 6"/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方正大标宋简体" pitchFamily="2" charset="-122"/>
                  <a:ea typeface="方正大标宋简体" pitchFamily="2" charset="-122"/>
                  <a:cs typeface="+mn-cs"/>
                </a:rPr>
                <a:t>KL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方正大标宋简体" pitchFamily="2" charset="-122"/>
                <a:ea typeface="方正大标宋简体" pitchFamily="2" charset="-122"/>
                <a:cs typeface="+mn-cs"/>
              </a:endParaRPr>
            </a:p>
          </p:txBody>
        </p:sp>
      </p:grpSp>
      <p:sp useBgFill="1">
        <p:nvSpPr>
          <p:cNvPr id="58" name="Freeform 27"/>
          <p:cNvSpPr>
            <a:spLocks/>
          </p:cNvSpPr>
          <p:nvPr/>
        </p:nvSpPr>
        <p:spPr bwMode="auto">
          <a:xfrm>
            <a:off x="2288866" y="3067201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14625" y="2421693"/>
            <a:ext cx="8067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vi-VN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cần sử dụng đúng cách các sản phẩm công nghệ để đảm bảo an toàn cho bản thân và mọi người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方正大标宋简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81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98156" y="2876086"/>
            <a:ext cx="5066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301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457325" y="360257"/>
            <a:ext cx="9963150" cy="1144693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lựa chọn và sắp xếp các thẻ tình huống có thể gây bỏng, hoặc gây điện giật để hoàn thiện bảng theo mẫu gợi ý dưới đây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488DE9-C1E4-47C4-9A1E-A5C7CE8C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1824037"/>
            <a:ext cx="4681538" cy="420824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F68969-BF19-48FA-82CF-F92C8C19C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03974"/>
              </p:ext>
            </p:extLst>
          </p:nvPr>
        </p:nvGraphicFramePr>
        <p:xfrm>
          <a:off x="6010276" y="2296509"/>
          <a:ext cx="5514974" cy="1757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6997">
                  <a:extLst>
                    <a:ext uri="{9D8B030D-6E8A-4147-A177-3AD203B41FA5}">
                      <a16:colId xmlns:a16="http://schemas.microsoft.com/office/drawing/2014/main" val="864464001"/>
                    </a:ext>
                  </a:extLst>
                </a:gridCol>
                <a:gridCol w="2757977">
                  <a:extLst>
                    <a:ext uri="{9D8B030D-6E8A-4147-A177-3AD203B41FA5}">
                      <a16:colId xmlns:a16="http://schemas.microsoft.com/office/drawing/2014/main" val="2360282891"/>
                    </a:ext>
                  </a:extLst>
                </a:gridCol>
              </a:tblGrid>
              <a:tr h="856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bỏng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điện giật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847306"/>
                  </a:ext>
                </a:extLst>
              </a:tr>
              <a:tr h="7674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64716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A9E9D380-0A7A-4C5C-B173-20AA5CD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231" y="4249262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04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B8D79B-A9C2-4996-9089-AF3A6BC93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72019"/>
              </p:ext>
            </p:extLst>
          </p:nvPr>
        </p:nvGraphicFramePr>
        <p:xfrm>
          <a:off x="1438275" y="1178560"/>
          <a:ext cx="9734550" cy="4124960"/>
        </p:xfrm>
        <a:graphic>
          <a:graphicData uri="http://schemas.openxmlformats.org/drawingml/2006/table">
            <a:tbl>
              <a:tblPr/>
              <a:tblGrid>
                <a:gridCol w="4867275">
                  <a:extLst>
                    <a:ext uri="{9D8B030D-6E8A-4147-A177-3AD203B41FA5}">
                      <a16:colId xmlns:a16="http://schemas.microsoft.com/office/drawing/2014/main" val="3711878134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3783685705"/>
                    </a:ext>
                  </a:extLst>
                </a:gridCol>
              </a:tblGrid>
              <a:tr h="824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bỏng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giật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528263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244111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408940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266107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4487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6FE8A0-C1B8-40B5-A50A-A83CE22495D6}"/>
              </a:ext>
            </a:extLst>
          </p:cNvPr>
          <p:cNvSpPr txBox="1"/>
          <p:nvPr/>
        </p:nvSpPr>
        <p:spPr>
          <a:xfrm>
            <a:off x="1524000" y="2114550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CA853E-F8BB-486D-9776-239B799B2154}"/>
              </a:ext>
            </a:extLst>
          </p:cNvPr>
          <p:cNvSpPr txBox="1"/>
          <p:nvPr/>
        </p:nvSpPr>
        <p:spPr>
          <a:xfrm>
            <a:off x="1504950" y="2809875"/>
            <a:ext cx="468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Với tay lấy phích nước nóng để ở trên cao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156EC-D8B2-4E41-899C-36AE2CE6BF04}"/>
              </a:ext>
            </a:extLst>
          </p:cNvPr>
          <p:cNvSpPr txBox="1"/>
          <p:nvPr/>
        </p:nvSpPr>
        <p:spPr>
          <a:xfrm>
            <a:off x="1371600" y="3810000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bàn là đang nóng ở gần người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1E671C-7601-4E16-AEE0-96DF56F0C642}"/>
              </a:ext>
            </a:extLst>
          </p:cNvPr>
          <p:cNvSpPr txBox="1"/>
          <p:nvPr/>
        </p:nvSpPr>
        <p:spPr>
          <a:xfrm>
            <a:off x="1495426" y="4448175"/>
            <a:ext cx="473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tay vào hơi xì trên nắp nồi hầm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3F98B-049D-4D83-B223-FABD1FD540F3}"/>
              </a:ext>
            </a:extLst>
          </p:cNvPr>
          <p:cNvSpPr txBox="1"/>
          <p:nvPr/>
        </p:nvSpPr>
        <p:spPr>
          <a:xfrm>
            <a:off x="6667500" y="2181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ổ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B17E6-B623-4540-95A3-F12C5B40C28F}"/>
              </a:ext>
            </a:extLst>
          </p:cNvPr>
          <p:cNvSpPr txBox="1"/>
          <p:nvPr/>
        </p:nvSpPr>
        <p:spPr>
          <a:xfrm>
            <a:off x="6477000" y="2771775"/>
            <a:ext cx="45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hở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4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0E7E56-085E-4949-83C8-8689CFAF68A0}"/>
              </a:ext>
            </a:extLst>
          </p:cNvPr>
          <p:cNvGrpSpPr/>
          <p:nvPr/>
        </p:nvGrpSpPr>
        <p:grpSpPr>
          <a:xfrm>
            <a:off x="1857375" y="375467"/>
            <a:ext cx="8686799" cy="1163743"/>
            <a:chOff x="1181100" y="4876799"/>
            <a:chExt cx="5548316" cy="1637409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04F8B72B-CD07-469E-B140-4B760BB92AAB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86A6E823-4B83-453B-AF0B-98B3E545D691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vực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0C6641-BF8C-4071-9B36-435A2331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2147887"/>
            <a:ext cx="935893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3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184550-26E1-4E13-914E-44FF12EE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4500C-8A84-458B-89D9-64709143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4" y="1088700"/>
            <a:ext cx="7919696" cy="378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F7332-7EA2-4E89-875F-DA323D9EF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6661" y="2620457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AC807-3F6D-4198-8829-0CDBA4C4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074" y="1807750"/>
            <a:ext cx="65171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8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231715" y="2876086"/>
            <a:ext cx="61991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id="{D8DF76FE-0E3B-4700-874E-C1876C901596}"/>
              </a:ext>
            </a:extLst>
          </p:cNvPr>
          <p:cNvGrpSpPr/>
          <p:nvPr/>
        </p:nvGrpSpPr>
        <p:grpSpPr>
          <a:xfrm>
            <a:off x="3487944" y="1018839"/>
            <a:ext cx="1370714" cy="1370714"/>
            <a:chOff x="5410643" y="1184464"/>
            <a:chExt cx="1370714" cy="1370714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C305C6BD-154B-4F82-A643-CCBBCFBEA641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cs"/>
                  <a:sym typeface="+mn-lt"/>
                </a:rPr>
                <a:t>1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10" name="椭圆 13">
              <a:extLst>
                <a:ext uri="{FF2B5EF4-FFF2-40B4-BE49-F238E27FC236}">
                  <a16:creationId xmlns:a16="http://schemas.microsoft.com/office/drawing/2014/main" id="{DA222B7F-D32E-4046-8963-E272CD5C33BF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3575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4D1DFB-1ED0-4C3D-B40F-23B9F943F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896" y="1649896"/>
            <a:ext cx="8661811" cy="38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2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BA20FF-BA3D-4D1D-9ECA-C83DDB74E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F5DB27-E1B7-41C0-9042-ED2FD21C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66797" y="3200400"/>
            <a:ext cx="7381463" cy="3505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030394-571B-4A07-83BF-EC03CBAE78CB}"/>
              </a:ext>
            </a:extLst>
          </p:cNvPr>
          <p:cNvGrpSpPr/>
          <p:nvPr/>
        </p:nvGrpSpPr>
        <p:grpSpPr>
          <a:xfrm>
            <a:off x="3785801" y="371992"/>
            <a:ext cx="6303810" cy="2078916"/>
            <a:chOff x="2500625" y="1170898"/>
            <a:chExt cx="6303810" cy="207891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2E6CE60-61C7-46CF-A830-6D10435F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D7BDB2F-8522-4F61-92E5-E4A2EF5CBBA2}"/>
                </a:ext>
              </a:extLst>
            </p:cNvPr>
            <p:cNvSpPr txBox="1"/>
            <p:nvPr/>
          </p:nvSpPr>
          <p:spPr>
            <a:xfrm>
              <a:off x="2700415" y="1280780"/>
              <a:ext cx="5406888" cy="1950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sử dụng các thiết bị công nghệ các em cần đảm bảo điều gì?</a:t>
              </a:r>
              <a:endPara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EB1779D0-D3CD-432A-92EB-05044A6E5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835" y="4855284"/>
            <a:ext cx="2135199" cy="2078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273293-5C2C-4455-95CB-B7869E8FB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058" y="3051313"/>
            <a:ext cx="4217936" cy="3806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B6EF2-A16B-44BE-907A-839292CEDEE7}"/>
              </a:ext>
            </a:extLst>
          </p:cNvPr>
          <p:cNvSpPr txBox="1"/>
          <p:nvPr/>
        </p:nvSpPr>
        <p:spPr>
          <a:xfrm>
            <a:off x="1938130" y="3607904"/>
            <a:ext cx="641074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sử dụng sản phẩm công nghệ cần lưu ý để đảm bảo an toàn như: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nên cắm nhiều đồ dùng điện cùng một lúc vào ổ cắm.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dùng điện thoại di động trong điều kiện thiếu ánh sáng quá lâu.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Đóng tủ lạnh ngay sau khi lấy đồ.</a:t>
            </a:r>
          </a:p>
          <a:p>
            <a:pPr marL="342900" indent="-342900" algn="l">
              <a:buFontTx/>
              <a:buChar char="-"/>
            </a:pP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21786274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26244" y="2876086"/>
            <a:ext cx="52100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70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85D9B4D-07E9-4DF3-92ED-F71B6C36B0CF}"/>
              </a:ext>
            </a:extLst>
          </p:cNvPr>
          <p:cNvSpPr txBox="1"/>
          <p:nvPr/>
        </p:nvSpPr>
        <p:spPr>
          <a:xfrm>
            <a:off x="3333750" y="1425207"/>
            <a:ext cx="58293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defRPr/>
            </a:pPr>
            <a:r>
              <a:rPr kumimoji="1" lang="vi-VN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1.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Nhận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biết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tình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huống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an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toàn</a:t>
            </a:r>
            <a:endParaRPr kumimoji="1" lang="zh-CN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.黑体-??" panose="02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谢容儿-年华(电影《青春期》插曲)">
            <a:hlinkClick r:id="" action="ppaction://media"/>
            <a:extLst>
              <a:ext uri="{FF2B5EF4-FFF2-40B4-BE49-F238E27FC236}">
                <a16:creationId xmlns:a16="http://schemas.microsoft.com/office/drawing/2014/main" id="{AC4CA65A-7C79-4971-B67D-F863E295E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-1093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703599" y="389455"/>
            <a:ext cx="8852986" cy="1077395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7D782E-C755-4D15-AC5C-39C75B74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1843087"/>
            <a:ext cx="6696075" cy="4010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CD18FC-09F0-44C9-97E2-0D4821BD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416506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430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9CFCE5-CFF2-4634-8301-8BCC4BC40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5300" y="2093616"/>
            <a:ext cx="3597713" cy="21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hông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ngắt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nóng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lạnh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tắm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giật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FE9C-F8BF-43D4-8D3E-FE71659EA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862" y="2081212"/>
            <a:ext cx="4090889" cy="36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lửa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nổ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51750-F22D-409D-814C-EC8BF2930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1957387"/>
            <a:ext cx="4224338" cy="36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351</Words>
  <Application>Microsoft Office PowerPoint</Application>
  <PresentationFormat>Widescreen</PresentationFormat>
  <Paragraphs>47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宋体</vt:lpstr>
      <vt:lpstr>#9Slide02 Noi dung dai</vt:lpstr>
      <vt:lpstr>#9Slide02 Tieu de dai</vt:lpstr>
      <vt:lpstr>.黑体-??</vt:lpstr>
      <vt:lpstr>.黑体-韩语</vt:lpstr>
      <vt:lpstr>Arial</vt:lpstr>
      <vt:lpstr>Calibri</vt:lpstr>
      <vt:lpstr>Calibri Light</vt:lpstr>
      <vt:lpstr>等线</vt:lpstr>
      <vt:lpstr>Georgia</vt:lpstr>
      <vt:lpstr>Times New Roman</vt:lpstr>
      <vt:lpstr>华康方圆体W7</vt:lpstr>
      <vt:lpstr>方正大标宋简体</vt:lpstr>
      <vt:lpstr>1_Office Theme</vt:lpstr>
      <vt:lpstr>1_Office 主题​​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2022-09-19T22:19:00Z</dcterms:created>
  <dcterms:modified xsi:type="dcterms:W3CDTF">2023-12-20T13:47:19Z</dcterms:modified>
</cp:coreProperties>
</file>