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45" r:id="rId3"/>
  </p:sldMasterIdLst>
  <p:notesMasterIdLst>
    <p:notesMasterId r:id="rId31"/>
  </p:notesMasterIdLst>
  <p:sldIdLst>
    <p:sldId id="272" r:id="rId4"/>
    <p:sldId id="351" r:id="rId5"/>
    <p:sldId id="283" r:id="rId6"/>
    <p:sldId id="344" r:id="rId7"/>
    <p:sldId id="288" r:id="rId8"/>
    <p:sldId id="311" r:id="rId9"/>
    <p:sldId id="333" r:id="rId10"/>
    <p:sldId id="334" r:id="rId11"/>
    <p:sldId id="335" r:id="rId12"/>
    <p:sldId id="345" r:id="rId13"/>
    <p:sldId id="316" r:id="rId14"/>
    <p:sldId id="317" r:id="rId15"/>
    <p:sldId id="310" r:id="rId16"/>
    <p:sldId id="296" r:id="rId17"/>
    <p:sldId id="297" r:id="rId18"/>
    <p:sldId id="292" r:id="rId19"/>
    <p:sldId id="348" r:id="rId20"/>
    <p:sldId id="350" r:id="rId21"/>
    <p:sldId id="277" r:id="rId22"/>
    <p:sldId id="347" r:id="rId23"/>
    <p:sldId id="338" r:id="rId24"/>
    <p:sldId id="321" r:id="rId25"/>
    <p:sldId id="332" r:id="rId26"/>
    <p:sldId id="328" r:id="rId27"/>
    <p:sldId id="329" r:id="rId28"/>
    <p:sldId id="330" r:id="rId29"/>
    <p:sldId id="331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FBC"/>
    <a:srgbClr val="FF3300"/>
    <a:srgbClr val="004DE6"/>
    <a:srgbClr val="E0C066"/>
    <a:srgbClr val="DDBA59"/>
    <a:srgbClr val="D8B040"/>
    <a:srgbClr val="F9F9F9"/>
    <a:srgbClr val="B79127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0326" autoAdjust="0"/>
  </p:normalViewPr>
  <p:slideViewPr>
    <p:cSldViewPr snapToGrid="0">
      <p:cViewPr varScale="1">
        <p:scale>
          <a:sx n="62" d="100"/>
          <a:sy n="62" d="100"/>
        </p:scale>
        <p:origin x="9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</a:t>
            </a:r>
            <a:r>
              <a:rPr lang="en-US" baseline="0"/>
              <a:t> động này có thể thay cho bài 1 phần nhận xét =&gt; GV: Giới thiệu DT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6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6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0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6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85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60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92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92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2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2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04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19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6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95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18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5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41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75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0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65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15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75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14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89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5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1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42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0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4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34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14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8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0716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0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131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166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66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474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25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4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791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61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520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857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12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735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image" Target="../media/image3.png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91" r:id="rId2"/>
    <p:sldLayoutId id="214748376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84" r:id="rId3"/>
    <p:sldLayoutId id="2147483783" r:id="rId4"/>
    <p:sldLayoutId id="2147483782" r:id="rId5"/>
    <p:sldLayoutId id="2147483781" r:id="rId6"/>
    <p:sldLayoutId id="2147483772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90" r:id="rId20"/>
    <p:sldLayoutId id="2147483789" r:id="rId21"/>
    <p:sldLayoutId id="2147483788" r:id="rId22"/>
    <p:sldLayoutId id="2147483787" r:id="rId23"/>
    <p:sldLayoutId id="2147483786" r:id="rId24"/>
    <p:sldLayoutId id="2147483785" r:id="rId25"/>
    <p:sldLayoutId id="2147483780" r:id="rId26"/>
    <p:sldLayoutId id="2147483779" r:id="rId27"/>
    <p:sldLayoutId id="2147483778" r:id="rId28"/>
    <p:sldLayoutId id="2147483777" r:id="rId29"/>
    <p:sldLayoutId id="2147483776" r:id="rId30"/>
    <p:sldLayoutId id="2147483775" r:id="rId31"/>
    <p:sldLayoutId id="2147483774" r:id="rId32"/>
    <p:sldLayoutId id="2147483773" r:id="rId33"/>
    <p:sldLayoutId id="2147483771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2.jpg"/><Relationship Id="rId7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11" Type="http://schemas.openxmlformats.org/officeDocument/2006/relationships/image" Target="../media/image8.png"/><Relationship Id="rId5" Type="http://schemas.openxmlformats.org/officeDocument/2006/relationships/slide" Target="slide24.xml"/><Relationship Id="rId10" Type="http://schemas.openxmlformats.org/officeDocument/2006/relationships/slide" Target="slide3.xml"/><Relationship Id="rId4" Type="http://schemas.openxmlformats.org/officeDocument/2006/relationships/slide" Target="slide22.xml"/><Relationship Id="rId9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445092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05" y="775789"/>
            <a:ext cx="5426832" cy="50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0882" y="860907"/>
            <a:ext cx="277138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24754" y="675807"/>
            <a:ext cx="6076684" cy="142899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61034" y="1253447"/>
            <a:ext cx="945222" cy="606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0882" y="2720529"/>
            <a:ext cx="277138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58318" y="2544643"/>
            <a:ext cx="5943120" cy="1799038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94598" y="3113069"/>
            <a:ext cx="945222" cy="606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0882" y="4528781"/>
            <a:ext cx="277138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58318" y="4509913"/>
            <a:ext cx="5943120" cy="142899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294598" y="4921321"/>
            <a:ext cx="945222" cy="606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9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56912" y="2166381"/>
            <a:ext cx="8103538" cy="17271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…).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9782" y="550016"/>
            <a:ext cx="10363200" cy="5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1. </a:t>
            </a:r>
            <a:r>
              <a:rPr lang="vi-VN" altLang="en-US" sz="2800" dirty="0">
                <a:latin typeface="Times New Roman" panose="02020603050405020304" pitchFamily="18" charset="0"/>
              </a:rPr>
              <a:t>Tìm danh từ chỉ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tượng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trong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644" y="1387989"/>
            <a:ext cx="7880279" cy="3076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thì sống ở trên bờ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sinh ra lại sống nhờ dưới ao.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đuôi bơi lội lao xao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Mất đuôi tức khắc nhảy nhao lên bờ.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42865" y="1914253"/>
            <a:ext cx="682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05593" y="1914253"/>
            <a:ext cx="4260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57575" y="2724199"/>
            <a:ext cx="682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348" y="2724199"/>
            <a:ext cx="436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74677" y="3494761"/>
            <a:ext cx="682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60683" y="4296145"/>
            <a:ext cx="682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13489" y="4307967"/>
            <a:ext cx="4260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68190" y="4562488"/>
            <a:ext cx="3113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8189" y="5220034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8188" y="5867306"/>
            <a:ext cx="3820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8867" y="454194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1741" y="5210522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8876872" y="1266982"/>
            <a:ext cx="3143892" cy="1794718"/>
          </a:xfrm>
          <a:prstGeom prst="cloudCallout">
            <a:avLst>
              <a:gd name="adj1" fmla="val -59383"/>
              <a:gd name="adj2" fmla="val 728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876873" y="3494761"/>
            <a:ext cx="2876764" cy="1426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5" grpId="1"/>
      <p:bldP spid="7" grpId="0"/>
      <p:bldP spid="16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911" y="589938"/>
            <a:ext cx="992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723" y="3445575"/>
            <a:ext cx="3520985" cy="13459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VỞ SAU TIẾT ZOOM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9266" y="2115783"/>
            <a:ext cx="3771900" cy="10001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775" y="1357278"/>
            <a:ext cx="6529388" cy="4392692"/>
          </a:xfrm>
          <a:prstGeom prst="round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 TimNewRoman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 TimNew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 TimNewRoman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 TimNew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 TimNewRoman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 TimNew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 TimNewRoman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 TimNewRom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 TimNewRoman"/>
              </a:rPr>
              <a:t>1, </a:t>
            </a:r>
            <a:r>
              <a:rPr lang="en-US" sz="2400" dirty="0" err="1">
                <a:latin typeface=" TimNewRoman"/>
              </a:rPr>
              <a:t>Câu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có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chứa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từ</a:t>
            </a:r>
            <a:r>
              <a:rPr lang="en-US" sz="2400" dirty="0">
                <a:latin typeface=" TimNewRoman"/>
              </a:rPr>
              <a:t> ở </a:t>
            </a:r>
            <a:r>
              <a:rPr lang="en-US" sz="2400" dirty="0" err="1">
                <a:latin typeface=" TimNewRoman"/>
              </a:rPr>
              <a:t>bài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tập</a:t>
            </a:r>
            <a:r>
              <a:rPr lang="en-US" sz="2400" dirty="0">
                <a:latin typeface=" TimNewRoman"/>
              </a:rPr>
              <a:t> 1 </a:t>
            </a:r>
            <a:r>
              <a:rPr lang="en-US" sz="2400" dirty="0" err="1">
                <a:latin typeface=" TimNewRoman"/>
              </a:rPr>
              <a:t>không</a:t>
            </a:r>
            <a:r>
              <a:rPr lang="en-US" sz="2400" dirty="0">
                <a:latin typeface=" TimNew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 TimNewRoman"/>
              </a:rPr>
              <a:t>2, </a:t>
            </a:r>
            <a:r>
              <a:rPr lang="en-US" sz="2400" dirty="0" err="1">
                <a:latin typeface=" TimNewRoman"/>
              </a:rPr>
              <a:t>Câu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có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đủ</a:t>
            </a:r>
            <a:r>
              <a:rPr lang="en-US" sz="2400" dirty="0">
                <a:latin typeface=" TimNewRoman"/>
              </a:rPr>
              <a:t> 2 </a:t>
            </a:r>
            <a:r>
              <a:rPr lang="en-US" sz="2400" dirty="0" err="1">
                <a:latin typeface=" TimNewRoman"/>
              </a:rPr>
              <a:t>bộ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phận</a:t>
            </a:r>
            <a:r>
              <a:rPr lang="en-US" sz="2400" dirty="0">
                <a:latin typeface=" TimNewRoman"/>
              </a:rPr>
              <a:t> ( </a:t>
            </a:r>
            <a:r>
              <a:rPr lang="en-US" sz="2400" dirty="0" err="1">
                <a:latin typeface=" TimNewRoman"/>
              </a:rPr>
              <a:t>Trả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lời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câu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hỏi</a:t>
            </a:r>
            <a:r>
              <a:rPr lang="en-US" sz="2400" dirty="0">
                <a:latin typeface=" TimNewRoman"/>
              </a:rPr>
              <a:t> Ai? </a:t>
            </a:r>
            <a:r>
              <a:rPr lang="en-US" sz="2400" dirty="0" err="1">
                <a:latin typeface=" TimNewRoman"/>
              </a:rPr>
              <a:t>Làm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gì</a:t>
            </a:r>
            <a:r>
              <a:rPr lang="en-US" sz="2400" dirty="0">
                <a:latin typeface=" TimNewRoman"/>
              </a:rPr>
              <a:t>?/ </a:t>
            </a:r>
            <a:r>
              <a:rPr lang="en-US" sz="2400" dirty="0" err="1">
                <a:latin typeface=" TimNewRoman"/>
              </a:rPr>
              <a:t>Thế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nào</a:t>
            </a:r>
            <a:r>
              <a:rPr lang="en-US" sz="2400" dirty="0">
                <a:latin typeface=" TimNewRoman"/>
              </a:rPr>
              <a:t>?/</a:t>
            </a:r>
            <a:r>
              <a:rPr lang="en-US" sz="2400" dirty="0" err="1">
                <a:latin typeface=" TimNewRoman"/>
              </a:rPr>
              <a:t>Là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gì</a:t>
            </a:r>
            <a:r>
              <a:rPr lang="en-US" sz="2400" dirty="0">
                <a:latin typeface=" TimNew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 TimNewRoman"/>
              </a:rPr>
              <a:t>3, </a:t>
            </a:r>
            <a:r>
              <a:rPr lang="en-US" sz="2400" dirty="0" err="1">
                <a:latin typeface=" TimNewRoman"/>
              </a:rPr>
              <a:t>Sử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dụng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từ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hợp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lí</a:t>
            </a:r>
            <a:r>
              <a:rPr lang="en-US" sz="2400" dirty="0">
                <a:latin typeface=" TimNewRoman"/>
              </a:rPr>
              <a:t>, </a:t>
            </a:r>
            <a:r>
              <a:rPr lang="en-US" sz="2400" dirty="0" err="1">
                <a:latin typeface=" TimNewRoman"/>
              </a:rPr>
              <a:t>diễn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đạt</a:t>
            </a:r>
            <a:r>
              <a:rPr lang="en-US" sz="2400" dirty="0">
                <a:latin typeface=" TimNewRoman"/>
              </a:rPr>
              <a:t> ý </a:t>
            </a:r>
            <a:r>
              <a:rPr lang="en-US" sz="2400" dirty="0" err="1">
                <a:latin typeface=" TimNewRoman"/>
              </a:rPr>
              <a:t>rõ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ràng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chưa</a:t>
            </a:r>
            <a:r>
              <a:rPr lang="en-US" sz="2400" dirty="0">
                <a:latin typeface=" TimNew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 TimNewRoman"/>
              </a:rPr>
              <a:t>4, </a:t>
            </a:r>
            <a:r>
              <a:rPr lang="en-US" sz="2400" dirty="0" err="1">
                <a:latin typeface=" TimNewRoman"/>
              </a:rPr>
              <a:t>Cách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trình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bày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câu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đúng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yêu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cầu</a:t>
            </a:r>
            <a:r>
              <a:rPr lang="en-US" sz="2400" dirty="0">
                <a:latin typeface=" TimNewRoman"/>
              </a:rPr>
              <a:t> </a:t>
            </a:r>
            <a:r>
              <a:rPr lang="en-US" sz="2400" dirty="0" err="1">
                <a:latin typeface=" TimNewRoman"/>
              </a:rPr>
              <a:t>chưa</a:t>
            </a:r>
            <a:r>
              <a:rPr lang="en-US" sz="2400" dirty="0">
                <a:latin typeface=" TimNew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42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453847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688086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808251" y="4133466"/>
            <a:ext cx="8784405" cy="1794718"/>
          </a:xfrm>
          <a:prstGeom prst="cloudCallout">
            <a:avLst>
              <a:gd name="adj1" fmla="val -59383"/>
              <a:gd name="adj2" fmla="val 728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1034368" y="3240341"/>
            <a:ext cx="9739086" cy="2011680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hay viết câu thì danh từ thường đứng ở vị trí nào trong câu? Nêu 1 ví dụ.</a:t>
            </a:r>
            <a:endParaRPr lang="vi-VN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>
              <a:solidFill>
                <a:prstClr val="white"/>
              </a:solidFill>
            </a:endParaRPr>
          </a:p>
          <a:p>
            <a:pPr marL="285750" indent="-285750" algn="ctr">
              <a:buFontTx/>
              <a:buChar char="-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7243" y="1137221"/>
            <a:ext cx="9739086" cy="2103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vi-VN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>
              <a:solidFill>
                <a:prstClr val="white"/>
              </a:solidFill>
            </a:endParaRPr>
          </a:p>
          <a:p>
            <a:pPr marL="285750" indent="-285750" algn="ctr">
              <a:buFontTx/>
              <a:buChar char="-"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521526" y="834740"/>
            <a:ext cx="3291840" cy="1737360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191530" y="2171641"/>
            <a:ext cx="9739086" cy="2862944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>
              <a:solidFill>
                <a:prstClr val="white"/>
              </a:solidFill>
            </a:endParaRPr>
          </a:p>
          <a:p>
            <a:pPr marL="285750" indent="-285750" algn="ctr">
              <a:buFontTx/>
              <a:buChar char="-"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039" y="685800"/>
            <a:ext cx="9644062" cy="1532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 TimNewRoman"/>
              </a:rPr>
              <a:t>1, Hãy kể tên các sự vật có ở xung quanh con</a:t>
            </a:r>
          </a:p>
          <a:p>
            <a:r>
              <a:rPr lang="en-US" sz="2800">
                <a:solidFill>
                  <a:srgbClr val="FF0000"/>
                </a:solidFill>
                <a:latin typeface=" TimNewRoman"/>
              </a:rPr>
              <a:t>2, Chia các từ đó thành nhóm từ chỉ cùng loại sự vật</a:t>
            </a:r>
          </a:p>
          <a:p>
            <a:r>
              <a:rPr lang="en-US" sz="2800">
                <a:solidFill>
                  <a:srgbClr val="FF0000"/>
                </a:solidFill>
                <a:latin typeface=" TimNewRoman"/>
              </a:rPr>
              <a:t>3, Đặt tên cho mỗi nhóm</a:t>
            </a:r>
          </a:p>
        </p:txBody>
      </p:sp>
    </p:spTree>
    <p:extLst>
      <p:ext uri="{BB962C8B-B14F-4D97-AF65-F5344CB8AC3E}">
        <p14:creationId xmlns:p14="http://schemas.microsoft.com/office/powerpoint/2010/main" val="17458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danh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danh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 cực hóa vốn từ.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9973400" cy="910467"/>
            <a:chOff x="-8052" y="1747250"/>
            <a:chExt cx="8354602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và phát triển năng lực ngôn ngữ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4964467"/>
            <a:ext cx="9995347" cy="971849"/>
            <a:chOff x="-8052" y="1749159"/>
            <a:chExt cx="9469072" cy="9724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ý thức sử dụng ngôn ngữ giàu hình ảnh, đẹp</a:t>
              </a:r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8" name="Rectangle 97">
            <a:hlinkClick r:id="rId4" action="ppaction://hlinksldjump"/>
          </p:cNvPr>
          <p:cNvSpPr/>
          <p:nvPr/>
        </p:nvSpPr>
        <p:spPr>
          <a:xfrm>
            <a:off x="4049709" y="31254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4881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9453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049709" y="312546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4881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9453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Ế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hlinkClick r:id="rId5" action="ppaction://hlinksldjump"/>
          </p:cNvPr>
          <p:cNvSpPr/>
          <p:nvPr/>
        </p:nvSpPr>
        <p:spPr>
          <a:xfrm>
            <a:off x="4049709" y="35826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309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4881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049709" y="3602591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0309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881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12">
            <a:hlinkClick r:id="rId6" action="ppaction://hlinksldjump"/>
          </p:cNvPr>
          <p:cNvSpPr/>
          <p:nvPr/>
        </p:nvSpPr>
        <p:spPr>
          <a:xfrm>
            <a:off x="4049709" y="40398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5737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0309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881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057189" y="405470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5737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0309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4881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0">
            <a:hlinkClick r:id="rId7" action="ppaction://hlinksldjump"/>
          </p:cNvPr>
          <p:cNvSpPr/>
          <p:nvPr/>
        </p:nvSpPr>
        <p:spPr>
          <a:xfrm>
            <a:off x="4049709" y="44970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0309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4881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9453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057189" y="452674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0309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4881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9453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Ế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Rectangle 128">
            <a:hlinkClick r:id="rId8" action="ppaction://hlinksldjump"/>
          </p:cNvPr>
          <p:cNvSpPr/>
          <p:nvPr/>
        </p:nvSpPr>
        <p:spPr>
          <a:xfrm>
            <a:off x="4049709" y="49542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4881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9453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049709" y="496910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4881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9453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Ủ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>
            <a:hlinkClick r:id="rId9" action="ppaction://hlinksldjump"/>
          </p:cNvPr>
          <p:cNvSpPr/>
          <p:nvPr/>
        </p:nvSpPr>
        <p:spPr>
          <a:xfrm>
            <a:off x="4049709" y="54114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0309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4881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9453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4025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049709" y="541146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0309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4881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9453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4025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687328" y="1912015"/>
            <a:ext cx="4817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CHỮ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Pentagon 145">
            <a:hlinkClick r:id="rId10" action="ppaction://hlinksldjump"/>
          </p:cNvPr>
          <p:cNvSpPr/>
          <p:nvPr/>
        </p:nvSpPr>
        <p:spPr>
          <a:xfrm>
            <a:off x="11446579" y="6471379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Double Wave 146"/>
          <p:cNvSpPr/>
          <p:nvPr/>
        </p:nvSpPr>
        <p:spPr>
          <a:xfrm>
            <a:off x="718904" y="228600"/>
            <a:ext cx="10987314" cy="1273359"/>
          </a:xfrm>
          <a:prstGeom prst="doubleWav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8" name="Picture 6" descr="Happy Children | Cartoon posters, Happy kids, Cartoon kid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9" t="23437" r="-3371" b="30843"/>
          <a:stretch/>
        </p:blipFill>
        <p:spPr bwMode="auto">
          <a:xfrm>
            <a:off x="-57834" y="4497069"/>
            <a:ext cx="3077028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6" descr="Happy Children | Cartoon posters, Happy kids, Cartoon kid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9" t="23649" r="62269" b="30631"/>
          <a:stretch/>
        </p:blipFill>
        <p:spPr bwMode="auto">
          <a:xfrm>
            <a:off x="9196318" y="2542036"/>
            <a:ext cx="2995682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  <p:bldLst>
      <p:bldP spid="98" grpId="0" animBg="1"/>
      <p:bldP spid="104" grpId="0" animBg="1"/>
      <p:bldP spid="105" grpId="0" animBg="1"/>
      <p:bldP spid="106" grpId="0" animBg="1"/>
      <p:bldP spid="107" grpId="0" animBg="1"/>
      <p:bldP spid="110" grpId="0" animBg="1"/>
      <p:bldP spid="111" grpId="0" animBg="1"/>
      <p:bldP spid="112" grpId="0" animBg="1"/>
      <p:bldP spid="113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2" grpId="0" animBg="1"/>
      <p:bldP spid="133" grpId="0" animBg="1"/>
      <p:bldP spid="134" grpId="0" animBg="1"/>
      <p:bldP spid="135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Một mình ẩn dưới đất sâu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Hát ca suốt cả đêm thâu không ngừng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Gặp bạn chưa kịp vui mừng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Đã giương càng cánh để mà chọi nhau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5" algn="ctr"/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con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Một bà áo bạc da vàng</a:t>
            </a:r>
          </a:p>
          <a:p>
            <a:pPr algn="ctr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Tính tình nóng nảy già càng cay hơn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7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Quả gì nhiều mắt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7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Khi ch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n nứt ra</a:t>
            </a:r>
          </a:p>
          <a:p>
            <a:pPr lvl="7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Ruột trắng nõn nà</a:t>
            </a:r>
          </a:p>
          <a:p>
            <a:pPr lvl="7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Hạt đen nhanh nhánh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Hoa gì trắng xóa núi đồi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		     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Bản làng thêm đẹp khi trời vào xuân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Có chân mà chẳng biết đi</a:t>
            </a:r>
          </a:p>
          <a:p>
            <a:pPr algn="ctr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	                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Có mặt phẳng lì cho bé ngồi lên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Cái gì sừng sững</a:t>
            </a:r>
          </a:p>
          <a:p>
            <a:pPr lvl="8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Đứng ở góc nhà</a:t>
            </a:r>
          </a:p>
          <a:p>
            <a:pPr lvl="8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Bé mở cửa ra</a:t>
            </a:r>
          </a:p>
          <a:p>
            <a:pPr lvl="8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Lấy quần áo đẹp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.		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78821" y="2411950"/>
            <a:ext cx="3163045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3491" y="691647"/>
            <a:ext cx="6139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0471" y="1464493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3651" y="478174"/>
            <a:ext cx="5558493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trong tiết học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542140" y="1688557"/>
            <a:ext cx="6458986" cy="1102805"/>
            <a:chOff x="-8052" y="1484784"/>
            <a:chExt cx="883153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95211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phá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542140" y="3282607"/>
            <a:ext cx="6432290" cy="910467"/>
            <a:chOff x="-8052" y="1747250"/>
            <a:chExt cx="8354602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42140" y="4964467"/>
            <a:ext cx="6446445" cy="971849"/>
            <a:chOff x="-8052" y="1749159"/>
            <a:chExt cx="9469072" cy="9724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3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18234" y="2167542"/>
            <a:ext cx="4051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342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492723" y="478968"/>
            <a:ext cx="11190513" cy="59073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 typeface="Arial"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800" b="1" dirty="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THỊ MỸ DẠ</a:t>
            </a:r>
          </a:p>
          <a:p>
            <a:pPr marL="0" indent="0" algn="just">
              <a:lnSpc>
                <a:spcPct val="114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313715" y="4760685"/>
            <a:ext cx="1378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52458" y="5849256"/>
            <a:ext cx="1161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70286" y="3106056"/>
            <a:ext cx="682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678058" y="3106055"/>
            <a:ext cx="6676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029200" y="4746171"/>
            <a:ext cx="682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138057" y="4194626"/>
            <a:ext cx="10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984172" y="3657599"/>
            <a:ext cx="682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646398" y="3657599"/>
            <a:ext cx="5431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3366" y="250651"/>
            <a:ext cx="928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 dirty="0">
                <a:cs typeface="Times New Roman" panose="02020603050405020304" pitchFamily="18" charset="0"/>
              </a:rPr>
              <a:t>Xếp các từ em mới tìm được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cs typeface="Times New Roman" panose="02020603050405020304" pitchFamily="18" charset="0"/>
              </a:rPr>
              <a:t>vào nhóm thích hợp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765306"/>
              </p:ext>
            </p:extLst>
          </p:nvPr>
        </p:nvGraphicFramePr>
        <p:xfrm>
          <a:off x="1414997" y="1055465"/>
          <a:ext cx="9826460" cy="2185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8795">
                  <a:extLst>
                    <a:ext uri="{9D8B030D-6E8A-4147-A177-3AD203B41FA5}">
                      <a16:colId xmlns:a16="http://schemas.microsoft.com/office/drawing/2014/main" val="617987170"/>
                    </a:ext>
                  </a:extLst>
                </a:gridCol>
                <a:gridCol w="6647665">
                  <a:extLst>
                    <a:ext uri="{9D8B030D-6E8A-4147-A177-3AD203B41FA5}">
                      <a16:colId xmlns:a16="http://schemas.microsoft.com/office/drawing/2014/main" val="3201453875"/>
                    </a:ext>
                  </a:extLst>
                </a:gridCol>
              </a:tblGrid>
              <a:tr h="609911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93953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97916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36317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40019" y="4591654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39225" y="3501401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5118" y="3527937"/>
            <a:ext cx="147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790" y="3548228"/>
            <a:ext cx="179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4393" y="4583486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359265" y="3522628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545738" y="4583486"/>
            <a:ext cx="199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5181" y="1226933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4259" y="2006647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5374" y="2006647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602" y="278903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80252" y="5229817"/>
            <a:ext cx="3113070" cy="9769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 TỪ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034700" y="5404341"/>
            <a:ext cx="1474673" cy="627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143E-6 7.40741E-7 L 0.27298 -0.4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2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033E-6 3.33333E-6 L -0.0026 -0.505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219E-6 1.11111E-6 L -0.0026 -0.226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513E-7 3.7037E-7 L -0.01224 -0.231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624E-6 7.40741E-7 L 0.33312 -0.386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302E-6 -3.33333E-6 L 0.30435 -0.132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17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5959E-7 -4.07407E-6 L 0.26855 -0.125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1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/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762000"/>
            <a:ext cx="67617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0968" y="1934933"/>
            <a:ext cx="9865895" cy="2086236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....</a:t>
            </a:r>
          </a:p>
        </p:txBody>
      </p:sp>
    </p:spTree>
    <p:extLst>
      <p:ext uri="{BB962C8B-B14F-4D97-AF65-F5344CB8AC3E}">
        <p14:creationId xmlns:p14="http://schemas.microsoft.com/office/powerpoint/2010/main" val="40441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34068962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954</Words>
  <Application>Microsoft Office PowerPoint</Application>
  <PresentationFormat>Widescreen</PresentationFormat>
  <Paragraphs>182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 TimNewRoman</vt:lpstr>
      <vt:lpstr>Arial</vt:lpstr>
      <vt:lpstr>Calibri</vt:lpstr>
      <vt:lpstr>Calibri Light</vt:lpstr>
      <vt:lpstr>Garamond</vt:lpstr>
      <vt:lpstr>Tahoma</vt:lpstr>
      <vt:lpstr>Times New Roman</vt:lpstr>
      <vt:lpstr>1_Office Theme</vt:lpstr>
      <vt:lpstr>Organic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My Hanh</cp:lastModifiedBy>
  <cp:revision>110</cp:revision>
  <dcterms:created xsi:type="dcterms:W3CDTF">2021-08-04T18:52:07Z</dcterms:created>
  <dcterms:modified xsi:type="dcterms:W3CDTF">2022-10-05T22:43:01Z</dcterms:modified>
</cp:coreProperties>
</file>