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77" r:id="rId3"/>
    <p:sldId id="258" r:id="rId4"/>
    <p:sldId id="260" r:id="rId5"/>
    <p:sldId id="261" r:id="rId6"/>
    <p:sldId id="273" r:id="rId7"/>
    <p:sldId id="262" r:id="rId8"/>
    <p:sldId id="263" r:id="rId9"/>
    <p:sldId id="264" r:id="rId10"/>
    <p:sldId id="265" r:id="rId11"/>
    <p:sldId id="266" r:id="rId12"/>
    <p:sldId id="267" r:id="rId13"/>
    <p:sldId id="268" r:id="rId14"/>
    <p:sldId id="269" r:id="rId15"/>
    <p:sldId id="270" r:id="rId16"/>
    <p:sldId id="271" r:id="rId17"/>
    <p:sldId id="272" r:id="rId18"/>
    <p:sldId id="276" r:id="rId19"/>
    <p:sldId id="274" r:id="rId20"/>
    <p:sldId id="275" r:id="rId21"/>
  </p:sldIdLst>
  <p:sldSz cx="12192000" cy="6858000"/>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8BA8B"/>
    <a:srgbClr val="FFFFFF"/>
    <a:srgbClr val="82C6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74" d="100"/>
          <a:sy n="74" d="100"/>
        </p:scale>
        <p:origin x="54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364642583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50120447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165051878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399146817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381046194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137743643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423106151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333568748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380294277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49668940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56869358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pPr/>
              <a:t>10/12/2021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66" r:id="rId2"/>
    <p:sldLayoutId id="2147483662" r:id="rId3"/>
    <p:sldLayoutId id="2147483660" r:id="rId4"/>
    <p:sldLayoutId id="2147483650" r:id="rId5"/>
    <p:sldLayoutId id="2147483669" r:id="rId6"/>
    <p:sldLayoutId id="2147483668" r:id="rId7"/>
    <p:sldLayoutId id="2147483667" r:id="rId8"/>
    <p:sldLayoutId id="2147483665" r:id="rId9"/>
    <p:sldLayoutId id="2147483664" r:id="rId10"/>
    <p:sldLayoutId id="2147483651" r:id="rId11"/>
    <p:sldLayoutId id="2147483652" r:id="rId12"/>
    <p:sldLayoutId id="2147483653" r:id="rId13"/>
    <p:sldLayoutId id="2147483654" r:id="rId14"/>
    <p:sldLayoutId id="2147483655" r:id="rId15"/>
    <p:sldLayoutId id="2147483670" r:id="rId16"/>
    <p:sldLayoutId id="2147483663" r:id="rId17"/>
    <p:sldLayoutId id="2147483661" r:id="rId18"/>
    <p:sldLayoutId id="2147483656" r:id="rId19"/>
    <p:sldLayoutId id="2147483657" r:id="rId20"/>
    <p:sldLayoutId id="2147483658" r:id="rId21"/>
    <p:sldLayoutId id="2147483659" r:id="rId2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こんにちは・こどもたちのイラスト（ソフト）  _ 子供と動物のイラスト屋さん　わたなべふみ"/>
          <p:cNvPicPr>
            <a:picLocks noChangeAspect="1"/>
          </p:cNvPicPr>
          <p:nvPr/>
        </p:nvPicPr>
        <p:blipFill>
          <a:blip r:embed="rId2"/>
          <a:srcRect l="3333" t="1992" b="2299"/>
          <a:stretch>
            <a:fillRect/>
          </a:stretch>
        </p:blipFill>
        <p:spPr>
          <a:xfrm>
            <a:off x="0" y="635"/>
            <a:ext cx="4419600" cy="6857365"/>
          </a:xfrm>
          <a:prstGeom prst="rect">
            <a:avLst/>
          </a:prstGeom>
        </p:spPr>
      </p:pic>
      <p:sp>
        <p:nvSpPr>
          <p:cNvPr id="6" name="Cloud 5"/>
          <p:cNvSpPr/>
          <p:nvPr/>
        </p:nvSpPr>
        <p:spPr>
          <a:xfrm>
            <a:off x="2667635" y="1067435"/>
            <a:ext cx="8775428" cy="4418965"/>
          </a:xfrm>
          <a:prstGeom prst="cloud">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8800" b="1" smtClean="0">
                <a:solidFill>
                  <a:srgbClr val="FF0000"/>
                </a:solidFill>
                <a:latin typeface="Times New Roman" panose="02020603050405020304" pitchFamily="18" charset="0"/>
                <a:cs typeface="Times New Roman" panose="02020603050405020304" pitchFamily="18" charset="0"/>
              </a:rPr>
              <a:t>LỊCH SỬ 4</a:t>
            </a:r>
            <a:endParaRPr lang="vi-VN" altLang="en-US" sz="8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79874"/>
          <p:cNvSpPr txBox="1"/>
          <p:nvPr/>
        </p:nvSpPr>
        <p:spPr>
          <a:xfrm>
            <a:off x="0" y="1600200"/>
            <a:ext cx="12192000" cy="106363"/>
          </a:xfrm>
          <a:prstGeom prst="rect">
            <a:avLst/>
          </a:prstGeom>
          <a:noFill/>
          <a:ln w="9525">
            <a:noFill/>
          </a:ln>
        </p:spPr>
        <p:txBody>
          <a:bodyPr anchor="t" anchorCtr="0">
            <a:spAutoFit/>
          </a:bodyPr>
          <a:lstStyle/>
          <a:p>
            <a:pPr>
              <a:spcBef>
                <a:spcPct val="50000"/>
              </a:spcBef>
            </a:pPr>
            <a:endParaRPr lang="en-US" altLang="zh-CN" sz="100">
              <a:latin typeface="Arial" panose="020B0604020202020204" pitchFamily="34" charset="0"/>
            </a:endParaRPr>
          </a:p>
        </p:txBody>
      </p:sp>
      <p:pic>
        <p:nvPicPr>
          <p:cNvPr id="79876" name="Picture 79875" descr="van lang_E"/>
          <p:cNvPicPr>
            <a:picLocks noChangeAspect="1"/>
          </p:cNvPicPr>
          <p:nvPr/>
        </p:nvPicPr>
        <p:blipFill>
          <a:blip r:embed="rId2">
            <a:lum bright="17999" contrast="17998"/>
          </a:blip>
          <a:srcRect t="15555"/>
          <a:stretch>
            <a:fillRect/>
          </a:stretch>
        </p:blipFill>
        <p:spPr>
          <a:xfrm>
            <a:off x="6248400" y="88900"/>
            <a:ext cx="5859463" cy="5245100"/>
          </a:xfrm>
          <a:prstGeom prst="rect">
            <a:avLst/>
          </a:prstGeom>
          <a:noFill/>
          <a:ln w="57150" cap="flat" cmpd="sng">
            <a:solidFill>
              <a:schemeClr val="folHlink"/>
            </a:solidFill>
            <a:prstDash val="solid"/>
            <a:miter/>
            <a:headEnd type="none" w="med" len="med"/>
            <a:tailEnd type="none" w="med" len="med"/>
          </a:ln>
        </p:spPr>
      </p:pic>
      <p:pic>
        <p:nvPicPr>
          <p:cNvPr id="79877" name="Picture 79876" descr="van lang_F"/>
          <p:cNvPicPr>
            <a:picLocks noChangeAspect="1"/>
          </p:cNvPicPr>
          <p:nvPr/>
        </p:nvPicPr>
        <p:blipFill>
          <a:blip r:embed="rId3"/>
          <a:srcRect l="6084" t="2530" b="20316"/>
          <a:stretch>
            <a:fillRect/>
          </a:stretch>
        </p:blipFill>
        <p:spPr>
          <a:xfrm>
            <a:off x="76200" y="76200"/>
            <a:ext cx="6076950" cy="5243513"/>
          </a:xfrm>
          <a:prstGeom prst="rect">
            <a:avLst/>
          </a:prstGeom>
          <a:noFill/>
          <a:ln w="57150" cap="flat" cmpd="sng">
            <a:solidFill>
              <a:schemeClr val="folHlink"/>
            </a:solidFill>
            <a:prstDash val="solid"/>
            <a:miter/>
            <a:headEnd type="none" w="med" len="med"/>
            <a:tailEnd type="none" w="med" len="med"/>
          </a:ln>
        </p:spPr>
      </p:pic>
      <p:sp>
        <p:nvSpPr>
          <p:cNvPr id="79878" name="Text Box 79877"/>
          <p:cNvSpPr txBox="1"/>
          <p:nvPr/>
        </p:nvSpPr>
        <p:spPr>
          <a:xfrm>
            <a:off x="0" y="5334000"/>
            <a:ext cx="12192000" cy="1568450"/>
          </a:xfrm>
          <a:prstGeom prst="rect">
            <a:avLst/>
          </a:prstGeom>
          <a:solidFill>
            <a:srgbClr val="FF6600"/>
          </a:solidFill>
          <a:ln w="9525">
            <a:noFill/>
          </a:ln>
        </p:spPr>
        <p:txBody>
          <a:bodyPr wrap="square" anchor="t" anchorCtr="0">
            <a:spAutoFit/>
          </a:bodyPr>
          <a:lstStyle/>
          <a:p>
            <a:pPr eaLnBrk="0" hangingPunct="0">
              <a:spcBef>
                <a:spcPct val="50000"/>
              </a:spcBef>
            </a:pP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Chúng</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bắt</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nhân</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dân</a:t>
            </a:r>
            <a:r>
              <a:rPr lang="en-US" altLang="zh-CN" sz="3200" b="1" dirty="0">
                <a:latin typeface="Times New Roman" panose="02020603050405020304" pitchFamily="18" charset="0"/>
                <a:cs typeface="Times New Roman" panose="02020603050405020304" pitchFamily="18" charset="0"/>
              </a:rPr>
              <a:t> ta </a:t>
            </a:r>
            <a:r>
              <a:rPr lang="en-US" altLang="zh-CN" sz="3200" b="1" dirty="0" err="1">
                <a:latin typeface="Times New Roman" panose="02020603050405020304" pitchFamily="18" charset="0"/>
                <a:cs typeface="Times New Roman" panose="02020603050405020304" pitchFamily="18" charset="0"/>
              </a:rPr>
              <a:t>lên</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rừng</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săn</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voi</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tê</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giác</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bắt</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chim</a:t>
            </a:r>
            <a:r>
              <a:rPr lang="en-US" altLang="zh-CN" sz="3200" b="1" dirty="0">
                <a:latin typeface="Times New Roman" panose="02020603050405020304" pitchFamily="18" charset="0"/>
                <a:cs typeface="Times New Roman" panose="02020603050405020304" pitchFamily="18" charset="0"/>
              </a:rPr>
              <a:t> qui, </a:t>
            </a:r>
            <a:r>
              <a:rPr lang="en-US" altLang="zh-CN" sz="3200" b="1" dirty="0" err="1">
                <a:latin typeface="Times New Roman" panose="02020603050405020304" pitchFamily="18" charset="0"/>
                <a:cs typeface="Times New Roman" panose="02020603050405020304" pitchFamily="18" charset="0"/>
              </a:rPr>
              <a:t>đẵn</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gỗ</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trầm</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xuống</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biển</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mò</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ngọc</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trai</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bắt</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đồi</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mồi</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khai</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thác</a:t>
            </a:r>
            <a:r>
              <a:rPr lang="en-US" altLang="zh-CN" sz="3200" b="1" dirty="0">
                <a:latin typeface="Times New Roman" panose="02020603050405020304" pitchFamily="18" charset="0"/>
                <a:cs typeface="Times New Roman" panose="02020603050405020304" pitchFamily="18" charset="0"/>
              </a:rPr>
              <a:t> san </a:t>
            </a:r>
            <a:r>
              <a:rPr lang="en-US" altLang="zh-CN" sz="3200" b="1" dirty="0" err="1">
                <a:latin typeface="Times New Roman" panose="02020603050405020304" pitchFamily="18" charset="0"/>
                <a:cs typeface="Times New Roman" panose="02020603050405020304" pitchFamily="18" charset="0"/>
              </a:rPr>
              <a:t>hô</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để</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cống</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nạp</a:t>
            </a:r>
            <a:r>
              <a:rPr lang="en-US" altLang="zh-CN" sz="3200" b="1" dirty="0">
                <a:latin typeface="Times New Roman" panose="02020603050405020304" pitchFamily="18" charset="0"/>
                <a:cs typeface="Times New Roman" panose="02020603050405020304" pitchFamily="18" charset="0"/>
              </a:rPr>
              <a:t>.</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79877"/>
                                        </p:tgtEl>
                                        <p:attrNameLst>
                                          <p:attrName>style.visibility</p:attrName>
                                        </p:attrNameLst>
                                      </p:cBhvr>
                                      <p:to>
                                        <p:strVal val="visible"/>
                                      </p:to>
                                    </p:set>
                                    <p:anim calcmode="lin" valueType="num">
                                      <p:cBhvr>
                                        <p:cTn id="7" dur="1000" fill="hold"/>
                                        <p:tgtEl>
                                          <p:spTgt spid="79877"/>
                                        </p:tgtEl>
                                        <p:attrNameLst>
                                          <p:attrName>ppt_x</p:attrName>
                                        </p:attrNameLst>
                                      </p:cBhvr>
                                      <p:tavLst>
                                        <p:tav tm="0">
                                          <p:val>
                                            <p:strVal val="#ppt_x-.2"/>
                                          </p:val>
                                        </p:tav>
                                        <p:tav tm="100000">
                                          <p:val>
                                            <p:strVal val="#ppt_x"/>
                                          </p:val>
                                        </p:tav>
                                      </p:tavLst>
                                    </p:anim>
                                    <p:anim calcmode="lin" valueType="num">
                                      <p:cBhvr>
                                        <p:cTn id="8" dur="1000" fill="hold"/>
                                        <p:tgtEl>
                                          <p:spTgt spid="7987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9877"/>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79876"/>
                                        </p:tgtEl>
                                        <p:attrNameLst>
                                          <p:attrName>style.visibility</p:attrName>
                                        </p:attrNameLst>
                                      </p:cBhvr>
                                      <p:to>
                                        <p:strVal val="visible"/>
                                      </p:to>
                                    </p:set>
                                    <p:anim calcmode="lin" valueType="num">
                                      <p:cBhvr>
                                        <p:cTn id="13" dur="1000" fill="hold"/>
                                        <p:tgtEl>
                                          <p:spTgt spid="79876"/>
                                        </p:tgtEl>
                                        <p:attrNameLst>
                                          <p:attrName>ppt_x</p:attrName>
                                        </p:attrNameLst>
                                      </p:cBhvr>
                                      <p:tavLst>
                                        <p:tav tm="0">
                                          <p:val>
                                            <p:strVal val="#ppt_x-.2"/>
                                          </p:val>
                                        </p:tav>
                                        <p:tav tm="100000">
                                          <p:val>
                                            <p:strVal val="#ppt_x"/>
                                          </p:val>
                                        </p:tav>
                                      </p:tavLst>
                                    </p:anim>
                                    <p:anim calcmode="lin" valueType="num">
                                      <p:cBhvr>
                                        <p:cTn id="14" dur="1000" fill="hold"/>
                                        <p:tgtEl>
                                          <p:spTgt spid="79876"/>
                                        </p:tgtEl>
                                        <p:attrNameLst>
                                          <p:attrName>ppt_y</p:attrName>
                                        </p:attrNameLst>
                                      </p:cBhvr>
                                      <p:tavLst>
                                        <p:tav tm="0">
                                          <p:val>
                                            <p:strVal val="#ppt_y"/>
                                          </p:val>
                                        </p:tav>
                                        <p:tav tm="100000">
                                          <p:val>
                                            <p:strVal val="#ppt_y"/>
                                          </p:val>
                                        </p:tav>
                                      </p:tavLst>
                                    </p:anim>
                                    <p:animEffect transition="in" filter="wipe(right)" prLst="gradientSize: 0.1">
                                      <p:cBhvr>
                                        <p:cTn id="15" dur="1000"/>
                                        <p:tgtEl>
                                          <p:spTgt spid="79876"/>
                                        </p:tgtEl>
                                      </p:cBhvr>
                                    </p:animEffect>
                                  </p:childTnLst>
                                </p:cTn>
                              </p:par>
                            </p:childTnLst>
                          </p:cTn>
                        </p:par>
                        <p:par>
                          <p:cTn id="16" fill="hold">
                            <p:stCondLst>
                              <p:cond delay="2000"/>
                            </p:stCondLst>
                            <p:childTnLst>
                              <p:par>
                                <p:cTn id="17" presetID="9" presetClass="entr" presetSubtype="0" fill="hold" grpId="0" nodeType="afterEffect">
                                  <p:stCondLst>
                                    <p:cond delay="0"/>
                                  </p:stCondLst>
                                  <p:childTnLst>
                                    <p:set>
                                      <p:cBhvr>
                                        <p:cTn id="18" dur="1" fill="hold">
                                          <p:stCondLst>
                                            <p:cond delay="0"/>
                                          </p:stCondLst>
                                        </p:cTn>
                                        <p:tgtEl>
                                          <p:spTgt spid="79878"/>
                                        </p:tgtEl>
                                        <p:attrNameLst>
                                          <p:attrName>style.visibility</p:attrName>
                                        </p:attrNameLst>
                                      </p:cBhvr>
                                      <p:to>
                                        <p:strVal val="visible"/>
                                      </p:to>
                                    </p:set>
                                    <p:animEffect transition="in" filter="dissolve">
                                      <p:cBhvr>
                                        <p:cTn id="19" dur="500"/>
                                        <p:tgtEl>
                                          <p:spTgt spid="79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8"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79874"/>
          <p:cNvSpPr txBox="1"/>
          <p:nvPr/>
        </p:nvSpPr>
        <p:spPr>
          <a:xfrm>
            <a:off x="0" y="1600200"/>
            <a:ext cx="12192000" cy="106363"/>
          </a:xfrm>
          <a:prstGeom prst="rect">
            <a:avLst/>
          </a:prstGeom>
          <a:noFill/>
          <a:ln w="9525">
            <a:noFill/>
          </a:ln>
        </p:spPr>
        <p:txBody>
          <a:bodyPr anchor="t" anchorCtr="0">
            <a:spAutoFit/>
          </a:bodyPr>
          <a:lstStyle/>
          <a:p>
            <a:pPr>
              <a:spcBef>
                <a:spcPct val="50000"/>
              </a:spcBef>
            </a:pPr>
            <a:endParaRPr lang="en-US" altLang="zh-CN" sz="100">
              <a:latin typeface="Arial" panose="020B0604020202020204" pitchFamily="34" charset="0"/>
            </a:endParaRPr>
          </a:p>
        </p:txBody>
      </p:sp>
      <p:pic>
        <p:nvPicPr>
          <p:cNvPr id="79876" name="Picture 79875" descr="van lang_E"/>
          <p:cNvPicPr>
            <a:picLocks noChangeAspect="1"/>
          </p:cNvPicPr>
          <p:nvPr/>
        </p:nvPicPr>
        <p:blipFill>
          <a:blip r:embed="rId2">
            <a:lum bright="17999" contrast="17998"/>
          </a:blip>
          <a:srcRect t="15555"/>
          <a:stretch>
            <a:fillRect/>
          </a:stretch>
        </p:blipFill>
        <p:spPr>
          <a:xfrm>
            <a:off x="6248400" y="88900"/>
            <a:ext cx="5859463" cy="5245100"/>
          </a:xfrm>
          <a:prstGeom prst="rect">
            <a:avLst/>
          </a:prstGeom>
          <a:noFill/>
          <a:ln w="57150" cap="flat" cmpd="sng">
            <a:solidFill>
              <a:schemeClr val="folHlink"/>
            </a:solidFill>
            <a:prstDash val="solid"/>
            <a:miter/>
            <a:headEnd type="none" w="med" len="med"/>
            <a:tailEnd type="none" w="med" len="med"/>
          </a:ln>
        </p:spPr>
      </p:pic>
      <p:pic>
        <p:nvPicPr>
          <p:cNvPr id="79877" name="Picture 79876" descr="van lang_F"/>
          <p:cNvPicPr>
            <a:picLocks noChangeAspect="1"/>
          </p:cNvPicPr>
          <p:nvPr/>
        </p:nvPicPr>
        <p:blipFill>
          <a:blip r:embed="rId3"/>
          <a:srcRect l="6084" t="2530" b="20316"/>
          <a:stretch>
            <a:fillRect/>
          </a:stretch>
        </p:blipFill>
        <p:spPr>
          <a:xfrm>
            <a:off x="76200" y="76200"/>
            <a:ext cx="6076950" cy="5243513"/>
          </a:xfrm>
          <a:prstGeom prst="rect">
            <a:avLst/>
          </a:prstGeom>
          <a:noFill/>
          <a:ln w="57150" cap="flat" cmpd="sng">
            <a:solidFill>
              <a:schemeClr val="folHlink"/>
            </a:solidFill>
            <a:prstDash val="solid"/>
            <a:miter/>
            <a:headEnd type="none" w="med" len="med"/>
            <a:tailEnd type="none" w="med" len="med"/>
          </a:ln>
        </p:spPr>
      </p:pic>
      <p:sp>
        <p:nvSpPr>
          <p:cNvPr id="79878" name="Text Box 79877"/>
          <p:cNvSpPr txBox="1"/>
          <p:nvPr/>
        </p:nvSpPr>
        <p:spPr>
          <a:xfrm>
            <a:off x="0" y="5334000"/>
            <a:ext cx="12192000" cy="1568450"/>
          </a:xfrm>
          <a:prstGeom prst="rect">
            <a:avLst/>
          </a:prstGeom>
          <a:solidFill>
            <a:srgbClr val="FF6600"/>
          </a:solidFill>
          <a:ln w="9525">
            <a:noFill/>
          </a:ln>
        </p:spPr>
        <p:txBody>
          <a:bodyPr wrap="square" anchor="t" anchorCtr="0">
            <a:spAutoFit/>
          </a:bodyPr>
          <a:lstStyle/>
          <a:p>
            <a:pPr eaLnBrk="0" hangingPunct="0">
              <a:spcBef>
                <a:spcPct val="50000"/>
              </a:spcBef>
            </a:pP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Chúng</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bắt</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nhân</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dân</a:t>
            </a:r>
            <a:r>
              <a:rPr lang="en-US" altLang="zh-CN" sz="3200" b="1" dirty="0">
                <a:latin typeface="Times New Roman" panose="02020603050405020304" pitchFamily="18" charset="0"/>
                <a:cs typeface="Times New Roman" panose="02020603050405020304" pitchFamily="18" charset="0"/>
              </a:rPr>
              <a:t> ta </a:t>
            </a:r>
            <a:r>
              <a:rPr lang="en-US" altLang="zh-CN" sz="3200" b="1" dirty="0" err="1">
                <a:latin typeface="Times New Roman" panose="02020603050405020304" pitchFamily="18" charset="0"/>
                <a:cs typeface="Times New Roman" panose="02020603050405020304" pitchFamily="18" charset="0"/>
              </a:rPr>
              <a:t>lên</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rừng</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săn</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voi</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tê</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giác</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bắt</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chim</a:t>
            </a:r>
            <a:r>
              <a:rPr lang="en-US" altLang="zh-CN" sz="3200" b="1" dirty="0">
                <a:latin typeface="Times New Roman" panose="02020603050405020304" pitchFamily="18" charset="0"/>
                <a:cs typeface="Times New Roman" panose="02020603050405020304" pitchFamily="18" charset="0"/>
              </a:rPr>
              <a:t> qui, </a:t>
            </a:r>
            <a:r>
              <a:rPr lang="en-US" altLang="zh-CN" sz="3200" b="1" dirty="0" err="1">
                <a:latin typeface="Times New Roman" panose="02020603050405020304" pitchFamily="18" charset="0"/>
                <a:cs typeface="Times New Roman" panose="02020603050405020304" pitchFamily="18" charset="0"/>
              </a:rPr>
              <a:t>đẵn</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gỗ</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trầm</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xuống</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biển</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mò</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ngọc</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trai</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bắt</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đồi</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mồi</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khai</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thác</a:t>
            </a:r>
            <a:r>
              <a:rPr lang="en-US" altLang="zh-CN" sz="3200" b="1" dirty="0">
                <a:latin typeface="Times New Roman" panose="02020603050405020304" pitchFamily="18" charset="0"/>
                <a:cs typeface="Times New Roman" panose="02020603050405020304" pitchFamily="18" charset="0"/>
              </a:rPr>
              <a:t> san </a:t>
            </a:r>
            <a:r>
              <a:rPr lang="en-US" altLang="zh-CN" sz="3200" b="1" dirty="0" err="1">
                <a:latin typeface="Times New Roman" panose="02020603050405020304" pitchFamily="18" charset="0"/>
                <a:cs typeface="Times New Roman" panose="02020603050405020304" pitchFamily="18" charset="0"/>
              </a:rPr>
              <a:t>hô</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để</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cống</a:t>
            </a:r>
            <a:r>
              <a:rPr lang="en-US" altLang="zh-CN" sz="3200" b="1" dirty="0">
                <a:latin typeface="Times New Roman" panose="02020603050405020304" pitchFamily="18" charset="0"/>
                <a:cs typeface="Times New Roman" panose="02020603050405020304" pitchFamily="18" charset="0"/>
              </a:rPr>
              <a:t> </a:t>
            </a:r>
            <a:r>
              <a:rPr lang="en-US" altLang="zh-CN" sz="3200" b="1" dirty="0" err="1">
                <a:latin typeface="Times New Roman" panose="02020603050405020304" pitchFamily="18" charset="0"/>
                <a:cs typeface="Times New Roman" panose="02020603050405020304" pitchFamily="18" charset="0"/>
              </a:rPr>
              <a:t>nạp</a:t>
            </a:r>
            <a:r>
              <a:rPr lang="en-US" altLang="zh-CN" sz="3200" b="1" dirty="0">
                <a:latin typeface="Times New Roman" panose="02020603050405020304" pitchFamily="18" charset="0"/>
                <a:cs typeface="Times New Roman" panose="02020603050405020304" pitchFamily="18" charset="0"/>
              </a:rPr>
              <a:t>.</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79877"/>
                                        </p:tgtEl>
                                        <p:attrNameLst>
                                          <p:attrName>style.visibility</p:attrName>
                                        </p:attrNameLst>
                                      </p:cBhvr>
                                      <p:to>
                                        <p:strVal val="visible"/>
                                      </p:to>
                                    </p:set>
                                    <p:anim calcmode="lin" valueType="num">
                                      <p:cBhvr>
                                        <p:cTn id="7" dur="1000" fill="hold"/>
                                        <p:tgtEl>
                                          <p:spTgt spid="79877"/>
                                        </p:tgtEl>
                                        <p:attrNameLst>
                                          <p:attrName>ppt_x</p:attrName>
                                        </p:attrNameLst>
                                      </p:cBhvr>
                                      <p:tavLst>
                                        <p:tav tm="0">
                                          <p:val>
                                            <p:strVal val="#ppt_x-.2"/>
                                          </p:val>
                                        </p:tav>
                                        <p:tav tm="100000">
                                          <p:val>
                                            <p:strVal val="#ppt_x"/>
                                          </p:val>
                                        </p:tav>
                                      </p:tavLst>
                                    </p:anim>
                                    <p:anim calcmode="lin" valueType="num">
                                      <p:cBhvr>
                                        <p:cTn id="8" dur="1000" fill="hold"/>
                                        <p:tgtEl>
                                          <p:spTgt spid="7987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9877"/>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79876"/>
                                        </p:tgtEl>
                                        <p:attrNameLst>
                                          <p:attrName>style.visibility</p:attrName>
                                        </p:attrNameLst>
                                      </p:cBhvr>
                                      <p:to>
                                        <p:strVal val="visible"/>
                                      </p:to>
                                    </p:set>
                                    <p:anim calcmode="lin" valueType="num">
                                      <p:cBhvr>
                                        <p:cTn id="13" dur="1000" fill="hold"/>
                                        <p:tgtEl>
                                          <p:spTgt spid="79876"/>
                                        </p:tgtEl>
                                        <p:attrNameLst>
                                          <p:attrName>ppt_x</p:attrName>
                                        </p:attrNameLst>
                                      </p:cBhvr>
                                      <p:tavLst>
                                        <p:tav tm="0">
                                          <p:val>
                                            <p:strVal val="#ppt_x-.2"/>
                                          </p:val>
                                        </p:tav>
                                        <p:tav tm="100000">
                                          <p:val>
                                            <p:strVal val="#ppt_x"/>
                                          </p:val>
                                        </p:tav>
                                      </p:tavLst>
                                    </p:anim>
                                    <p:anim calcmode="lin" valueType="num">
                                      <p:cBhvr>
                                        <p:cTn id="14" dur="1000" fill="hold"/>
                                        <p:tgtEl>
                                          <p:spTgt spid="79876"/>
                                        </p:tgtEl>
                                        <p:attrNameLst>
                                          <p:attrName>ppt_y</p:attrName>
                                        </p:attrNameLst>
                                      </p:cBhvr>
                                      <p:tavLst>
                                        <p:tav tm="0">
                                          <p:val>
                                            <p:strVal val="#ppt_y"/>
                                          </p:val>
                                        </p:tav>
                                        <p:tav tm="100000">
                                          <p:val>
                                            <p:strVal val="#ppt_y"/>
                                          </p:val>
                                        </p:tav>
                                      </p:tavLst>
                                    </p:anim>
                                    <p:animEffect transition="in" filter="wipe(right)" prLst="gradientSize: 0.1">
                                      <p:cBhvr>
                                        <p:cTn id="15" dur="1000"/>
                                        <p:tgtEl>
                                          <p:spTgt spid="79876"/>
                                        </p:tgtEl>
                                      </p:cBhvr>
                                    </p:animEffect>
                                  </p:childTnLst>
                                </p:cTn>
                              </p:par>
                            </p:childTnLst>
                          </p:cTn>
                        </p:par>
                        <p:par>
                          <p:cTn id="16" fill="hold">
                            <p:stCondLst>
                              <p:cond delay="2000"/>
                            </p:stCondLst>
                            <p:childTnLst>
                              <p:par>
                                <p:cTn id="17" presetID="9" presetClass="entr" presetSubtype="0" fill="hold" grpId="0" nodeType="afterEffect">
                                  <p:stCondLst>
                                    <p:cond delay="0"/>
                                  </p:stCondLst>
                                  <p:childTnLst>
                                    <p:set>
                                      <p:cBhvr>
                                        <p:cTn id="18" dur="1" fill="hold">
                                          <p:stCondLst>
                                            <p:cond delay="0"/>
                                          </p:stCondLst>
                                        </p:cTn>
                                        <p:tgtEl>
                                          <p:spTgt spid="79878"/>
                                        </p:tgtEl>
                                        <p:attrNameLst>
                                          <p:attrName>style.visibility</p:attrName>
                                        </p:attrNameLst>
                                      </p:cBhvr>
                                      <p:to>
                                        <p:strVal val="visible"/>
                                      </p:to>
                                    </p:set>
                                    <p:animEffect transition="in" filter="dissolve">
                                      <p:cBhvr>
                                        <p:cTn id="19" dur="500"/>
                                        <p:tgtEl>
                                          <p:spTgt spid="79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8"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211388" y="0"/>
            <a:ext cx="9980612" cy="1000125"/>
          </a:xfrm>
          <a:prstGeom prst="rect">
            <a:avLst/>
          </a:prstGeom>
          <a:solidFill>
            <a:srgbClr val="82C69F"/>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921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211388" cy="1001713"/>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9219" name="文本框 17"/>
          <p:cNvSpPr txBox="1"/>
          <p:nvPr/>
        </p:nvSpPr>
        <p:spPr>
          <a:xfrm>
            <a:off x="2246313" y="23813"/>
            <a:ext cx="8396287" cy="952500"/>
          </a:xfrm>
          <a:prstGeom prst="rect">
            <a:avLst/>
          </a:prstGeom>
          <a:noFill/>
          <a:ln w="9525">
            <a:noFill/>
          </a:ln>
        </p:spPr>
        <p:txBody>
          <a:bodyPr wrap="square" anchor="t" anchorCtr="0">
            <a:spAutoFit/>
          </a:bodyPr>
          <a:lstStyle/>
          <a:p>
            <a:pPr algn="ctr" eaLnBrk="0" hangingPunct="0"/>
            <a:r>
              <a:rPr lang="vi-VN" altLang="en-US" sz="2800" b="1" dirty="0">
                <a:solidFill>
                  <a:srgbClr val="002060"/>
                </a:solidFill>
                <a:latin typeface="Times New Roman" panose="02020603050405020304" pitchFamily="18" charset="0"/>
                <a:sym typeface="Arial" panose="020B0604020202020204" pitchFamily="34" charset="0"/>
              </a:rPr>
              <a:t>HĐ1: </a:t>
            </a:r>
            <a:r>
              <a:rPr lang="en-US" altLang="zh-CN" sz="2800" b="1" dirty="0" err="1">
                <a:solidFill>
                  <a:srgbClr val="002060"/>
                </a:solidFill>
                <a:latin typeface="Times New Roman" panose="02020603050405020304" pitchFamily="18" charset="0"/>
                <a:sym typeface="Arial" panose="020B0604020202020204" pitchFamily="34" charset="0"/>
              </a:rPr>
              <a:t>Chính</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sách</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áp</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bức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bóc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lột</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của</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các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triều</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đại</a:t>
            </a:r>
            <a:r>
              <a:rPr lang="en-US" altLang="zh-CN" sz="2800" b="1" dirty="0">
                <a:solidFill>
                  <a:srgbClr val="002060"/>
                </a:solidFill>
                <a:latin typeface="Times New Roman" panose="02020603050405020304" pitchFamily="18" charset="0"/>
                <a:sym typeface="Arial" panose="020B0604020202020204" pitchFamily="34" charset="0"/>
              </a:rPr>
              <a:t> P</a:t>
            </a:r>
            <a:r>
              <a:rPr lang="vi-VN" altLang="en-US" sz="2800" b="1" dirty="0">
                <a:solidFill>
                  <a:srgbClr val="002060"/>
                </a:solidFill>
                <a:latin typeface="Times New Roman" panose="02020603050405020304" pitchFamily="18" charset="0"/>
                <a:sym typeface="Arial" panose="020B0604020202020204" pitchFamily="34" charset="0"/>
              </a:rPr>
              <a:t>K</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phương</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bắc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đối</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với</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nhân</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dân</a:t>
            </a:r>
            <a:r>
              <a:rPr lang="en-US" altLang="zh-CN" sz="2800" b="1" dirty="0">
                <a:solidFill>
                  <a:srgbClr val="002060"/>
                </a:solidFill>
                <a:latin typeface="Times New Roman" panose="02020603050405020304" pitchFamily="18" charset="0"/>
                <a:sym typeface="Arial" panose="020B0604020202020204" pitchFamily="34" charset="0"/>
              </a:rPr>
              <a:t> ta.</a:t>
            </a:r>
            <a:endParaRPr lang="en-US" altLang="en-US" sz="2800" b="1" dirty="0">
              <a:solidFill>
                <a:srgbClr val="002060"/>
              </a:solidFill>
              <a:latin typeface="Times New Roman" panose="02020603050405020304" pitchFamily="18" charset="0"/>
              <a:ea typeface="Calibri" panose="020F0502020204030204" charset="0"/>
              <a:sym typeface="Arial" panose="020B0604020202020204" pitchFamily="34" charset="0"/>
            </a:endParaRPr>
          </a:p>
        </p:txBody>
      </p:sp>
      <p:pic>
        <p:nvPicPr>
          <p:cNvPr id="9220" name="图片 11"/>
          <p:cNvPicPr>
            <a:picLocks noChangeAspect="1"/>
          </p:cNvPicPr>
          <p:nvPr/>
        </p:nvPicPr>
        <p:blipFill>
          <a:blip r:embed="rId2"/>
          <a:srcRect l="14140" t="15318" r="15590" b="76144"/>
          <a:stretch>
            <a:fillRect/>
          </a:stretch>
        </p:blipFill>
        <p:spPr>
          <a:xfrm>
            <a:off x="152400" y="117475"/>
            <a:ext cx="1758950" cy="668338"/>
          </a:xfrm>
          <a:prstGeom prst="rect">
            <a:avLst/>
          </a:prstGeom>
          <a:noFill/>
          <a:ln w="9525">
            <a:noFill/>
          </a:ln>
        </p:spPr>
      </p:pic>
      <p:pic>
        <p:nvPicPr>
          <p:cNvPr id="9221" name="图片 19"/>
          <p:cNvPicPr>
            <a:picLocks noChangeAspect="1"/>
          </p:cNvPicPr>
          <p:nvPr/>
        </p:nvPicPr>
        <p:blipFill>
          <a:blip r:embed="rId3"/>
          <a:srcRect l="24567" t="37868" r="28394" b="58235"/>
          <a:stretch>
            <a:fillRect/>
          </a:stretch>
        </p:blipFill>
        <p:spPr>
          <a:xfrm>
            <a:off x="10475913" y="242888"/>
            <a:ext cx="1785937" cy="417512"/>
          </a:xfrm>
          <a:prstGeom prst="rect">
            <a:avLst/>
          </a:prstGeom>
          <a:noFill/>
          <a:ln w="9525">
            <a:noFill/>
          </a:ln>
        </p:spPr>
      </p:pic>
      <p:grpSp>
        <p:nvGrpSpPr>
          <p:cNvPr id="9222" name="Group 90116"/>
          <p:cNvGrpSpPr/>
          <p:nvPr/>
        </p:nvGrpSpPr>
        <p:grpSpPr>
          <a:xfrm>
            <a:off x="84138" y="1346200"/>
            <a:ext cx="12090400" cy="5511800"/>
            <a:chOff x="384" y="1392"/>
            <a:chExt cx="4896" cy="2352"/>
          </a:xfrm>
        </p:grpSpPr>
        <p:sp>
          <p:nvSpPr>
            <p:cNvPr id="9223" name="Rectangles 90117"/>
            <p:cNvSpPr/>
            <p:nvPr/>
          </p:nvSpPr>
          <p:spPr>
            <a:xfrm>
              <a:off x="2873" y="2859"/>
              <a:ext cx="2407" cy="885"/>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24" name="Rectangles 90118"/>
            <p:cNvSpPr/>
            <p:nvPr/>
          </p:nvSpPr>
          <p:spPr>
            <a:xfrm>
              <a:off x="1322" y="2859"/>
              <a:ext cx="1551" cy="885"/>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25" name="Rectangles 90119"/>
            <p:cNvSpPr/>
            <p:nvPr/>
          </p:nvSpPr>
          <p:spPr>
            <a:xfrm>
              <a:off x="384" y="2859"/>
              <a:ext cx="938" cy="885"/>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26" name="Rectangles 90120"/>
            <p:cNvSpPr/>
            <p:nvPr/>
          </p:nvSpPr>
          <p:spPr>
            <a:xfrm>
              <a:off x="2873" y="2418"/>
              <a:ext cx="2407" cy="441"/>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27" name="Rectangles 90121"/>
            <p:cNvSpPr/>
            <p:nvPr/>
          </p:nvSpPr>
          <p:spPr>
            <a:xfrm>
              <a:off x="1322" y="2418"/>
              <a:ext cx="1551" cy="441"/>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28" name="Rectangles 90122"/>
            <p:cNvSpPr/>
            <p:nvPr/>
          </p:nvSpPr>
          <p:spPr>
            <a:xfrm>
              <a:off x="384" y="2418"/>
              <a:ext cx="938" cy="441"/>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29" name="Rectangles 90123"/>
            <p:cNvSpPr/>
            <p:nvPr/>
          </p:nvSpPr>
          <p:spPr>
            <a:xfrm>
              <a:off x="2873" y="1872"/>
              <a:ext cx="2407" cy="546"/>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30" name="Rectangles 90124"/>
            <p:cNvSpPr/>
            <p:nvPr/>
          </p:nvSpPr>
          <p:spPr>
            <a:xfrm>
              <a:off x="1322" y="1872"/>
              <a:ext cx="1551" cy="546"/>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31" name="Rectangles 90125"/>
            <p:cNvSpPr/>
            <p:nvPr/>
          </p:nvSpPr>
          <p:spPr>
            <a:xfrm>
              <a:off x="384" y="1872"/>
              <a:ext cx="938" cy="546"/>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32" name="Rectangles 90126"/>
            <p:cNvSpPr/>
            <p:nvPr/>
          </p:nvSpPr>
          <p:spPr>
            <a:xfrm>
              <a:off x="2873" y="1392"/>
              <a:ext cx="2407" cy="480"/>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33" name="Rectangles 90127"/>
            <p:cNvSpPr/>
            <p:nvPr/>
          </p:nvSpPr>
          <p:spPr>
            <a:xfrm>
              <a:off x="1322" y="1392"/>
              <a:ext cx="1551" cy="480"/>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34" name="Rectangles 90128"/>
            <p:cNvSpPr/>
            <p:nvPr/>
          </p:nvSpPr>
          <p:spPr>
            <a:xfrm>
              <a:off x="384" y="1392"/>
              <a:ext cx="938" cy="480"/>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35" name="Straight Connector 90129"/>
            <p:cNvSpPr/>
            <p:nvPr/>
          </p:nvSpPr>
          <p:spPr>
            <a:xfrm>
              <a:off x="384" y="1392"/>
              <a:ext cx="4896" cy="0"/>
            </a:xfrm>
            <a:prstGeom prst="line">
              <a:avLst/>
            </a:prstGeom>
            <a:ln w="12700" cap="sq" cmpd="sng">
              <a:solidFill>
                <a:schemeClr val="tx1"/>
              </a:solidFill>
              <a:prstDash val="solid"/>
              <a:round/>
              <a:headEnd type="none" w="med" len="med"/>
              <a:tailEnd type="none" w="med" len="med"/>
            </a:ln>
          </p:spPr>
        </p:sp>
        <p:sp>
          <p:nvSpPr>
            <p:cNvPr id="9236" name="Straight Connector 90130"/>
            <p:cNvSpPr/>
            <p:nvPr/>
          </p:nvSpPr>
          <p:spPr>
            <a:xfrm>
              <a:off x="384" y="1872"/>
              <a:ext cx="4896" cy="0"/>
            </a:xfrm>
            <a:prstGeom prst="line">
              <a:avLst/>
            </a:prstGeom>
            <a:ln w="12700" cap="flat" cmpd="sng">
              <a:solidFill>
                <a:schemeClr val="tx1"/>
              </a:solidFill>
              <a:prstDash val="solid"/>
              <a:round/>
              <a:headEnd type="none" w="med" len="med"/>
              <a:tailEnd type="none" w="med" len="med"/>
            </a:ln>
          </p:spPr>
        </p:sp>
        <p:sp>
          <p:nvSpPr>
            <p:cNvPr id="9237" name="Straight Connector 90131"/>
            <p:cNvSpPr/>
            <p:nvPr/>
          </p:nvSpPr>
          <p:spPr>
            <a:xfrm>
              <a:off x="384" y="2418"/>
              <a:ext cx="4896" cy="0"/>
            </a:xfrm>
            <a:prstGeom prst="line">
              <a:avLst/>
            </a:prstGeom>
            <a:ln w="12700" cap="flat" cmpd="sng">
              <a:solidFill>
                <a:schemeClr val="tx1"/>
              </a:solidFill>
              <a:prstDash val="solid"/>
              <a:round/>
              <a:headEnd type="none" w="med" len="med"/>
              <a:tailEnd type="none" w="med" len="med"/>
            </a:ln>
          </p:spPr>
        </p:sp>
        <p:sp>
          <p:nvSpPr>
            <p:cNvPr id="9238" name="Straight Connector 90132"/>
            <p:cNvSpPr/>
            <p:nvPr/>
          </p:nvSpPr>
          <p:spPr>
            <a:xfrm>
              <a:off x="384" y="2859"/>
              <a:ext cx="4896" cy="0"/>
            </a:xfrm>
            <a:prstGeom prst="line">
              <a:avLst/>
            </a:prstGeom>
            <a:ln w="12700" cap="flat" cmpd="sng">
              <a:solidFill>
                <a:schemeClr val="tx1"/>
              </a:solidFill>
              <a:prstDash val="solid"/>
              <a:round/>
              <a:headEnd type="none" w="med" len="med"/>
              <a:tailEnd type="none" w="med" len="med"/>
            </a:ln>
          </p:spPr>
        </p:sp>
        <p:sp>
          <p:nvSpPr>
            <p:cNvPr id="9239" name="Straight Connector 90133"/>
            <p:cNvSpPr/>
            <p:nvPr/>
          </p:nvSpPr>
          <p:spPr>
            <a:xfrm>
              <a:off x="384" y="3744"/>
              <a:ext cx="4896" cy="0"/>
            </a:xfrm>
            <a:prstGeom prst="line">
              <a:avLst/>
            </a:prstGeom>
            <a:ln w="12700" cap="sq" cmpd="sng">
              <a:solidFill>
                <a:schemeClr val="tx1"/>
              </a:solidFill>
              <a:prstDash val="solid"/>
              <a:round/>
              <a:headEnd type="none" w="med" len="med"/>
              <a:tailEnd type="none" w="med" len="med"/>
            </a:ln>
          </p:spPr>
        </p:sp>
        <p:sp>
          <p:nvSpPr>
            <p:cNvPr id="9240" name="Straight Connector 90134"/>
            <p:cNvSpPr/>
            <p:nvPr/>
          </p:nvSpPr>
          <p:spPr>
            <a:xfrm>
              <a:off x="384" y="1392"/>
              <a:ext cx="0" cy="2352"/>
            </a:xfrm>
            <a:prstGeom prst="line">
              <a:avLst/>
            </a:prstGeom>
            <a:ln w="12700" cap="sq" cmpd="sng">
              <a:solidFill>
                <a:schemeClr val="tx1"/>
              </a:solidFill>
              <a:prstDash val="solid"/>
              <a:round/>
              <a:headEnd type="none" w="med" len="med"/>
              <a:tailEnd type="none" w="med" len="med"/>
            </a:ln>
          </p:spPr>
        </p:sp>
        <p:sp>
          <p:nvSpPr>
            <p:cNvPr id="9241" name="Straight Connector 90135"/>
            <p:cNvSpPr/>
            <p:nvPr/>
          </p:nvSpPr>
          <p:spPr>
            <a:xfrm>
              <a:off x="1322" y="1392"/>
              <a:ext cx="0" cy="2352"/>
            </a:xfrm>
            <a:prstGeom prst="line">
              <a:avLst/>
            </a:prstGeom>
            <a:ln w="12700" cap="flat" cmpd="sng">
              <a:solidFill>
                <a:schemeClr val="tx1"/>
              </a:solidFill>
              <a:prstDash val="solid"/>
              <a:round/>
              <a:headEnd type="none" w="med" len="med"/>
              <a:tailEnd type="none" w="med" len="med"/>
            </a:ln>
          </p:spPr>
        </p:sp>
        <p:sp>
          <p:nvSpPr>
            <p:cNvPr id="9242" name="Straight Connector 90136"/>
            <p:cNvSpPr/>
            <p:nvPr/>
          </p:nvSpPr>
          <p:spPr>
            <a:xfrm>
              <a:off x="2873" y="1392"/>
              <a:ext cx="0" cy="2352"/>
            </a:xfrm>
            <a:prstGeom prst="line">
              <a:avLst/>
            </a:prstGeom>
            <a:ln w="12700" cap="flat" cmpd="sng">
              <a:solidFill>
                <a:schemeClr val="tx1"/>
              </a:solidFill>
              <a:prstDash val="solid"/>
              <a:round/>
              <a:headEnd type="none" w="med" len="med"/>
              <a:tailEnd type="none" w="med" len="med"/>
            </a:ln>
          </p:spPr>
        </p:sp>
        <p:sp>
          <p:nvSpPr>
            <p:cNvPr id="9243" name="Straight Connector 90137"/>
            <p:cNvSpPr/>
            <p:nvPr/>
          </p:nvSpPr>
          <p:spPr>
            <a:xfrm>
              <a:off x="5280" y="1392"/>
              <a:ext cx="0" cy="2352"/>
            </a:xfrm>
            <a:prstGeom prst="line">
              <a:avLst/>
            </a:prstGeom>
            <a:ln w="12700" cap="sq" cmpd="sng">
              <a:solidFill>
                <a:schemeClr val="tx1"/>
              </a:solidFill>
              <a:prstDash val="solid"/>
              <a:round/>
              <a:headEnd type="none" w="med" len="med"/>
              <a:tailEnd type="none" w="med" len="med"/>
            </a:ln>
          </p:spPr>
        </p:sp>
        <p:sp>
          <p:nvSpPr>
            <p:cNvPr id="9244" name="Straight Connector 90138"/>
            <p:cNvSpPr/>
            <p:nvPr/>
          </p:nvSpPr>
          <p:spPr>
            <a:xfrm>
              <a:off x="384" y="1392"/>
              <a:ext cx="938" cy="478"/>
            </a:xfrm>
            <a:prstGeom prst="line">
              <a:avLst/>
            </a:prstGeom>
            <a:ln w="12700" cap="flat" cmpd="sng">
              <a:solidFill>
                <a:schemeClr val="tx1"/>
              </a:solidFill>
              <a:prstDash val="solid"/>
              <a:round/>
              <a:headEnd type="none" w="med" len="med"/>
              <a:tailEnd type="none" w="med" len="med"/>
            </a:ln>
          </p:spPr>
        </p:sp>
      </p:grpSp>
      <p:sp>
        <p:nvSpPr>
          <p:cNvPr id="2" name="Text Box 1"/>
          <p:cNvSpPr txBox="1"/>
          <p:nvPr/>
        </p:nvSpPr>
        <p:spPr>
          <a:xfrm>
            <a:off x="2692400" y="2609850"/>
            <a:ext cx="2946400" cy="954088"/>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Là một nước độc lập</a:t>
            </a:r>
          </a:p>
        </p:txBody>
      </p:sp>
      <p:sp>
        <p:nvSpPr>
          <p:cNvPr id="3" name="Text Box 2"/>
          <p:cNvSpPr txBox="1"/>
          <p:nvPr/>
        </p:nvSpPr>
        <p:spPr>
          <a:xfrm>
            <a:off x="6623050" y="2651125"/>
            <a:ext cx="4730750" cy="952500"/>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Trở thành 1 quận huyện của phong kiến phương Bắc</a:t>
            </a:r>
          </a:p>
        </p:txBody>
      </p:sp>
      <p:sp>
        <p:nvSpPr>
          <p:cNvPr id="4" name="Text Box 3"/>
          <p:cNvSpPr txBox="1"/>
          <p:nvPr/>
        </p:nvSpPr>
        <p:spPr>
          <a:xfrm>
            <a:off x="2722563" y="4067175"/>
            <a:ext cx="2754312" cy="522288"/>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Độc lập và tự chủ</a:t>
            </a:r>
          </a:p>
        </p:txBody>
      </p:sp>
      <p:sp>
        <p:nvSpPr>
          <p:cNvPr id="5" name="Text Box 4"/>
          <p:cNvSpPr txBox="1"/>
          <p:nvPr/>
        </p:nvSpPr>
        <p:spPr>
          <a:xfrm>
            <a:off x="6650038" y="3948113"/>
            <a:ext cx="2754312" cy="522287"/>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Bị phụ thuộc</a:t>
            </a:r>
          </a:p>
        </p:txBody>
      </p:sp>
      <p:sp>
        <p:nvSpPr>
          <p:cNvPr id="6" name="Text Box 5"/>
          <p:cNvSpPr txBox="1"/>
          <p:nvPr/>
        </p:nvSpPr>
        <p:spPr>
          <a:xfrm>
            <a:off x="2692400" y="5105400"/>
            <a:ext cx="3116263" cy="952500"/>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Có phong tục tập quán riêng</a:t>
            </a:r>
          </a:p>
        </p:txBody>
      </p:sp>
      <p:sp>
        <p:nvSpPr>
          <p:cNvPr id="7" name="Text Box 6"/>
          <p:cNvSpPr txBox="1"/>
          <p:nvPr/>
        </p:nvSpPr>
        <p:spPr>
          <a:xfrm>
            <a:off x="6640513" y="5027613"/>
            <a:ext cx="5183187" cy="1384300"/>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Phải theo phong tục của người Hán, học chữ Hán, nhưng nhân dân ta vẫn giữ gìn bản sắc dân tộc</a:t>
            </a:r>
          </a:p>
        </p:txBody>
      </p:sp>
      <p:sp>
        <p:nvSpPr>
          <p:cNvPr id="9251" name="Text Box 7"/>
          <p:cNvSpPr txBox="1"/>
          <p:nvPr/>
        </p:nvSpPr>
        <p:spPr>
          <a:xfrm>
            <a:off x="182563" y="2095500"/>
            <a:ext cx="1814512"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CÁC MẶT</a:t>
            </a:r>
          </a:p>
        </p:txBody>
      </p:sp>
      <p:sp>
        <p:nvSpPr>
          <p:cNvPr id="9252" name="Text Box 8"/>
          <p:cNvSpPr txBox="1"/>
          <p:nvPr/>
        </p:nvSpPr>
        <p:spPr>
          <a:xfrm>
            <a:off x="384175" y="4191000"/>
            <a:ext cx="1816100"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KINH TẾ</a:t>
            </a:r>
          </a:p>
        </p:txBody>
      </p:sp>
      <p:sp>
        <p:nvSpPr>
          <p:cNvPr id="9253" name="Text Box 9"/>
          <p:cNvSpPr txBox="1"/>
          <p:nvPr/>
        </p:nvSpPr>
        <p:spPr>
          <a:xfrm>
            <a:off x="344488" y="5657850"/>
            <a:ext cx="1814512"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VĂN HÓA</a:t>
            </a:r>
          </a:p>
        </p:txBody>
      </p:sp>
      <p:sp>
        <p:nvSpPr>
          <p:cNvPr id="9254" name="Text Box 10"/>
          <p:cNvSpPr txBox="1"/>
          <p:nvPr/>
        </p:nvSpPr>
        <p:spPr>
          <a:xfrm>
            <a:off x="446088" y="2914650"/>
            <a:ext cx="1814512"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CHỦ QUYỀN</a:t>
            </a:r>
          </a:p>
        </p:txBody>
      </p:sp>
      <p:sp>
        <p:nvSpPr>
          <p:cNvPr id="9255" name="Text Box 14"/>
          <p:cNvSpPr txBox="1"/>
          <p:nvPr/>
        </p:nvSpPr>
        <p:spPr>
          <a:xfrm>
            <a:off x="963613" y="1447800"/>
            <a:ext cx="1728787"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THỜI GIAN</a:t>
            </a:r>
          </a:p>
        </p:txBody>
      </p:sp>
      <p:sp>
        <p:nvSpPr>
          <p:cNvPr id="9256" name="Text Box 15"/>
          <p:cNvSpPr txBox="1"/>
          <p:nvPr/>
        </p:nvSpPr>
        <p:spPr>
          <a:xfrm>
            <a:off x="2425700" y="1574800"/>
            <a:ext cx="3856038" cy="830263"/>
          </a:xfrm>
          <a:prstGeom prst="rect">
            <a:avLst/>
          </a:prstGeom>
          <a:noFill/>
          <a:ln w="9525">
            <a:noFill/>
          </a:ln>
        </p:spPr>
        <p:txBody>
          <a:bodyPr wrap="square" anchor="t" anchorCtr="0">
            <a:spAutoFit/>
          </a:bodyPr>
          <a:lstStyle/>
          <a:p>
            <a:pPr eaLnBrk="0" hangingPunct="0"/>
            <a:r>
              <a:rPr lang="vi-VN" altLang="en-US" sz="2400" b="1">
                <a:latin typeface="Times New Roman" panose="02020603050405020304" pitchFamily="18" charset="0"/>
              </a:rPr>
              <a:t>TÌNH HÌNH NƯỚC TA TRƯỚC NĂM 179 TCN</a:t>
            </a:r>
          </a:p>
        </p:txBody>
      </p:sp>
      <p:sp>
        <p:nvSpPr>
          <p:cNvPr id="9257" name="Text Box 16"/>
          <p:cNvSpPr txBox="1"/>
          <p:nvPr/>
        </p:nvSpPr>
        <p:spPr>
          <a:xfrm>
            <a:off x="7350125" y="1504950"/>
            <a:ext cx="3856038" cy="830263"/>
          </a:xfrm>
          <a:prstGeom prst="rect">
            <a:avLst/>
          </a:prstGeom>
          <a:noFill/>
          <a:ln w="9525">
            <a:noFill/>
          </a:ln>
        </p:spPr>
        <p:txBody>
          <a:bodyPr wrap="square" anchor="t" anchorCtr="0">
            <a:spAutoFit/>
          </a:bodyPr>
          <a:lstStyle/>
          <a:p>
            <a:pPr eaLnBrk="0" hangingPunct="0"/>
            <a:r>
              <a:rPr lang="vi-VN" altLang="en-US" sz="2400" b="1">
                <a:latin typeface="Times New Roman" panose="02020603050405020304" pitchFamily="18" charset="0"/>
              </a:rPr>
              <a:t>TỪ NĂM 179 TCN ĐẾN NĂM 938</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074863" y="0"/>
            <a:ext cx="10117137" cy="1538288"/>
          </a:xfrm>
          <a:prstGeom prst="rect">
            <a:avLst/>
          </a:prstGeom>
          <a:solidFill>
            <a:srgbClr val="82C69F"/>
          </a:solidFill>
          <a:ln w="9525">
            <a:noFill/>
          </a:ln>
        </p:spPr>
        <p:txBody>
          <a:bodyPr anchor="t" anchorCtr="0"/>
          <a:lstStyle/>
          <a:p>
            <a:endParaRPr lang="zh-CN" altLang="en-US" b="1" dirty="0">
              <a:solidFill>
                <a:srgbClr val="002060"/>
              </a:solidFill>
              <a:latin typeface="Arial" panose="020B0604020202020204" pitchFamily="34" charset="0"/>
              <a:ea typeface="Calibri" panose="020F0502020204030204" charset="0"/>
            </a:endParaRPr>
          </a:p>
        </p:txBody>
      </p:sp>
      <p:sp>
        <p:nvSpPr>
          <p:cNvPr id="10242"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093913" cy="1539875"/>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pic>
        <p:nvPicPr>
          <p:cNvPr id="10244" name="图片 11"/>
          <p:cNvPicPr>
            <a:picLocks noChangeAspect="1"/>
          </p:cNvPicPr>
          <p:nvPr/>
        </p:nvPicPr>
        <p:blipFill>
          <a:blip r:embed="rId2"/>
          <a:srcRect l="14140" t="15318" r="15590" b="76144"/>
          <a:stretch>
            <a:fillRect/>
          </a:stretch>
        </p:blipFill>
        <p:spPr>
          <a:xfrm>
            <a:off x="152400" y="117475"/>
            <a:ext cx="1758950" cy="668338"/>
          </a:xfrm>
          <a:prstGeom prst="rect">
            <a:avLst/>
          </a:prstGeom>
          <a:noFill/>
          <a:ln w="9525">
            <a:noFill/>
          </a:ln>
        </p:spPr>
      </p:pic>
      <p:pic>
        <p:nvPicPr>
          <p:cNvPr id="10245" name="图片 19"/>
          <p:cNvPicPr>
            <a:picLocks noChangeAspect="1"/>
          </p:cNvPicPr>
          <p:nvPr/>
        </p:nvPicPr>
        <p:blipFill>
          <a:blip r:embed="rId3"/>
          <a:srcRect l="24567" t="37868" r="28394" b="58235"/>
          <a:stretch>
            <a:fillRect/>
          </a:stretch>
        </p:blipFill>
        <p:spPr>
          <a:xfrm>
            <a:off x="10515600" y="457200"/>
            <a:ext cx="1785938" cy="417513"/>
          </a:xfrm>
          <a:prstGeom prst="rect">
            <a:avLst/>
          </a:prstGeom>
          <a:noFill/>
          <a:ln w="9525">
            <a:noFill/>
          </a:ln>
        </p:spPr>
      </p:pic>
      <p:sp>
        <p:nvSpPr>
          <p:cNvPr id="2" name="Horizontal Scroll 1"/>
          <p:cNvSpPr/>
          <p:nvPr/>
        </p:nvSpPr>
        <p:spPr>
          <a:xfrm>
            <a:off x="1219200" y="1981200"/>
            <a:ext cx="10042525" cy="3886200"/>
          </a:xfrm>
          <a:prstGeom prst="horizontalScroll">
            <a:avLst/>
          </a:prstGeom>
          <a:solidFill>
            <a:srgbClr val="F5C13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914400" rtl="0" eaLnBrk="0" fontAlgn="base" latinLnBrk="0" hangingPunct="0">
              <a:lnSpc>
                <a:spcPct val="100000"/>
              </a:lnSpc>
              <a:spcBef>
                <a:spcPct val="0"/>
              </a:spcBef>
              <a:spcAft>
                <a:spcPct val="0"/>
              </a:spcAft>
              <a:buClrTx/>
              <a:buSzTx/>
              <a:buFontTx/>
              <a:buNone/>
            </a:pPr>
            <a:r>
              <a:rPr kumimoji="0" lang="vi-VN" altLang="en-US" sz="3200" b="0" i="0" u="sng" strike="noStrike" kern="1200" cap="none" spc="0" normalizeH="0" baseline="0" noProof="1">
                <a:solidFill>
                  <a:srgbClr val="000000"/>
                </a:solidFill>
                <a:latin typeface="Times New Roman" panose="02020603050405020304" pitchFamily="18" charset="0"/>
                <a:ea typeface="+mn-ea"/>
                <a:cs typeface="+mn-cs"/>
                <a:sym typeface="+mn-ea"/>
              </a:rPr>
              <a:t>Kết luận:</a:t>
            </a:r>
            <a:endParaRPr kumimoji="0" lang="en-US" sz="3200" b="0" i="0" u="sng" strike="noStrike" kern="1200" cap="none" spc="0" normalizeH="0" baseline="0" noProof="1">
              <a:solidFill>
                <a:srgbClr val="000000"/>
              </a:solidFill>
              <a:latin typeface="Times New Roman" panose="02020603050405020304" pitchFamily="18" charset="0"/>
              <a:ea typeface="+mn-ea"/>
              <a:cs typeface="+mn-cs"/>
              <a:sym typeface="+mn-ea"/>
            </a:endParaRPr>
          </a:p>
          <a:p>
            <a:pPr marL="0" marR="0" indent="0" algn="ctr" defTabSz="914400" rtl="0" eaLnBrk="0" fontAlgn="base" latinLnBrk="0" hangingPunct="0">
              <a:lnSpc>
                <a:spcPct val="100000"/>
              </a:lnSpc>
              <a:spcBef>
                <a:spcPct val="0"/>
              </a:spcBef>
              <a:spcAft>
                <a:spcPct val="0"/>
              </a:spcAft>
              <a:buClrTx/>
              <a:buSzTx/>
              <a:buFontTx/>
              <a:buNone/>
            </a:pPr>
            <a:r>
              <a:rPr kumimoji="0" lang="en-US" sz="3200" b="0" i="0" u="none" strike="noStrike" kern="1200" cap="none" spc="0" normalizeH="0" baseline="0" noProof="1">
                <a:solidFill>
                  <a:srgbClr val="000000"/>
                </a:solidFill>
                <a:latin typeface="Times New Roman" panose="02020603050405020304" pitchFamily="18" charset="0"/>
                <a:ea typeface="+mn-ea"/>
                <a:cs typeface="+mn-cs"/>
                <a:sym typeface="+mn-ea"/>
              </a:rPr>
              <a:t>Từ năm 179 TCN đến năm 938  các triều đại phong kiến phương Bắc nối tiếp nhau đô hộ nước ta. Chúng biến nước ta một quận huyện của chúng, và thi hành nhiều chính sách áp bức bóc lột tàn khốc....</a:t>
            </a:r>
          </a:p>
        </p:txBody>
      </p:sp>
      <p:pic>
        <p:nvPicPr>
          <p:cNvPr id="10247" name="图片 19"/>
          <p:cNvPicPr>
            <a:picLocks noChangeAspect="1"/>
          </p:cNvPicPr>
          <p:nvPr/>
        </p:nvPicPr>
        <p:blipFill>
          <a:blip r:embed="rId3"/>
          <a:srcRect l="24567" t="37868" r="28394" b="58235"/>
          <a:stretch>
            <a:fillRect/>
          </a:stretch>
        </p:blipFill>
        <p:spPr>
          <a:xfrm>
            <a:off x="10515600" y="457200"/>
            <a:ext cx="1785938" cy="417513"/>
          </a:xfrm>
          <a:prstGeom prst="rect">
            <a:avLst/>
          </a:prstGeom>
          <a:noFill/>
          <a:ln w="9525">
            <a:noFill/>
          </a:ln>
        </p:spPr>
      </p:pic>
      <p:sp>
        <p:nvSpPr>
          <p:cNvPr id="9" name="文本框 17">
            <a:extLst>
              <a:ext uri="{FF2B5EF4-FFF2-40B4-BE49-F238E27FC236}">
                <a16:creationId xmlns="" xmlns:a16="http://schemas.microsoft.com/office/drawing/2014/main" id="{9541F1AE-154C-4F25-9D89-477BC0D7CE55}"/>
              </a:ext>
            </a:extLst>
          </p:cNvPr>
          <p:cNvSpPr txBox="1"/>
          <p:nvPr/>
        </p:nvSpPr>
        <p:spPr>
          <a:xfrm>
            <a:off x="2246313" y="23813"/>
            <a:ext cx="8396287" cy="952500"/>
          </a:xfrm>
          <a:prstGeom prst="rect">
            <a:avLst/>
          </a:prstGeom>
          <a:noFill/>
          <a:ln w="9525">
            <a:noFill/>
          </a:ln>
        </p:spPr>
        <p:txBody>
          <a:bodyPr wrap="square" anchor="t" anchorCtr="0">
            <a:spAutoFit/>
          </a:bodyPr>
          <a:lstStyle/>
          <a:p>
            <a:pPr algn="ctr" eaLnBrk="0" hangingPunct="0"/>
            <a:r>
              <a:rPr lang="vi-VN" altLang="en-US" sz="2800" b="1" dirty="0">
                <a:solidFill>
                  <a:srgbClr val="002060"/>
                </a:solidFill>
                <a:latin typeface="Times New Roman" panose="02020603050405020304" pitchFamily="18" charset="0"/>
                <a:sym typeface="Arial" panose="020B0604020202020204" pitchFamily="34" charset="0"/>
              </a:rPr>
              <a:t>HĐ1: </a:t>
            </a:r>
            <a:r>
              <a:rPr lang="en-US" altLang="zh-CN" sz="2800" b="1" dirty="0" err="1">
                <a:solidFill>
                  <a:srgbClr val="002060"/>
                </a:solidFill>
                <a:latin typeface="Times New Roman" panose="02020603050405020304" pitchFamily="18" charset="0"/>
                <a:sym typeface="Arial" panose="020B0604020202020204" pitchFamily="34" charset="0"/>
              </a:rPr>
              <a:t>Chính</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sách</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áp</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bức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bóc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lột</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của</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các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triều</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đại</a:t>
            </a:r>
            <a:r>
              <a:rPr lang="en-US" altLang="zh-CN" sz="2800" b="1" dirty="0">
                <a:solidFill>
                  <a:srgbClr val="002060"/>
                </a:solidFill>
                <a:latin typeface="Times New Roman" panose="02020603050405020304" pitchFamily="18" charset="0"/>
                <a:sym typeface="Arial" panose="020B0604020202020204" pitchFamily="34" charset="0"/>
              </a:rPr>
              <a:t> P</a:t>
            </a:r>
            <a:r>
              <a:rPr lang="vi-VN" altLang="en-US" sz="2800" b="1" dirty="0">
                <a:solidFill>
                  <a:srgbClr val="002060"/>
                </a:solidFill>
                <a:latin typeface="Times New Roman" panose="02020603050405020304" pitchFamily="18" charset="0"/>
                <a:sym typeface="Arial" panose="020B0604020202020204" pitchFamily="34" charset="0"/>
              </a:rPr>
              <a:t>K</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phương</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bắc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đối</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với</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nhân</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dân</a:t>
            </a:r>
            <a:r>
              <a:rPr lang="en-US" altLang="zh-CN" sz="2800" b="1" dirty="0">
                <a:solidFill>
                  <a:srgbClr val="002060"/>
                </a:solidFill>
                <a:latin typeface="Times New Roman" panose="02020603050405020304" pitchFamily="18" charset="0"/>
                <a:sym typeface="Arial" panose="020B0604020202020204" pitchFamily="34" charset="0"/>
              </a:rPr>
              <a:t> ta.</a:t>
            </a:r>
            <a:endParaRPr lang="en-US" altLang="en-US" sz="2800" b="1" dirty="0">
              <a:solidFill>
                <a:srgbClr val="002060"/>
              </a:solidFill>
              <a:latin typeface="Times New Roman" panose="02020603050405020304" pitchFamily="18" charset="0"/>
              <a:ea typeface="Calibri" panose="020F0502020204030204" charset="0"/>
              <a:sym typeface="Arial" panose="020B0604020202020204" pitchFamily="34" charset="0"/>
            </a:endParaRPr>
          </a:p>
        </p:txBody>
      </p:sp>
    </p:spTree>
  </p:cSld>
  <p:clrMapOvr>
    <a:masterClrMapping/>
  </p:clrMapOvr>
  <p:transition>
    <p:cover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5" name="组合 1"/>
          <p:cNvGrpSpPr/>
          <p:nvPr/>
        </p:nvGrpSpPr>
        <p:grpSpPr>
          <a:xfrm>
            <a:off x="-38100" y="-76200"/>
            <a:ext cx="12268200" cy="6918325"/>
            <a:chOff x="4274037" y="1158033"/>
            <a:chExt cx="1994262" cy="1599112"/>
          </a:xfrm>
        </p:grpSpPr>
        <p:sp>
          <p:nvSpPr>
            <p:cNvPr id="11266"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4274037" y="1158033"/>
              <a:ext cx="997131" cy="1599112"/>
            </a:xfrm>
            <a:prstGeom prst="rect">
              <a:avLst/>
            </a:prstGeom>
            <a:solidFill>
              <a:srgbClr val="82C69F"/>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1126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5271168" y="1158033"/>
              <a:ext cx="997131" cy="1599112"/>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grpSp>
      <p:pic>
        <p:nvPicPr>
          <p:cNvPr id="11268" name="图片 10"/>
          <p:cNvPicPr>
            <a:picLocks noChangeAspect="1"/>
          </p:cNvPicPr>
          <p:nvPr/>
        </p:nvPicPr>
        <p:blipFill>
          <a:blip r:embed="rId2"/>
          <a:srcRect l="24567" t="37868" r="28394" b="58235"/>
          <a:stretch>
            <a:fillRect/>
          </a:stretch>
        </p:blipFill>
        <p:spPr>
          <a:xfrm>
            <a:off x="1000125" y="4748213"/>
            <a:ext cx="3884613" cy="855662"/>
          </a:xfrm>
          <a:prstGeom prst="rect">
            <a:avLst/>
          </a:prstGeom>
          <a:noFill/>
          <a:ln w="9525">
            <a:noFill/>
          </a:ln>
        </p:spPr>
      </p:pic>
      <p:pic>
        <p:nvPicPr>
          <p:cNvPr id="11269" name="图片 14"/>
          <p:cNvPicPr>
            <a:picLocks noChangeAspect="1"/>
          </p:cNvPicPr>
          <p:nvPr/>
        </p:nvPicPr>
        <p:blipFill>
          <a:blip r:embed="rId3"/>
          <a:srcRect l="14140" t="15318" r="15590" b="76144"/>
          <a:stretch>
            <a:fillRect/>
          </a:stretch>
        </p:blipFill>
        <p:spPr>
          <a:xfrm>
            <a:off x="381000" y="2438400"/>
            <a:ext cx="5503863" cy="1776413"/>
          </a:xfrm>
          <a:prstGeom prst="rect">
            <a:avLst/>
          </a:prstGeom>
          <a:noFill/>
          <a:ln w="9525">
            <a:noFill/>
          </a:ln>
        </p:spPr>
      </p:pic>
      <p:sp>
        <p:nvSpPr>
          <p:cNvPr id="11270" name="文本框 16"/>
          <p:cNvSpPr txBox="1"/>
          <p:nvPr/>
        </p:nvSpPr>
        <p:spPr>
          <a:xfrm>
            <a:off x="1447800" y="1600200"/>
            <a:ext cx="3801041" cy="923330"/>
          </a:xfrm>
          <a:prstGeom prst="rect">
            <a:avLst/>
          </a:prstGeom>
          <a:noFill/>
          <a:ln w="9525">
            <a:noFill/>
          </a:ln>
        </p:spPr>
        <p:txBody>
          <a:bodyPr wrap="none" anchor="t" anchorCtr="0">
            <a:spAutoFit/>
          </a:bodyPr>
          <a:lstStyle/>
          <a:p>
            <a:pPr eaLnBrk="0" hangingPunct="0"/>
            <a:r>
              <a:rPr lang="vi-VN" altLang="zh-CN" sz="5400" b="1" dirty="0">
                <a:solidFill>
                  <a:schemeClr val="bg1"/>
                </a:solidFill>
                <a:latin typeface="+mj-lt"/>
              </a:rPr>
              <a:t>Hoạt động 2</a:t>
            </a:r>
            <a:endParaRPr lang="vi-VN" altLang="zh-CN" sz="5400" b="1" dirty="0">
              <a:solidFill>
                <a:schemeClr val="bg1"/>
              </a:solidFill>
              <a:latin typeface="+mj-lt"/>
              <a:ea typeface="Calibri" panose="020F0502020204030204" charset="0"/>
            </a:endParaRPr>
          </a:p>
        </p:txBody>
      </p:sp>
      <p:sp>
        <p:nvSpPr>
          <p:cNvPr id="11271" name="Text Box 2"/>
          <p:cNvSpPr txBox="1"/>
          <p:nvPr/>
        </p:nvSpPr>
        <p:spPr>
          <a:xfrm>
            <a:off x="6418263" y="774700"/>
            <a:ext cx="5621337" cy="3784600"/>
          </a:xfrm>
          <a:prstGeom prst="rect">
            <a:avLst/>
          </a:prstGeom>
          <a:noFill/>
          <a:ln w="9525">
            <a:noFill/>
          </a:ln>
        </p:spPr>
        <p:txBody>
          <a:bodyPr wrap="square" anchor="t" anchorCtr="0">
            <a:spAutoFit/>
          </a:bodyPr>
          <a:lstStyle/>
          <a:p>
            <a:pPr eaLnBrk="0" hangingPunct="0"/>
            <a:r>
              <a:rPr lang="en-US" sz="6000">
                <a:solidFill>
                  <a:schemeClr val="bg1"/>
                </a:solidFill>
                <a:latin typeface="Times New Roman" panose="02020603050405020304" pitchFamily="18" charset="0"/>
              </a:rPr>
              <a:t>Các cuộc khởi nghĩa chống ách đô hộ của p</a:t>
            </a:r>
            <a:r>
              <a:rPr lang="vi-VN" altLang="en-US" sz="6000">
                <a:solidFill>
                  <a:schemeClr val="bg1"/>
                </a:solidFill>
                <a:latin typeface="Times New Roman" panose="02020603050405020304" pitchFamily="18" charset="0"/>
              </a:rPr>
              <a:t>hong </a:t>
            </a:r>
            <a:r>
              <a:rPr lang="en-US" sz="6000">
                <a:solidFill>
                  <a:schemeClr val="bg1"/>
                </a:solidFill>
                <a:latin typeface="Times New Roman" panose="02020603050405020304" pitchFamily="18" charset="0"/>
              </a:rPr>
              <a:t>k</a:t>
            </a:r>
            <a:r>
              <a:rPr lang="vi-VN" altLang="en-US" sz="6000">
                <a:solidFill>
                  <a:schemeClr val="bg1"/>
                </a:solidFill>
                <a:latin typeface="Times New Roman" panose="02020603050405020304" pitchFamily="18" charset="0"/>
              </a:rPr>
              <a:t>iến</a:t>
            </a:r>
            <a:r>
              <a:rPr lang="en-US" sz="6000">
                <a:solidFill>
                  <a:schemeClr val="bg1"/>
                </a:solidFill>
                <a:latin typeface="Times New Roman" panose="02020603050405020304" pitchFamily="18" charset="0"/>
              </a:rPr>
              <a:t> phương bắc.</a:t>
            </a:r>
          </a:p>
        </p:txBody>
      </p:sp>
    </p:spTree>
  </p:cSld>
  <p:clrMapOvr>
    <a:masterClrMapping/>
  </p:clrMapOvr>
  <p:transition>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074863" y="0"/>
            <a:ext cx="10117137" cy="1538288"/>
          </a:xfrm>
          <a:prstGeom prst="rect">
            <a:avLst/>
          </a:prstGeom>
          <a:solidFill>
            <a:srgbClr val="82C69F"/>
          </a:solidFill>
          <a:ln w="9525">
            <a:noFill/>
          </a:ln>
        </p:spPr>
        <p:txBody>
          <a:bodyPr anchor="t" anchorCtr="0"/>
          <a:lstStyle/>
          <a:p>
            <a:endParaRPr lang="zh-CN" altLang="en-US" dirty="0">
              <a:solidFill>
                <a:srgbClr val="002060"/>
              </a:solidFill>
              <a:latin typeface="Arial" panose="020B0604020202020204" pitchFamily="34" charset="0"/>
              <a:ea typeface="Calibri" panose="020F0502020204030204" charset="0"/>
            </a:endParaRPr>
          </a:p>
        </p:txBody>
      </p:sp>
      <p:sp>
        <p:nvSpPr>
          <p:cNvPr id="12290"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093913" cy="1539875"/>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12291" name="文本框 17"/>
          <p:cNvSpPr txBox="1"/>
          <p:nvPr/>
        </p:nvSpPr>
        <p:spPr>
          <a:xfrm>
            <a:off x="2209800" y="76200"/>
            <a:ext cx="8477250" cy="1198563"/>
          </a:xfrm>
          <a:prstGeom prst="rect">
            <a:avLst/>
          </a:prstGeom>
          <a:noFill/>
          <a:ln w="9525">
            <a:noFill/>
          </a:ln>
        </p:spPr>
        <p:txBody>
          <a:bodyPr wrap="square" anchor="t" anchorCtr="0">
            <a:spAutoFit/>
          </a:bodyPr>
          <a:lstStyle/>
          <a:p>
            <a:pPr algn="ctr" eaLnBrk="0" hangingPunct="0"/>
            <a:r>
              <a:rPr lang="vi-VN" altLang="en-US" sz="3600" b="1">
                <a:solidFill>
                  <a:srgbClr val="002060"/>
                </a:solidFill>
                <a:latin typeface="Times New Roman" panose="02020603050405020304" pitchFamily="18" charset="0"/>
                <a:sym typeface="Arial" panose="020B0604020202020204" pitchFamily="34" charset="0"/>
              </a:rPr>
              <a:t>HĐ2: </a:t>
            </a:r>
            <a:r>
              <a:rPr lang="en-US" sz="3600" b="1">
                <a:solidFill>
                  <a:srgbClr val="002060"/>
                </a:solidFill>
                <a:latin typeface="Times New Roman" panose="02020603050405020304" pitchFamily="18" charset="0"/>
                <a:sym typeface="Arial" panose="020B0604020202020204" pitchFamily="34" charset="0"/>
              </a:rPr>
              <a:t>Các cuộc khởi nghĩa chống ách đô hộ của p</a:t>
            </a:r>
            <a:r>
              <a:rPr lang="vi-VN" altLang="en-US" sz="3600" b="1">
                <a:solidFill>
                  <a:srgbClr val="002060"/>
                </a:solidFill>
                <a:latin typeface="Times New Roman" panose="02020603050405020304" pitchFamily="18" charset="0"/>
                <a:sym typeface="Arial" panose="020B0604020202020204" pitchFamily="34" charset="0"/>
              </a:rPr>
              <a:t>hong kiến</a:t>
            </a:r>
            <a:r>
              <a:rPr lang="en-US" sz="3600" b="1">
                <a:solidFill>
                  <a:srgbClr val="002060"/>
                </a:solidFill>
                <a:latin typeface="Times New Roman" panose="02020603050405020304" pitchFamily="18" charset="0"/>
                <a:sym typeface="Arial" panose="020B0604020202020204" pitchFamily="34" charset="0"/>
              </a:rPr>
              <a:t> phương bắc.</a:t>
            </a:r>
          </a:p>
        </p:txBody>
      </p:sp>
      <p:pic>
        <p:nvPicPr>
          <p:cNvPr id="12292" name="图片 11"/>
          <p:cNvPicPr>
            <a:picLocks noChangeAspect="1"/>
          </p:cNvPicPr>
          <p:nvPr/>
        </p:nvPicPr>
        <p:blipFill>
          <a:blip r:embed="rId2"/>
          <a:srcRect l="14140" t="15318" r="15590" b="76144"/>
          <a:stretch>
            <a:fillRect/>
          </a:stretch>
        </p:blipFill>
        <p:spPr>
          <a:xfrm>
            <a:off x="76200" y="512763"/>
            <a:ext cx="1758950" cy="668337"/>
          </a:xfrm>
          <a:prstGeom prst="rect">
            <a:avLst/>
          </a:prstGeom>
          <a:noFill/>
          <a:ln w="9525">
            <a:noFill/>
          </a:ln>
        </p:spPr>
      </p:pic>
      <p:pic>
        <p:nvPicPr>
          <p:cNvPr id="12293" name="图片 19"/>
          <p:cNvPicPr>
            <a:picLocks noGrp="1" noChangeAspect="1"/>
          </p:cNvPicPr>
          <p:nvPr>
            <p:ph idx="1"/>
          </p:nvPr>
        </p:nvPicPr>
        <p:blipFill>
          <a:blip r:embed="rId3"/>
          <a:srcRect l="24567" t="37868" r="28394" b="58235"/>
          <a:stretch>
            <a:fillRect/>
          </a:stretch>
        </p:blipFill>
        <p:spPr>
          <a:xfrm>
            <a:off x="10526713" y="457200"/>
            <a:ext cx="1665287" cy="544513"/>
          </a:xfrm>
        </p:spPr>
      </p:pic>
      <p:sp>
        <p:nvSpPr>
          <p:cNvPr id="12294" name="Text Box 3"/>
          <p:cNvSpPr txBox="1"/>
          <p:nvPr/>
        </p:nvSpPr>
        <p:spPr>
          <a:xfrm>
            <a:off x="560388" y="2033588"/>
            <a:ext cx="11098212" cy="5016758"/>
          </a:xfrm>
          <a:prstGeom prst="rect">
            <a:avLst/>
          </a:prstGeom>
          <a:noFill/>
          <a:ln w="9525">
            <a:noFill/>
          </a:ln>
        </p:spPr>
        <p:txBody>
          <a:bodyPr wrap="square" anchor="t" anchorCtr="0">
            <a:spAutoFit/>
          </a:bodyPr>
          <a:lstStyle/>
          <a:p>
            <a:r>
              <a:rPr lang="en-US" altLang="zh-CN" sz="4000">
                <a:latin typeface="Times New Roman" panose="02020603050405020304" pitchFamily="18" charset="0"/>
              </a:rPr>
              <a:t>- </a:t>
            </a:r>
            <a:r>
              <a:rPr lang="vi-VN" altLang="en-US" sz="4000">
                <a:latin typeface="Times New Roman" panose="02020603050405020304" pitchFamily="18" charset="0"/>
              </a:rPr>
              <a:t>Đọc</a:t>
            </a:r>
            <a:r>
              <a:rPr lang="en-US" altLang="zh-CN" sz="4000">
                <a:latin typeface="Times New Roman" panose="02020603050405020304" pitchFamily="18" charset="0"/>
              </a:rPr>
              <a:t> thầm SGK, </a:t>
            </a:r>
            <a:r>
              <a:rPr lang="en-US" altLang="zh-CN" sz="4000" smtClean="0">
                <a:latin typeface="Times New Roman" panose="02020603050405020304" pitchFamily="18" charset="0"/>
              </a:rPr>
              <a:t>trả lời câu hỏi:</a:t>
            </a:r>
            <a:endParaRPr lang="en-US" altLang="zh-CN" sz="4000">
              <a:latin typeface="Times New Roman" panose="02020603050405020304" pitchFamily="18" charset="0"/>
            </a:endParaRPr>
          </a:p>
          <a:p>
            <a:r>
              <a:rPr lang="en-US" altLang="zh-CN" sz="4000">
                <a:latin typeface="Times New Roman" panose="02020603050405020304" pitchFamily="18" charset="0"/>
              </a:rPr>
              <a:t>+ Mở đầu cho các cuộc </a:t>
            </a:r>
            <a:r>
              <a:rPr lang="en-US" altLang="zh-CN" sz="4000" smtClean="0">
                <a:latin typeface="Times New Roman" panose="02020603050405020304" pitchFamily="18" charset="0"/>
              </a:rPr>
              <a:t>khởi nghĩa </a:t>
            </a:r>
            <a:r>
              <a:rPr lang="en-US" altLang="zh-CN" sz="4000">
                <a:latin typeface="Times New Roman" panose="02020603050405020304" pitchFamily="18" charset="0"/>
              </a:rPr>
              <a:t>là cuộc </a:t>
            </a:r>
            <a:r>
              <a:rPr lang="en-US" altLang="zh-CN" sz="4000" smtClean="0">
                <a:latin typeface="Times New Roman" panose="02020603050405020304" pitchFamily="18" charset="0"/>
              </a:rPr>
              <a:t>khởi nghĩa </a:t>
            </a:r>
            <a:r>
              <a:rPr lang="en-US" altLang="zh-CN" sz="4000">
                <a:latin typeface="Times New Roman" panose="02020603050405020304" pitchFamily="18" charset="0"/>
              </a:rPr>
              <a:t>nào? </a:t>
            </a:r>
          </a:p>
          <a:p>
            <a:r>
              <a:rPr lang="en-US" altLang="zh-CN" sz="4000">
                <a:latin typeface="Times New Roman" panose="02020603050405020304" pitchFamily="18" charset="0"/>
              </a:rPr>
              <a:t>+ Cuộc </a:t>
            </a:r>
            <a:r>
              <a:rPr lang="en-US" altLang="zh-CN" sz="4000" smtClean="0">
                <a:latin typeface="Times New Roman" panose="02020603050405020304" pitchFamily="18" charset="0"/>
              </a:rPr>
              <a:t>khởi nghĩa </a:t>
            </a:r>
            <a:r>
              <a:rPr lang="en-US" altLang="zh-CN" sz="4000">
                <a:latin typeface="Times New Roman" panose="02020603050405020304" pitchFamily="18" charset="0"/>
              </a:rPr>
              <a:t>nào đã kết thúc hơn một nghìn năm đô hộ của </a:t>
            </a:r>
            <a:r>
              <a:rPr lang="en-US" altLang="zh-CN" sz="4000" smtClean="0">
                <a:latin typeface="Times New Roman" panose="02020603050405020304" pitchFamily="18" charset="0"/>
              </a:rPr>
              <a:t>?</a:t>
            </a:r>
            <a:endParaRPr lang="en-US" altLang="zh-CN" sz="4000">
              <a:latin typeface="Times New Roman" panose="02020603050405020304" pitchFamily="18" charset="0"/>
            </a:endParaRPr>
          </a:p>
          <a:p>
            <a:r>
              <a:rPr lang="en-US" altLang="zh-CN" sz="4000">
                <a:latin typeface="Times New Roman" panose="02020603050405020304" pitchFamily="18" charset="0"/>
              </a:rPr>
              <a:t>+ Việc nhân dân ta liên tục </a:t>
            </a:r>
            <a:r>
              <a:rPr lang="en-US" altLang="zh-CN" sz="4000" smtClean="0">
                <a:latin typeface="Times New Roman" panose="02020603050405020304" pitchFamily="18" charset="0"/>
              </a:rPr>
              <a:t>khởi nghĩa </a:t>
            </a:r>
            <a:r>
              <a:rPr lang="en-US" altLang="zh-CN" sz="4000">
                <a:latin typeface="Times New Roman" panose="02020603050405020304" pitchFamily="18" charset="0"/>
              </a:rPr>
              <a:t>chống lại ách đô hộ của các triều đại </a:t>
            </a:r>
            <a:r>
              <a:rPr lang="en-US" altLang="zh-CN" sz="4000" smtClean="0">
                <a:latin typeface="Times New Roman" panose="02020603050405020304" pitchFamily="18" charset="0"/>
              </a:rPr>
              <a:t>Phong kiến phương Bắc </a:t>
            </a:r>
            <a:r>
              <a:rPr lang="en-US" altLang="zh-CN" sz="4000">
                <a:latin typeface="Times New Roman" panose="02020603050405020304" pitchFamily="18" charset="0"/>
              </a:rPr>
              <a:t>nói lên điều gì?</a:t>
            </a:r>
          </a:p>
        </p:txBody>
      </p:sp>
    </p:spTree>
  </p:cSld>
  <p:clrMapOvr>
    <a:masterClrMapping/>
  </p:clrMapOvr>
  <p:transition>
    <p:wheel spokes="8"/>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6284" name="Table 96283"/>
          <p:cNvGraphicFramePr/>
          <p:nvPr/>
        </p:nvGraphicFramePr>
        <p:xfrm>
          <a:off x="9525" y="0"/>
          <a:ext cx="12181840" cy="6900545"/>
        </p:xfrm>
        <a:graphic>
          <a:graphicData uri="http://schemas.openxmlformats.org/drawingml/2006/table">
            <a:tbl>
              <a:tblPr/>
              <a:tblGrid>
                <a:gridCol w="2252345">
                  <a:extLst>
                    <a:ext uri="{9D8B030D-6E8A-4147-A177-3AD203B41FA5}">
                      <a16:colId xmlns="" xmlns:a16="http://schemas.microsoft.com/office/drawing/2014/main" val="20000"/>
                    </a:ext>
                  </a:extLst>
                </a:gridCol>
                <a:gridCol w="9929495">
                  <a:extLst>
                    <a:ext uri="{9D8B030D-6E8A-4147-A177-3AD203B41FA5}">
                      <a16:colId xmlns="" xmlns:a16="http://schemas.microsoft.com/office/drawing/2014/main" val="20001"/>
                    </a:ext>
                  </a:extLst>
                </a:gridCol>
              </a:tblGrid>
              <a:tr h="915670">
                <a:tc>
                  <a:txBody>
                    <a:bodyPr/>
                    <a:lstStyle>
                      <a:lvl1pPr marL="342900" lvl="0" indent="-342900" algn="l" defTabSz="914400" rtl="0" eaLnBrk="1" fontAlgn="base" latinLnBrk="0" hangingPunct="1">
                        <a:lnSpc>
                          <a:spcPct val="100000"/>
                        </a:lnSpc>
                        <a:spcBef>
                          <a:spcPct val="20000"/>
                        </a:spcBef>
                        <a:spcAft>
                          <a:spcPct val="0"/>
                        </a:spcAft>
                        <a:buClr>
                          <a:schemeClr val="tx2"/>
                        </a:buClr>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
                          <a:schemeClr val="tx2"/>
                        </a:buClr>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
                          <a:schemeClr val="tx2"/>
                        </a:buClr>
                        <a:buSzTx/>
                        <a:buFontTx/>
                        <a:buChar char="•"/>
                        <a:defRPr sz="1800" b="0" i="0" u="none" kern="1200" baseline="0">
                          <a:solidFill>
                            <a:schemeClr val="tx1"/>
                          </a:solidFill>
                          <a:latin typeface="Arial" panose="020B0604020202020204" pitchFamily="34" charset="0"/>
                        </a:defRPr>
                      </a:lvl5pPr>
                    </a:lstStyle>
                    <a:p>
                      <a:pPr marL="0" lvl="0" indent="0" algn="ctr">
                        <a:lnSpc>
                          <a:spcPct val="130000"/>
                        </a:lnSpc>
                        <a:buNone/>
                      </a:pPr>
                      <a:r>
                        <a:rPr sz="3600" b="1" dirty="0" err="1">
                          <a:solidFill>
                            <a:srgbClr val="CC0000"/>
                          </a:solidFill>
                          <a:latin typeface="Times New Roman" panose="02020603050405020304" pitchFamily="18" charset="0"/>
                          <a:cs typeface="Times New Roman" panose="02020603050405020304" pitchFamily="18" charset="0"/>
                        </a:rPr>
                        <a:t>Năm</a:t>
                      </a:r>
                      <a:endParaRPr lang="en-US" sz="3600" b="1" dirty="0" err="1">
                        <a:solidFill>
                          <a:srgbClr val="CC0000"/>
                        </a:solidFill>
                        <a:latin typeface="Times New Roman" panose="02020603050405020304" pitchFamily="18" charset="0"/>
                        <a:cs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lumMod val="20000"/>
                        <a:lumOff val="80000"/>
                      </a:schemeClr>
                    </a:solidFill>
                  </a:tcPr>
                </a:tc>
                <a:tc>
                  <a:txBody>
                    <a:bodyPr/>
                    <a:lstStyle>
                      <a:lvl1pPr marL="342900" lvl="0" indent="-342900" algn="l" defTabSz="914400" rtl="0" eaLnBrk="1" fontAlgn="base" latinLnBrk="0" hangingPunct="1">
                        <a:lnSpc>
                          <a:spcPct val="100000"/>
                        </a:lnSpc>
                        <a:spcBef>
                          <a:spcPct val="20000"/>
                        </a:spcBef>
                        <a:spcAft>
                          <a:spcPct val="0"/>
                        </a:spcAft>
                        <a:buClr>
                          <a:schemeClr val="tx2"/>
                        </a:buClr>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
                          <a:schemeClr val="tx2"/>
                        </a:buClr>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
                          <a:schemeClr val="tx2"/>
                        </a:buClr>
                        <a:buSzTx/>
                        <a:buFontTx/>
                        <a:buChar char="•"/>
                        <a:defRPr sz="1800" b="0" i="0" u="none" kern="1200" baseline="0">
                          <a:solidFill>
                            <a:schemeClr val="tx1"/>
                          </a:solidFill>
                          <a:latin typeface="Arial" panose="020B0604020202020204" pitchFamily="34" charset="0"/>
                        </a:defRPr>
                      </a:lvl5pPr>
                    </a:lstStyle>
                    <a:p>
                      <a:pPr marL="0" lvl="0" indent="0" algn="ctr">
                        <a:buNone/>
                      </a:pPr>
                      <a:r>
                        <a:rPr sz="3600" b="1" dirty="0" err="1">
                          <a:solidFill>
                            <a:srgbClr val="CC0000"/>
                          </a:solidFill>
                          <a:latin typeface="Times New Roman" panose="02020603050405020304" pitchFamily="18" charset="0"/>
                          <a:cs typeface="Times New Roman" panose="02020603050405020304" pitchFamily="18" charset="0"/>
                        </a:rPr>
                        <a:t>Những</a:t>
                      </a:r>
                      <a:r>
                        <a:rPr sz="3600" b="1">
                          <a:solidFill>
                            <a:srgbClr val="CC0000"/>
                          </a:solidFill>
                          <a:latin typeface="Times New Roman" panose="02020603050405020304" pitchFamily="18" charset="0"/>
                          <a:cs typeface="Times New Roman" panose="02020603050405020304" pitchFamily="18" charset="0"/>
                        </a:rPr>
                        <a:t> </a:t>
                      </a:r>
                      <a:r>
                        <a:rPr sz="3600" b="1" dirty="0" err="1">
                          <a:solidFill>
                            <a:srgbClr val="CC0000"/>
                          </a:solidFill>
                          <a:latin typeface="Times New Roman" panose="02020603050405020304" pitchFamily="18" charset="0"/>
                          <a:cs typeface="Times New Roman" panose="02020603050405020304" pitchFamily="18" charset="0"/>
                        </a:rPr>
                        <a:t>cuộc</a:t>
                      </a:r>
                      <a:r>
                        <a:rPr sz="3600" b="1">
                          <a:solidFill>
                            <a:srgbClr val="CC0000"/>
                          </a:solidFill>
                          <a:latin typeface="Times New Roman" panose="02020603050405020304" pitchFamily="18" charset="0"/>
                          <a:cs typeface="Times New Roman" panose="02020603050405020304" pitchFamily="18" charset="0"/>
                        </a:rPr>
                        <a:t> </a:t>
                      </a:r>
                      <a:r>
                        <a:rPr sz="3600" b="1" dirty="0" err="1">
                          <a:solidFill>
                            <a:srgbClr val="CC0000"/>
                          </a:solidFill>
                          <a:latin typeface="Times New Roman" panose="02020603050405020304" pitchFamily="18" charset="0"/>
                          <a:cs typeface="Times New Roman" panose="02020603050405020304" pitchFamily="18" charset="0"/>
                        </a:rPr>
                        <a:t>khởi</a:t>
                      </a:r>
                      <a:r>
                        <a:rPr sz="3600" b="1">
                          <a:solidFill>
                            <a:srgbClr val="CC0000"/>
                          </a:solidFill>
                          <a:latin typeface="Times New Roman" panose="02020603050405020304" pitchFamily="18" charset="0"/>
                          <a:cs typeface="Times New Roman" panose="02020603050405020304" pitchFamily="18" charset="0"/>
                        </a:rPr>
                        <a:t> </a:t>
                      </a:r>
                      <a:r>
                        <a:rPr sz="3600" b="1" dirty="0" err="1">
                          <a:solidFill>
                            <a:srgbClr val="CC0000"/>
                          </a:solidFill>
                          <a:latin typeface="Times New Roman" panose="02020603050405020304" pitchFamily="18" charset="0"/>
                          <a:cs typeface="Times New Roman" panose="02020603050405020304" pitchFamily="18" charset="0"/>
                        </a:rPr>
                        <a:t>nghĩa</a:t>
                      </a:r>
                      <a:endParaRPr lang="en-US" sz="3600" b="1" dirty="0" err="1">
                        <a:solidFill>
                          <a:srgbClr val="CC0000"/>
                        </a:solidFill>
                        <a:latin typeface="Times New Roman" panose="02020603050405020304" pitchFamily="18" charset="0"/>
                        <a:cs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 xmlns:a16="http://schemas.microsoft.com/office/drawing/2014/main" val="10000"/>
                  </a:ext>
                </a:extLst>
              </a:tr>
              <a:tr h="5984875">
                <a:tc>
                  <a:txBody>
                    <a:bodyPr/>
                    <a:lstStyle>
                      <a:lvl1pPr marL="342900" lvl="0" indent="-342900" algn="l" defTabSz="914400" rtl="0" eaLnBrk="1" fontAlgn="base" latinLnBrk="0" hangingPunct="1">
                        <a:lnSpc>
                          <a:spcPct val="100000"/>
                        </a:lnSpc>
                        <a:spcBef>
                          <a:spcPct val="20000"/>
                        </a:spcBef>
                        <a:spcAft>
                          <a:spcPct val="0"/>
                        </a:spcAft>
                        <a:buClr>
                          <a:schemeClr val="tx2"/>
                        </a:buClr>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
                          <a:schemeClr val="tx2"/>
                        </a:buClr>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
                          <a:schemeClr val="tx2"/>
                        </a:buClr>
                        <a:buSzTx/>
                        <a:buFontTx/>
                        <a:buChar char="•"/>
                        <a:defRPr sz="1800" b="0" i="0" u="none" kern="1200" baseline="0">
                          <a:solidFill>
                            <a:schemeClr val="tx1"/>
                          </a:solidFill>
                          <a:latin typeface="Arial" panose="020B0604020202020204" pitchFamily="34" charset="0"/>
                        </a:defRPr>
                      </a:lvl5pPr>
                    </a:lstStyle>
                    <a:p>
                      <a:pPr marL="0" lvl="0" indent="0" algn="ctr">
                        <a:buNone/>
                      </a:pPr>
                      <a:r>
                        <a:rPr sz="3200" b="1">
                          <a:solidFill>
                            <a:schemeClr val="tx1"/>
                          </a:solidFill>
                          <a:latin typeface="Times New Roman" panose="02020603050405020304" pitchFamily="18" charset="0"/>
                          <a:cs typeface="Times New Roman" panose="02020603050405020304" pitchFamily="18" charset="0"/>
                        </a:rPr>
                        <a:t>40</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248</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 542</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550</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722</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766</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905</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931</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938</a:t>
                      </a:r>
                      <a:endParaRPr lang="en-US" sz="3200" b="1">
                        <a:solidFill>
                          <a:schemeClr val="tx1"/>
                        </a:solidFill>
                        <a:latin typeface="Times New Roman" panose="02020603050405020304" pitchFamily="18" charset="0"/>
                        <a:cs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accent1">
                        <a:lumMod val="20000"/>
                        <a:lumOff val="80000"/>
                      </a:schemeClr>
                    </a:solidFill>
                  </a:tcPr>
                </a:tc>
                <a:tc>
                  <a:txBody>
                    <a:bodyPr/>
                    <a:lstStyle>
                      <a:lvl1pPr marL="342900" lvl="0" indent="-342900" algn="l" defTabSz="914400" rtl="0" eaLnBrk="1" fontAlgn="base" latinLnBrk="0" hangingPunct="1">
                        <a:lnSpc>
                          <a:spcPct val="100000"/>
                        </a:lnSpc>
                        <a:spcBef>
                          <a:spcPct val="20000"/>
                        </a:spcBef>
                        <a:spcAft>
                          <a:spcPct val="0"/>
                        </a:spcAft>
                        <a:buClr>
                          <a:schemeClr val="tx2"/>
                        </a:buClr>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
                          <a:schemeClr val="tx2"/>
                        </a:buClr>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
                          <a:schemeClr val="tx2"/>
                        </a:buClr>
                        <a:buSzTx/>
                        <a:buFontTx/>
                        <a:buChar char="•"/>
                        <a:defRPr sz="1800" b="0" i="0" u="none" kern="1200" baseline="0">
                          <a:solidFill>
                            <a:schemeClr val="tx1"/>
                          </a:solidFill>
                          <a:latin typeface="Arial" panose="020B0604020202020204" pitchFamily="34" charset="0"/>
                        </a:defRPr>
                      </a:lvl5pPr>
                    </a:lstStyle>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Hai </a:t>
                      </a:r>
                      <a:r>
                        <a:rPr sz="3200" b="1" dirty="0" err="1">
                          <a:solidFill>
                            <a:schemeClr val="tx1"/>
                          </a:solidFill>
                          <a:latin typeface="Times New Roman" panose="02020603050405020304" pitchFamily="18" charset="0"/>
                          <a:cs typeface="Times New Roman" panose="02020603050405020304" pitchFamily="18" charset="0"/>
                        </a:rPr>
                        <a:t>Bà</a:t>
                      </a:r>
                      <a:r>
                        <a:rPr sz="3200" b="1">
                          <a:solidFill>
                            <a:schemeClr val="tx1"/>
                          </a:solidFill>
                          <a:latin typeface="Times New Roman" panose="02020603050405020304" pitchFamily="18" charset="0"/>
                          <a:cs typeface="Times New Roman" panose="02020603050405020304" pitchFamily="18" charset="0"/>
                        </a:rPr>
                        <a:t> </a:t>
                      </a:r>
                      <a:r>
                        <a:rPr sz="3200" b="1" dirty="0" err="1">
                          <a:solidFill>
                            <a:schemeClr val="tx1"/>
                          </a:solidFill>
                          <a:latin typeface="Times New Roman" panose="02020603050405020304" pitchFamily="18" charset="0"/>
                          <a:cs typeface="Times New Roman" panose="02020603050405020304" pitchFamily="18" charset="0"/>
                        </a:rPr>
                        <a:t>Trưng</a:t>
                      </a:r>
                      <a:endParaRPr sz="3200" b="1">
                        <a:solidFill>
                          <a:schemeClr val="tx1"/>
                        </a:solidFill>
                        <a:latin typeface="Times New Roman" panose="02020603050405020304" pitchFamily="18" charset="0"/>
                        <a:cs typeface="Times New Roman" panose="02020603050405020304" pitchFamily="18" charset="0"/>
                      </a:endParaRP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a:t>
                      </a:r>
                      <a:r>
                        <a:rPr b="1">
                          <a:solidFill>
                            <a:schemeClr val="tx1"/>
                          </a:solidFill>
                          <a:latin typeface="Times New Roman" panose="02020603050405020304" pitchFamily="18" charset="0"/>
                          <a:cs typeface="Times New Roman" panose="02020603050405020304" pitchFamily="18" charset="0"/>
                        </a:rPr>
                        <a:t> </a:t>
                      </a:r>
                      <a:r>
                        <a:rPr sz="3200" b="1">
                          <a:solidFill>
                            <a:schemeClr val="tx1"/>
                          </a:solidFill>
                          <a:latin typeface="Times New Roman" panose="02020603050405020304" pitchFamily="18" charset="0"/>
                          <a:cs typeface="Times New Roman" panose="02020603050405020304" pitchFamily="18" charset="0"/>
                        </a:rPr>
                        <a:t>Bà </a:t>
                      </a:r>
                      <a:r>
                        <a:rPr sz="3200" b="1" dirty="0" err="1">
                          <a:solidFill>
                            <a:schemeClr val="tx1"/>
                          </a:solidFill>
                          <a:latin typeface="Times New Roman" panose="02020603050405020304" pitchFamily="18" charset="0"/>
                          <a:cs typeface="Times New Roman" panose="02020603050405020304" pitchFamily="18" charset="0"/>
                        </a:rPr>
                        <a:t>Triệu</a:t>
                      </a:r>
                      <a:endParaRPr sz="3200" b="1">
                        <a:solidFill>
                          <a:schemeClr val="tx1"/>
                        </a:solidFill>
                        <a:latin typeface="Times New Roman" panose="02020603050405020304" pitchFamily="18" charset="0"/>
                        <a:cs typeface="Times New Roman" panose="02020603050405020304" pitchFamily="18" charset="0"/>
                      </a:endParaRP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Lý </a:t>
                      </a:r>
                      <a:r>
                        <a:rPr sz="3200" b="1" dirty="0" err="1">
                          <a:solidFill>
                            <a:schemeClr val="tx1"/>
                          </a:solidFill>
                          <a:latin typeface="Times New Roman" panose="02020603050405020304" pitchFamily="18" charset="0"/>
                          <a:cs typeface="Times New Roman" panose="02020603050405020304" pitchFamily="18" charset="0"/>
                        </a:rPr>
                        <a:t>Bí</a:t>
                      </a:r>
                      <a:endParaRPr sz="3200" b="1">
                        <a:solidFill>
                          <a:schemeClr val="tx1"/>
                        </a:solidFill>
                        <a:latin typeface="Times New Roman" panose="02020603050405020304" pitchFamily="18" charset="0"/>
                        <a:cs typeface="Times New Roman" panose="02020603050405020304" pitchFamily="18" charset="0"/>
                      </a:endParaRP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Triệu </a:t>
                      </a:r>
                      <a:r>
                        <a:rPr sz="3200" b="1" dirty="0" err="1">
                          <a:solidFill>
                            <a:schemeClr val="tx1"/>
                          </a:solidFill>
                          <a:latin typeface="Times New Roman" panose="02020603050405020304" pitchFamily="18" charset="0"/>
                          <a:cs typeface="Times New Roman" panose="02020603050405020304" pitchFamily="18" charset="0"/>
                        </a:rPr>
                        <a:t>Quang</a:t>
                      </a:r>
                      <a:r>
                        <a:rPr sz="3200" b="1">
                          <a:solidFill>
                            <a:schemeClr val="tx1"/>
                          </a:solidFill>
                          <a:latin typeface="Times New Roman" panose="02020603050405020304" pitchFamily="18" charset="0"/>
                          <a:cs typeface="Times New Roman" panose="02020603050405020304" pitchFamily="18" charset="0"/>
                        </a:rPr>
                        <a:t> </a:t>
                      </a:r>
                      <a:r>
                        <a:rPr sz="3200" b="1" dirty="0" err="1">
                          <a:solidFill>
                            <a:schemeClr val="tx1"/>
                          </a:solidFill>
                          <a:latin typeface="Times New Roman" panose="02020603050405020304" pitchFamily="18" charset="0"/>
                          <a:cs typeface="Times New Roman" panose="02020603050405020304" pitchFamily="18" charset="0"/>
                        </a:rPr>
                        <a:t>Phục</a:t>
                      </a:r>
                      <a:r>
                        <a:rPr sz="3200" b="1">
                          <a:solidFill>
                            <a:schemeClr val="tx1"/>
                          </a:solidFill>
                          <a:latin typeface="Times New Roman" panose="02020603050405020304" pitchFamily="18" charset="0"/>
                          <a:cs typeface="Times New Roman" panose="02020603050405020304" pitchFamily="18" charset="0"/>
                        </a:rPr>
                        <a:t>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Mai </a:t>
                      </a:r>
                      <a:r>
                        <a:rPr sz="3200" b="1" dirty="0" err="1">
                          <a:solidFill>
                            <a:schemeClr val="tx1"/>
                          </a:solidFill>
                          <a:latin typeface="Times New Roman" panose="02020603050405020304" pitchFamily="18" charset="0"/>
                          <a:cs typeface="Times New Roman" panose="02020603050405020304" pitchFamily="18" charset="0"/>
                        </a:rPr>
                        <a:t>Thúc</a:t>
                      </a:r>
                      <a:r>
                        <a:rPr sz="3200" b="1">
                          <a:solidFill>
                            <a:schemeClr val="tx1"/>
                          </a:solidFill>
                          <a:latin typeface="Times New Roman" panose="02020603050405020304" pitchFamily="18" charset="0"/>
                          <a:cs typeface="Times New Roman" panose="02020603050405020304" pitchFamily="18" charset="0"/>
                        </a:rPr>
                        <a:t> Loan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Phùng </a:t>
                      </a:r>
                      <a:r>
                        <a:rPr sz="3200" b="1" dirty="0" err="1">
                          <a:solidFill>
                            <a:schemeClr val="tx1"/>
                          </a:solidFill>
                          <a:latin typeface="Times New Roman" panose="02020603050405020304" pitchFamily="18" charset="0"/>
                          <a:cs typeface="Times New Roman" panose="02020603050405020304" pitchFamily="18" charset="0"/>
                        </a:rPr>
                        <a:t>Hưng</a:t>
                      </a:r>
                      <a:r>
                        <a:rPr sz="3200" b="1">
                          <a:solidFill>
                            <a:schemeClr val="tx1"/>
                          </a:solidFill>
                          <a:latin typeface="Times New Roman" panose="02020603050405020304" pitchFamily="18" charset="0"/>
                          <a:cs typeface="Times New Roman" panose="02020603050405020304" pitchFamily="18" charset="0"/>
                        </a:rPr>
                        <a:t>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Khúc </a:t>
                      </a:r>
                      <a:r>
                        <a:rPr sz="3200" b="1" dirty="0" err="1">
                          <a:solidFill>
                            <a:schemeClr val="tx1"/>
                          </a:solidFill>
                          <a:latin typeface="Times New Roman" panose="02020603050405020304" pitchFamily="18" charset="0"/>
                          <a:cs typeface="Times New Roman" panose="02020603050405020304" pitchFamily="18" charset="0"/>
                        </a:rPr>
                        <a:t>Thừa</a:t>
                      </a:r>
                      <a:r>
                        <a:rPr sz="3200" b="1">
                          <a:solidFill>
                            <a:schemeClr val="tx1"/>
                          </a:solidFill>
                          <a:latin typeface="Times New Roman" panose="02020603050405020304" pitchFamily="18" charset="0"/>
                          <a:cs typeface="Times New Roman" panose="02020603050405020304" pitchFamily="18" charset="0"/>
                        </a:rPr>
                        <a:t> </a:t>
                      </a:r>
                      <a:r>
                        <a:rPr sz="3200" b="1" dirty="0" err="1">
                          <a:solidFill>
                            <a:schemeClr val="tx1"/>
                          </a:solidFill>
                          <a:latin typeface="Times New Roman" panose="02020603050405020304" pitchFamily="18" charset="0"/>
                          <a:cs typeface="Times New Roman" panose="02020603050405020304" pitchFamily="18" charset="0"/>
                        </a:rPr>
                        <a:t>Dụ</a:t>
                      </a:r>
                      <a:r>
                        <a:rPr sz="3200" b="1">
                          <a:solidFill>
                            <a:schemeClr val="tx1"/>
                          </a:solidFill>
                          <a:latin typeface="Times New Roman" panose="02020603050405020304" pitchFamily="18" charset="0"/>
                          <a:cs typeface="Times New Roman" panose="02020603050405020304" pitchFamily="18" charset="0"/>
                        </a:rPr>
                        <a:t>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Dương </a:t>
                      </a:r>
                      <a:r>
                        <a:rPr sz="3200" b="1" dirty="0" err="1">
                          <a:solidFill>
                            <a:schemeClr val="tx1"/>
                          </a:solidFill>
                          <a:latin typeface="Times New Roman" panose="02020603050405020304" pitchFamily="18" charset="0"/>
                          <a:cs typeface="Times New Roman" panose="02020603050405020304" pitchFamily="18" charset="0"/>
                        </a:rPr>
                        <a:t>Đình</a:t>
                      </a:r>
                      <a:r>
                        <a:rPr sz="3200" b="1">
                          <a:solidFill>
                            <a:schemeClr val="tx1"/>
                          </a:solidFill>
                          <a:latin typeface="Times New Roman" panose="02020603050405020304" pitchFamily="18" charset="0"/>
                          <a:cs typeface="Times New Roman" panose="02020603050405020304" pitchFamily="18" charset="0"/>
                        </a:rPr>
                        <a:t> </a:t>
                      </a:r>
                      <a:r>
                        <a:rPr sz="3200" b="1" dirty="0" err="1">
                          <a:solidFill>
                            <a:schemeClr val="tx1"/>
                          </a:solidFill>
                          <a:latin typeface="Times New Roman" panose="02020603050405020304" pitchFamily="18" charset="0"/>
                          <a:cs typeface="Times New Roman" panose="02020603050405020304" pitchFamily="18" charset="0"/>
                        </a:rPr>
                        <a:t>Nghệ</a:t>
                      </a:r>
                      <a:r>
                        <a:rPr sz="3200" b="1">
                          <a:solidFill>
                            <a:schemeClr val="tx1"/>
                          </a:solidFill>
                          <a:latin typeface="Times New Roman" panose="02020603050405020304" pitchFamily="18" charset="0"/>
                          <a:cs typeface="Times New Roman" panose="02020603050405020304" pitchFamily="18" charset="0"/>
                        </a:rPr>
                        <a:t>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Ngô </a:t>
                      </a:r>
                      <a:r>
                        <a:rPr sz="3200" b="1" dirty="0" err="1">
                          <a:solidFill>
                            <a:schemeClr val="tx1"/>
                          </a:solidFill>
                          <a:latin typeface="Times New Roman" panose="02020603050405020304" pitchFamily="18" charset="0"/>
                          <a:cs typeface="Times New Roman" panose="02020603050405020304" pitchFamily="18" charset="0"/>
                        </a:rPr>
                        <a:t>Quyền</a:t>
                      </a:r>
                      <a:r>
                        <a:rPr sz="3200" b="1">
                          <a:solidFill>
                            <a:schemeClr val="tx1"/>
                          </a:solidFill>
                          <a:latin typeface="Times New Roman" panose="02020603050405020304" pitchFamily="18" charset="0"/>
                          <a:cs typeface="Times New Roman" panose="02020603050405020304" pitchFamily="18" charset="0"/>
                        </a:rPr>
                        <a:t> </a:t>
                      </a:r>
                      <a:endParaRPr lang="en-US" sz="3200" b="1">
                        <a:solidFill>
                          <a:schemeClr val="tx1"/>
                        </a:solidFill>
                        <a:latin typeface="Times New Roman" panose="02020603050405020304" pitchFamily="18" charset="0"/>
                        <a:cs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Tree>
  </p:cSld>
  <p:clrMapOvr>
    <a:masterClrMapping/>
  </p:clrMapOvr>
  <p:transition>
    <p:wheel spokes="8"/>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074863" y="0"/>
            <a:ext cx="10117137" cy="1538288"/>
          </a:xfrm>
          <a:prstGeom prst="rect">
            <a:avLst/>
          </a:prstGeom>
          <a:solidFill>
            <a:srgbClr val="82C69F"/>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1433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093913" cy="1539875"/>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14339" name="文本框 17"/>
          <p:cNvSpPr txBox="1"/>
          <p:nvPr/>
        </p:nvSpPr>
        <p:spPr>
          <a:xfrm>
            <a:off x="2209800" y="76200"/>
            <a:ext cx="8477250" cy="1198563"/>
          </a:xfrm>
          <a:prstGeom prst="rect">
            <a:avLst/>
          </a:prstGeom>
          <a:noFill/>
          <a:ln w="9525">
            <a:noFill/>
          </a:ln>
        </p:spPr>
        <p:txBody>
          <a:bodyPr wrap="square" anchor="t" anchorCtr="0">
            <a:spAutoFit/>
          </a:bodyPr>
          <a:lstStyle/>
          <a:p>
            <a:pPr algn="ctr" eaLnBrk="0" hangingPunct="0"/>
            <a:r>
              <a:rPr lang="vi-VN" altLang="en-US" sz="3600" b="1">
                <a:solidFill>
                  <a:srgbClr val="002060"/>
                </a:solidFill>
                <a:latin typeface="Times New Roman" panose="02020603050405020304" pitchFamily="18" charset="0"/>
                <a:sym typeface="Arial" panose="020B0604020202020204" pitchFamily="34" charset="0"/>
              </a:rPr>
              <a:t>HĐ2: </a:t>
            </a:r>
            <a:r>
              <a:rPr lang="en-US" sz="3600" b="1">
                <a:solidFill>
                  <a:srgbClr val="002060"/>
                </a:solidFill>
                <a:latin typeface="Times New Roman" panose="02020603050405020304" pitchFamily="18" charset="0"/>
                <a:sym typeface="Arial" panose="020B0604020202020204" pitchFamily="34" charset="0"/>
              </a:rPr>
              <a:t>Các cuộc khởi nghĩa chống ách đô hộ của p</a:t>
            </a:r>
            <a:r>
              <a:rPr lang="vi-VN" altLang="en-US" sz="3600" b="1">
                <a:solidFill>
                  <a:srgbClr val="002060"/>
                </a:solidFill>
                <a:latin typeface="Times New Roman" panose="02020603050405020304" pitchFamily="18" charset="0"/>
                <a:sym typeface="Arial" panose="020B0604020202020204" pitchFamily="34" charset="0"/>
              </a:rPr>
              <a:t>hong kiến</a:t>
            </a:r>
            <a:r>
              <a:rPr lang="en-US" sz="3600" b="1">
                <a:solidFill>
                  <a:srgbClr val="002060"/>
                </a:solidFill>
                <a:latin typeface="Times New Roman" panose="02020603050405020304" pitchFamily="18" charset="0"/>
                <a:sym typeface="Arial" panose="020B0604020202020204" pitchFamily="34" charset="0"/>
              </a:rPr>
              <a:t> phương bắc.</a:t>
            </a:r>
          </a:p>
        </p:txBody>
      </p:sp>
      <p:pic>
        <p:nvPicPr>
          <p:cNvPr id="14340" name="图片 11"/>
          <p:cNvPicPr>
            <a:picLocks noChangeAspect="1"/>
          </p:cNvPicPr>
          <p:nvPr/>
        </p:nvPicPr>
        <p:blipFill>
          <a:blip r:embed="rId2"/>
          <a:srcRect l="14140" t="15318" r="15590" b="76144"/>
          <a:stretch>
            <a:fillRect/>
          </a:stretch>
        </p:blipFill>
        <p:spPr>
          <a:xfrm>
            <a:off x="76200" y="512763"/>
            <a:ext cx="1758950" cy="668337"/>
          </a:xfrm>
          <a:prstGeom prst="rect">
            <a:avLst/>
          </a:prstGeom>
          <a:noFill/>
          <a:ln w="9525">
            <a:noFill/>
          </a:ln>
        </p:spPr>
      </p:pic>
      <p:pic>
        <p:nvPicPr>
          <p:cNvPr id="14341" name="图片 19"/>
          <p:cNvPicPr>
            <a:picLocks noGrp="1" noChangeAspect="1"/>
          </p:cNvPicPr>
          <p:nvPr>
            <p:ph idx="1"/>
          </p:nvPr>
        </p:nvPicPr>
        <p:blipFill>
          <a:blip r:embed="rId3"/>
          <a:srcRect l="24567" t="37868" r="28394" b="58235"/>
          <a:stretch>
            <a:fillRect/>
          </a:stretch>
        </p:blipFill>
        <p:spPr>
          <a:xfrm>
            <a:off x="10526713" y="457200"/>
            <a:ext cx="1665287" cy="544513"/>
          </a:xfrm>
        </p:spPr>
      </p:pic>
      <p:sp>
        <p:nvSpPr>
          <p:cNvPr id="99333" name="Text Box 99332"/>
          <p:cNvSpPr txBox="1"/>
          <p:nvPr/>
        </p:nvSpPr>
        <p:spPr>
          <a:xfrm>
            <a:off x="273050" y="1458913"/>
            <a:ext cx="11918950" cy="3292475"/>
          </a:xfrm>
          <a:prstGeom prst="rect">
            <a:avLst/>
          </a:prstGeom>
          <a:noFill/>
          <a:ln w="9525">
            <a:noFill/>
          </a:ln>
        </p:spPr>
        <p:txBody>
          <a:bodyPr wrap="square" anchor="t" anchorCtr="0">
            <a:spAutoFit/>
          </a:bodyPr>
          <a:lstStyle/>
          <a:p>
            <a:pPr algn="ctr" eaLnBrk="0" hangingPunct="0">
              <a:spcBef>
                <a:spcPct val="50000"/>
              </a:spcBef>
            </a:pPr>
            <a:r>
              <a:rPr lang="vi-VN" altLang="en-US" sz="3200" b="1" u="sng">
                <a:latin typeface="Times New Roman" panose="02020603050405020304" pitchFamily="18" charset="0"/>
              </a:rPr>
              <a:t>Kết luận</a:t>
            </a:r>
            <a:endParaRPr lang="en-US" altLang="zh-CN" sz="3200" b="1" u="sng">
              <a:latin typeface="Times New Roman" panose="02020603050405020304" pitchFamily="18" charset="0"/>
            </a:endParaRPr>
          </a:p>
          <a:p>
            <a:pPr eaLnBrk="0" hangingPunct="0">
              <a:spcBef>
                <a:spcPct val="50000"/>
              </a:spcBef>
            </a:pPr>
            <a:r>
              <a:rPr lang="vi-VN" altLang="en-US" sz="3200">
                <a:latin typeface="Times New Roman" panose="02020603050405020304" pitchFamily="18" charset="0"/>
              </a:rPr>
              <a:t>    </a:t>
            </a:r>
            <a:r>
              <a:rPr lang="en-US" altLang="zh-CN" sz="3200">
                <a:latin typeface="Times New Roman" panose="02020603050405020304" pitchFamily="18" charset="0"/>
              </a:rPr>
              <a:t>Nước ta bị các triều đại </a:t>
            </a:r>
            <a:r>
              <a:rPr lang="vi-VN" altLang="en-US" sz="3200">
                <a:latin typeface="Times New Roman" panose="02020603050405020304" pitchFamily="18" charset="0"/>
              </a:rPr>
              <a:t>phong kiến phương Bắc đô hộ </a:t>
            </a:r>
            <a:r>
              <a:rPr lang="en-US" altLang="zh-CN" sz="3200">
                <a:latin typeface="Times New Roman" panose="02020603050405020304" pitchFamily="18" charset="0"/>
              </a:rPr>
              <a:t>hơn một nghìn năm. Trong thời gian đó, mặc dù bị áp bức, bóc lột nặng nề, </a:t>
            </a:r>
            <a:r>
              <a:rPr lang="vi-VN" altLang="en-US" sz="3200">
                <a:latin typeface="Times New Roman" panose="02020603050405020304" pitchFamily="18" charset="0"/>
              </a:rPr>
              <a:t>nhân dân ta</a:t>
            </a:r>
            <a:r>
              <a:rPr lang="en-US" altLang="zh-CN" sz="3200">
                <a:latin typeface="Times New Roman" panose="02020603050405020304" pitchFamily="18" charset="0"/>
              </a:rPr>
              <a:t> vẫn không chịu khuất phục, không ngừng nổi dậy</a:t>
            </a:r>
            <a:r>
              <a:rPr lang="vi-VN" altLang="en-US" sz="3200">
                <a:latin typeface="Times New Roman" panose="02020603050405020304" pitchFamily="18" charset="0"/>
              </a:rPr>
              <a:t> đấu tranh.</a:t>
            </a:r>
            <a:r>
              <a:rPr lang="en-US" altLang="zh-CN" sz="3200">
                <a:latin typeface="Times New Roman" panose="02020603050405020304" pitchFamily="18" charset="0"/>
              </a:rPr>
              <a:t> Bằng chiến thắng </a:t>
            </a:r>
            <a:r>
              <a:rPr lang="vi-VN" altLang="en-US" sz="3200">
                <a:latin typeface="Times New Roman" panose="02020603050405020304" pitchFamily="18" charset="0"/>
              </a:rPr>
              <a:t>Bạch Đằng </a:t>
            </a:r>
            <a:r>
              <a:rPr lang="en-US" altLang="zh-CN" sz="3200">
                <a:latin typeface="Times New Roman" panose="02020603050405020304" pitchFamily="18" charset="0"/>
              </a:rPr>
              <a:t>vang dội, nhân dân ta đã dành lại được </a:t>
            </a:r>
            <a:r>
              <a:rPr lang="vi-VN" altLang="en-US" sz="3200">
                <a:latin typeface="Times New Roman" panose="02020603050405020304" pitchFamily="18" charset="0"/>
              </a:rPr>
              <a:t>độc lập</a:t>
            </a:r>
            <a:r>
              <a:rPr lang="en-US" altLang="zh-CN" sz="3200">
                <a:latin typeface="Times New Roman" panose="02020603050405020304" pitchFamily="18" charset="0"/>
              </a:rPr>
              <a:t> hoàn toàn</a:t>
            </a:r>
            <a:r>
              <a:rPr lang="vi-VN" altLang="en-US" sz="3200">
                <a:latin typeface="Times New Roman" panose="02020603050405020304" pitchFamily="18" charset="0"/>
              </a:rPr>
              <a:t>.</a:t>
            </a:r>
          </a:p>
        </p:txBody>
      </p:sp>
      <p:sp>
        <p:nvSpPr>
          <p:cNvPr id="3" name="Rounded Rectangle 2"/>
          <p:cNvSpPr/>
          <p:nvPr/>
        </p:nvSpPr>
        <p:spPr>
          <a:xfrm>
            <a:off x="273050" y="4751388"/>
            <a:ext cx="11376660" cy="1354455"/>
          </a:xfrm>
          <a:prstGeom prst="roundRect">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altLang="en-US" sz="2800" b="1">
                <a:solidFill>
                  <a:srgbClr val="002060"/>
                </a:solidFill>
                <a:latin typeface="Times New Roman" panose="02020603050405020304" pitchFamily="18" charset="0"/>
                <a:cs typeface="Times New Roman" panose="02020603050405020304" pitchFamily="18" charset="0"/>
                <a:sym typeface="+mn-ea"/>
              </a:rPr>
              <a:t>N</a:t>
            </a:r>
            <a:r>
              <a:rPr lang="en-US" sz="2800" b="1">
                <a:solidFill>
                  <a:srgbClr val="002060"/>
                </a:solidFill>
                <a:latin typeface="Times New Roman" panose="02020603050405020304" pitchFamily="18" charset="0"/>
                <a:cs typeface="Times New Roman" panose="02020603050405020304" pitchFamily="18" charset="0"/>
                <a:sym typeface="+mn-ea"/>
              </a:rPr>
              <a:t>hân dân ta đã không cam chịu làm nô lệ, liên tục đứng lên khởi nghĩa đánh đuổi quân xâm lược, giữ gìn nền văn hoá dân tộc. </a:t>
            </a:r>
            <a:r>
              <a:rPr lang="vi-VN" altLang="en-US" sz="2800" b="1">
                <a:solidFill>
                  <a:srgbClr val="002060"/>
                </a:solidFill>
                <a:latin typeface="Times New Roman" panose="02020603050405020304" pitchFamily="18" charset="0"/>
                <a:cs typeface="Times New Roman" panose="02020603050405020304" pitchFamily="18" charset="0"/>
                <a:sym typeface="+mn-ea"/>
              </a:rPr>
              <a:t>Vì vậy c</a:t>
            </a:r>
            <a:r>
              <a:rPr lang="en-US" sz="2800" b="1">
                <a:solidFill>
                  <a:srgbClr val="002060"/>
                </a:solidFill>
                <a:latin typeface="Times New Roman" panose="02020603050405020304" pitchFamily="18" charset="0"/>
                <a:cs typeface="Times New Roman" panose="02020603050405020304" pitchFamily="18" charset="0"/>
                <a:sym typeface="+mn-ea"/>
              </a:rPr>
              <a:t>húng ta phải giữ gìn và phát huy truyền thống đó.</a:t>
            </a:r>
          </a:p>
        </p:txBody>
      </p:sp>
    </p:spTree>
  </p:cSld>
  <p:clrMapOvr>
    <a:masterClrMapping/>
  </p:clrMapOvr>
  <mc:AlternateContent xmlns:mc="http://schemas.openxmlformats.org/markup-compatibility/2006" xmlns:p14="http://schemas.microsoft.com/office/powerpoint/2010/main">
    <mc:Choice Requires="p14">
      <p:transition>
        <p14:prism isInverted="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99333"/>
                                        </p:tgtEl>
                                        <p:attrNameLst>
                                          <p:attrName>style.visibility</p:attrName>
                                        </p:attrNameLst>
                                      </p:cBhvr>
                                      <p:to>
                                        <p:strVal val="visible"/>
                                      </p:to>
                                    </p:set>
                                    <p:animEffect transition="in" filter="fade">
                                      <p:cBhvr>
                                        <p:cTn id="7" dur="800" decel="100000"/>
                                        <p:tgtEl>
                                          <p:spTgt spid="99333"/>
                                        </p:tgtEl>
                                      </p:cBhvr>
                                    </p:animEffect>
                                    <p:anim calcmode="lin" valueType="num">
                                      <p:cBhvr>
                                        <p:cTn id="8" dur="800" decel="100000" fill="hold"/>
                                        <p:tgtEl>
                                          <p:spTgt spid="99333"/>
                                        </p:tgtEl>
                                        <p:attrNameLst>
                                          <p:attrName>style.rotation</p:attrName>
                                        </p:attrNameLst>
                                      </p:cBhvr>
                                      <p:tavLst>
                                        <p:tav tm="0">
                                          <p:val>
                                            <p:fltVal val="0"/>
                                          </p:val>
                                        </p:tav>
                                        <p:tav tm="100000">
                                          <p:val>
                                            <p:fltVal val="0"/>
                                          </p:val>
                                        </p:tav>
                                      </p:tavLst>
                                    </p:anim>
                                    <p:anim calcmode="lin" valueType="num">
                                      <p:cBhvr>
                                        <p:cTn id="9" dur="800" decel="100000" fill="hold"/>
                                        <p:tgtEl>
                                          <p:spTgt spid="99333"/>
                                        </p:tgtEl>
                                        <p:attrNameLst>
                                          <p:attrName>ppt_x</p:attrName>
                                        </p:attrNameLst>
                                      </p:cBhvr>
                                      <p:tavLst>
                                        <p:tav tm="0">
                                          <p:val>
                                            <p:strVal val="#ppt_x+0.4"/>
                                          </p:val>
                                        </p:tav>
                                        <p:tav tm="100000">
                                          <p:val>
                                            <p:strVal val="#ppt_x-0.05"/>
                                          </p:val>
                                        </p:tav>
                                      </p:tavLst>
                                    </p:anim>
                                    <p:anim calcmode="lin" valueType="num">
                                      <p:cBhvr>
                                        <p:cTn id="10" dur="800" decel="100000" fill="hold"/>
                                        <p:tgtEl>
                                          <p:spTgt spid="99333"/>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9333"/>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933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22">
            <a:extLst>
              <a:ext uri="{FF2B5EF4-FFF2-40B4-BE49-F238E27FC236}">
                <a16:creationId xmlns="" xmlns:a16="http://schemas.microsoft.com/office/drawing/2014/main" id="{31B3A7CD-2A73-42EC-8E96-D7EA3680C71F}"/>
              </a:ext>
            </a:extLst>
          </p:cNvPr>
          <p:cNvSpPr/>
          <p:nvPr/>
        </p:nvSpPr>
        <p:spPr>
          <a:xfrm>
            <a:off x="1928976" y="2022368"/>
            <a:ext cx="8956901" cy="767627"/>
          </a:xfrm>
          <a:prstGeom prst="roundRect">
            <a:avLst>
              <a:gd name="adj" fmla="val 50000"/>
            </a:avLst>
          </a:prstGeom>
          <a:noFill/>
          <a:ln w="76200">
            <a:solidFill>
              <a:srgbClr val="FF9B00"/>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i="1">
                <a:solidFill>
                  <a:srgbClr val="FF0000"/>
                </a:solidFill>
              </a:rPr>
              <a:t> </a:t>
            </a:r>
            <a:endParaRPr lang="vi-VN" i="1" dirty="0">
              <a:solidFill>
                <a:srgbClr val="FF0000"/>
              </a:solidFill>
            </a:endParaRPr>
          </a:p>
        </p:txBody>
      </p:sp>
      <p:sp>
        <p:nvSpPr>
          <p:cNvPr id="8" name="Rectangle: Rounded Corners 29">
            <a:extLst>
              <a:ext uri="{FF2B5EF4-FFF2-40B4-BE49-F238E27FC236}">
                <a16:creationId xmlns="" xmlns:a16="http://schemas.microsoft.com/office/drawing/2014/main" id="{06DAF894-8B71-4166-B247-AFA35A7BE7CF}"/>
              </a:ext>
            </a:extLst>
          </p:cNvPr>
          <p:cNvSpPr/>
          <p:nvPr/>
        </p:nvSpPr>
        <p:spPr>
          <a:xfrm>
            <a:off x="1874860" y="3234633"/>
            <a:ext cx="8715052" cy="767627"/>
          </a:xfrm>
          <a:prstGeom prst="roundRect">
            <a:avLst>
              <a:gd name="adj" fmla="val 50000"/>
            </a:avLst>
          </a:prstGeom>
          <a:noFill/>
          <a:ln w="76200">
            <a:solidFill>
              <a:srgbClr val="01B59A"/>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a:solidFill>
                  <a:srgbClr val="FF0000"/>
                </a:solidFill>
              </a:rPr>
              <a:t> </a:t>
            </a:r>
            <a:endParaRPr lang="vi-VN" dirty="0">
              <a:solidFill>
                <a:srgbClr val="FF0000"/>
              </a:solidFill>
            </a:endParaRPr>
          </a:p>
        </p:txBody>
      </p:sp>
      <p:sp>
        <p:nvSpPr>
          <p:cNvPr id="9" name="Rectangle 2">
            <a:extLst>
              <a:ext uri="{FF2B5EF4-FFF2-40B4-BE49-F238E27FC236}">
                <a16:creationId xmlns="" xmlns:a16="http://schemas.microsoft.com/office/drawing/2014/main" id="{1C55CDAF-E0E8-439F-BA60-AA5FF5B191C1}"/>
              </a:ext>
            </a:extLst>
          </p:cNvPr>
          <p:cNvSpPr>
            <a:spLocks noChangeArrowheads="1"/>
          </p:cNvSpPr>
          <p:nvPr/>
        </p:nvSpPr>
        <p:spPr bwMode="auto">
          <a:xfrm>
            <a:off x="2098722" y="2022368"/>
            <a:ext cx="8715053" cy="707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8" tIns="45719" rIns="91438" bIns="45719"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defRPr/>
            </a:pPr>
            <a:r>
              <a:rPr lang="es-ES" sz="2000" b="1" dirty="0">
                <a:solidFill>
                  <a:srgbClr val="002060"/>
                </a:solidFill>
                <a:cs typeface="Times New Roman" pitchFamily="18" charset="0"/>
              </a:rPr>
              <a:t>+</a:t>
            </a:r>
            <a:r>
              <a:rPr lang="vi-VN" sz="2000" b="1" dirty="0">
                <a:solidFill>
                  <a:srgbClr val="002060"/>
                </a:solidFill>
                <a:cs typeface="Times New Roman" pitchFamily="18" charset="0"/>
              </a:rPr>
              <a:t> Nêu được đôi nét về đời sống của nhân dân dưới ách đô hộ của các triều đại phong kiến Phương Bắc.</a:t>
            </a:r>
            <a:endParaRPr lang="en-US" sz="2000" b="1" dirty="0">
              <a:solidFill>
                <a:srgbClr val="002060"/>
              </a:solidFill>
              <a:latin typeface=".VnTime" pitchFamily="34" charset="0"/>
              <a:cs typeface="Times New Roman" pitchFamily="18" charset="0"/>
            </a:endParaRPr>
          </a:p>
        </p:txBody>
      </p:sp>
      <p:sp>
        <p:nvSpPr>
          <p:cNvPr id="11" name="Rectangle 1">
            <a:extLst>
              <a:ext uri="{FF2B5EF4-FFF2-40B4-BE49-F238E27FC236}">
                <a16:creationId xmlns="" xmlns:a16="http://schemas.microsoft.com/office/drawing/2014/main" id="{738CD4EC-4EBD-49A7-A3FD-5DD8B1DBBF6E}"/>
              </a:ext>
            </a:extLst>
          </p:cNvPr>
          <p:cNvSpPr>
            <a:spLocks noChangeArrowheads="1"/>
          </p:cNvSpPr>
          <p:nvPr/>
        </p:nvSpPr>
        <p:spPr bwMode="auto">
          <a:xfrm>
            <a:off x="1928977" y="3249288"/>
            <a:ext cx="838816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r>
              <a:rPr lang="nl-NL" altLang="vi-VN" sz="2000" b="1" dirty="0">
                <a:solidFill>
                  <a:srgbClr val="002060"/>
                </a:solidFill>
                <a:cs typeface="Times New Roman" panose="02020603050405020304" pitchFamily="18" charset="0"/>
              </a:rPr>
              <a:t>+ </a:t>
            </a:r>
            <a:r>
              <a:rPr lang="vi-VN" altLang="vi-VN" sz="2000" b="1" dirty="0">
                <a:solidFill>
                  <a:srgbClr val="002060"/>
                </a:solidFill>
                <a:cs typeface="Times New Roman" panose="02020603050405020304" pitchFamily="18" charset="0"/>
              </a:rPr>
              <a:t>Nắm được các cuộc khởi nghĩa của nhân dân ta chống lại ách đô hộ của phong kiến phương Bắc</a:t>
            </a:r>
            <a:r>
              <a:rPr lang="nl-NL" altLang="vi-VN" sz="2000" b="1" dirty="0">
                <a:solidFill>
                  <a:srgbClr val="002060"/>
                </a:solidFill>
                <a:cs typeface="Times New Roman" panose="02020603050405020304" pitchFamily="18" charset="0"/>
              </a:rPr>
              <a:t>. </a:t>
            </a:r>
            <a:endParaRPr lang="nl-NL" altLang="vi-VN" sz="3600" b="1" dirty="0">
              <a:solidFill>
                <a:srgbClr val="002060"/>
              </a:solidFill>
            </a:endParaRPr>
          </a:p>
        </p:txBody>
      </p:sp>
      <p:sp>
        <p:nvSpPr>
          <p:cNvPr id="12"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a:extLst>
              <a:ext uri="{FF2B5EF4-FFF2-40B4-BE49-F238E27FC236}">
                <a16:creationId xmlns="" xmlns:a16="http://schemas.microsoft.com/office/drawing/2014/main" id="{624425AA-EEF8-40F7-83A5-B83D8840D3C3}"/>
              </a:ext>
            </a:extLst>
          </p:cNvPr>
          <p:cNvSpPr/>
          <p:nvPr/>
        </p:nvSpPr>
        <p:spPr>
          <a:xfrm>
            <a:off x="-285750" y="1"/>
            <a:ext cx="12477750" cy="6864470"/>
          </a:xfrm>
          <a:prstGeom prst="rect">
            <a:avLst/>
          </a:prstGeom>
          <a:solidFill>
            <a:srgbClr val="82C69F"/>
          </a:solidFill>
          <a:ln w="9525">
            <a:noFill/>
          </a:ln>
        </p:spPr>
        <p:txBody>
          <a:bodyPr anchor="t" anchorCtr="0"/>
          <a:lstStyle/>
          <a:p>
            <a:endParaRPr lang="zh-CN" altLang="en-US" sz="4800" dirty="0">
              <a:solidFill>
                <a:schemeClr val="bg1"/>
              </a:solidFill>
              <a:latin typeface="Times New Roman" panose="02020603050405020304" pitchFamily="18" charset="0"/>
              <a:ea typeface="Calibri" panose="020F0502020204030204" charset="0"/>
            </a:endParaRPr>
          </a:p>
        </p:txBody>
      </p:sp>
      <p:sp>
        <p:nvSpPr>
          <p:cNvPr id="13" name="Oval Callout 2">
            <a:extLst>
              <a:ext uri="{FF2B5EF4-FFF2-40B4-BE49-F238E27FC236}">
                <a16:creationId xmlns="" xmlns:a16="http://schemas.microsoft.com/office/drawing/2014/main" id="{B0AF5C49-D4D6-4065-8803-3699E908BD7C}"/>
              </a:ext>
            </a:extLst>
          </p:cNvPr>
          <p:cNvSpPr/>
          <p:nvPr/>
        </p:nvSpPr>
        <p:spPr>
          <a:xfrm>
            <a:off x="1036983" y="369273"/>
            <a:ext cx="10642600" cy="4690745"/>
          </a:xfrm>
          <a:prstGeom prst="wedgeEllipseCallout">
            <a:avLst>
              <a:gd name="adj1" fmla="val -1547"/>
              <a:gd name="adj2" fmla="val 4937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dirty="0"/>
          </a:p>
          <a:p>
            <a:pPr algn="ctr"/>
            <a:endParaRPr lang="en-US" dirty="0"/>
          </a:p>
        </p:txBody>
      </p:sp>
      <p:pic>
        <p:nvPicPr>
          <p:cNvPr id="14" name="图片 18">
            <a:extLst>
              <a:ext uri="{FF2B5EF4-FFF2-40B4-BE49-F238E27FC236}">
                <a16:creationId xmlns="" xmlns:a16="http://schemas.microsoft.com/office/drawing/2014/main" id="{FEB2E4B6-B377-4218-B64C-8AB5F3256116}"/>
              </a:ext>
            </a:extLst>
          </p:cNvPr>
          <p:cNvPicPr>
            <a:picLocks noChangeAspect="1"/>
          </p:cNvPicPr>
          <p:nvPr/>
        </p:nvPicPr>
        <p:blipFill>
          <a:blip r:embed="rId2"/>
          <a:srcRect l="13284" t="14645" r="12460" b="75552"/>
          <a:stretch>
            <a:fillRect/>
          </a:stretch>
        </p:blipFill>
        <p:spPr>
          <a:xfrm>
            <a:off x="2764544" y="4720076"/>
            <a:ext cx="6717030" cy="2296795"/>
          </a:xfrm>
          <a:prstGeom prst="rect">
            <a:avLst/>
          </a:prstGeom>
          <a:noFill/>
          <a:ln w="9525">
            <a:noFill/>
          </a:ln>
        </p:spPr>
      </p:pic>
      <p:sp>
        <p:nvSpPr>
          <p:cNvPr id="15" name="Rectangle: Rounded Corners 13">
            <a:extLst>
              <a:ext uri="{FF2B5EF4-FFF2-40B4-BE49-F238E27FC236}">
                <a16:creationId xmlns="" xmlns:a16="http://schemas.microsoft.com/office/drawing/2014/main" id="{B65003A4-6070-4BE7-931A-8E9B7747F90A}"/>
              </a:ext>
            </a:extLst>
          </p:cNvPr>
          <p:cNvSpPr/>
          <p:nvPr/>
        </p:nvSpPr>
        <p:spPr>
          <a:xfrm>
            <a:off x="2153479" y="1215466"/>
            <a:ext cx="8316062" cy="608942"/>
          </a:xfrm>
          <a:prstGeom prst="roundRect">
            <a:avLst>
              <a:gd name="adj" fmla="val 50000"/>
            </a:avLst>
          </a:prstGeom>
          <a:noFill/>
          <a:ln w="76200">
            <a:solidFill>
              <a:srgbClr val="FE3653"/>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endParaRPr lang="en-US" b="1" dirty="0">
              <a:solidFill>
                <a:srgbClr val="0000FF"/>
              </a:solidFill>
            </a:endParaRPr>
          </a:p>
          <a:p>
            <a:pPr eaLnBrk="1" hangingPunct="1">
              <a:defRPr/>
            </a:pPr>
            <a:r>
              <a:rPr lang="es-ES" sz="2000" b="1" dirty="0">
                <a:solidFill>
                  <a:srgbClr val="002060"/>
                </a:solidFill>
                <a:latin typeface="Times New Roman" pitchFamily="18" charset="0"/>
                <a:cs typeface="Times New Roman" pitchFamily="18" charset="0"/>
              </a:rPr>
              <a:t>+ </a:t>
            </a:r>
            <a:r>
              <a:rPr lang="es-ES" sz="2000" b="1" dirty="0" err="1">
                <a:solidFill>
                  <a:srgbClr val="002060"/>
                </a:solidFill>
                <a:latin typeface="Times New Roman" pitchFamily="18" charset="0"/>
                <a:cs typeface="Times New Roman" pitchFamily="18" charset="0"/>
              </a:rPr>
              <a:t>Biết</a:t>
            </a:r>
            <a:r>
              <a:rPr lang="es-ES" sz="2000" b="1" dirty="0">
                <a:solidFill>
                  <a:srgbClr val="002060"/>
                </a:solidFill>
                <a:latin typeface="Times New Roman" pitchFamily="18" charset="0"/>
                <a:cs typeface="Times New Roman" pitchFamily="18" charset="0"/>
              </a:rPr>
              <a:t> </a:t>
            </a:r>
            <a:r>
              <a:rPr lang="es-ES" sz="2000" b="1" dirty="0" err="1">
                <a:solidFill>
                  <a:srgbClr val="002060"/>
                </a:solidFill>
                <a:latin typeface="Times New Roman" pitchFamily="18" charset="0"/>
                <a:cs typeface="Times New Roman" pitchFamily="18" charset="0"/>
              </a:rPr>
              <a:t>đư</a:t>
            </a:r>
            <a:r>
              <a:rPr lang="vi-VN" sz="2000" b="1" dirty="0">
                <a:solidFill>
                  <a:srgbClr val="002060"/>
                </a:solidFill>
                <a:latin typeface="Times New Roman" pitchFamily="18" charset="0"/>
                <a:cs typeface="Times New Roman" pitchFamily="18" charset="0"/>
              </a:rPr>
              <a:t>ợc thời gian đô hộ của phong kiến phương Bắc đối với nước ta.</a:t>
            </a:r>
            <a:endParaRPr lang="es-ES" sz="2000" b="1" dirty="0">
              <a:solidFill>
                <a:srgbClr val="002060"/>
              </a:solidFill>
              <a:latin typeface="Times New Roman" pitchFamily="18" charset="0"/>
              <a:cs typeface="Times New Roman" pitchFamily="18" charset="0"/>
            </a:endParaRPr>
          </a:p>
          <a:p>
            <a:pPr>
              <a:defRPr/>
            </a:pPr>
            <a:r>
              <a:rPr lang="en-US" sz="2100" dirty="0"/>
              <a:t>. </a:t>
            </a:r>
            <a:endParaRPr lang="vi-VN" sz="2100" dirty="0"/>
          </a:p>
        </p:txBody>
      </p:sp>
      <p:sp>
        <p:nvSpPr>
          <p:cNvPr id="16" name="Rectangle: Rounded Corners 22">
            <a:extLst>
              <a:ext uri="{FF2B5EF4-FFF2-40B4-BE49-F238E27FC236}">
                <a16:creationId xmlns="" xmlns:a16="http://schemas.microsoft.com/office/drawing/2014/main" id="{935D7E15-9F12-4218-9C63-D43EDF3D8E35}"/>
              </a:ext>
            </a:extLst>
          </p:cNvPr>
          <p:cNvSpPr/>
          <p:nvPr/>
        </p:nvSpPr>
        <p:spPr>
          <a:xfrm>
            <a:off x="2081377" y="2174768"/>
            <a:ext cx="8508536" cy="767627"/>
          </a:xfrm>
          <a:prstGeom prst="roundRect">
            <a:avLst>
              <a:gd name="adj" fmla="val 50000"/>
            </a:avLst>
          </a:prstGeom>
          <a:noFill/>
          <a:ln w="76200">
            <a:solidFill>
              <a:srgbClr val="FF9B00"/>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i="1">
                <a:solidFill>
                  <a:srgbClr val="FF0000"/>
                </a:solidFill>
              </a:rPr>
              <a:t> </a:t>
            </a:r>
            <a:endParaRPr lang="vi-VN" i="1" dirty="0">
              <a:solidFill>
                <a:srgbClr val="FF0000"/>
              </a:solidFill>
            </a:endParaRPr>
          </a:p>
        </p:txBody>
      </p:sp>
      <p:sp>
        <p:nvSpPr>
          <p:cNvPr id="17" name="Rectangle: Rounded Corners 29">
            <a:extLst>
              <a:ext uri="{FF2B5EF4-FFF2-40B4-BE49-F238E27FC236}">
                <a16:creationId xmlns="" xmlns:a16="http://schemas.microsoft.com/office/drawing/2014/main" id="{88AFD7D8-AF8D-40FA-9BE4-4C3AA63D022B}"/>
              </a:ext>
            </a:extLst>
          </p:cNvPr>
          <p:cNvSpPr/>
          <p:nvPr/>
        </p:nvSpPr>
        <p:spPr>
          <a:xfrm>
            <a:off x="2027260" y="3387033"/>
            <a:ext cx="8562652" cy="767627"/>
          </a:xfrm>
          <a:prstGeom prst="roundRect">
            <a:avLst>
              <a:gd name="adj" fmla="val 50000"/>
            </a:avLst>
          </a:prstGeom>
          <a:noFill/>
          <a:ln w="76200">
            <a:solidFill>
              <a:srgbClr val="01B59A"/>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a:solidFill>
                  <a:srgbClr val="FF0000"/>
                </a:solidFill>
              </a:rPr>
              <a:t> </a:t>
            </a:r>
            <a:endParaRPr lang="vi-VN" dirty="0">
              <a:solidFill>
                <a:srgbClr val="FF0000"/>
              </a:solidFill>
            </a:endParaRPr>
          </a:p>
        </p:txBody>
      </p:sp>
      <p:sp>
        <p:nvSpPr>
          <p:cNvPr id="18" name="Rectangle 2">
            <a:extLst>
              <a:ext uri="{FF2B5EF4-FFF2-40B4-BE49-F238E27FC236}">
                <a16:creationId xmlns="" xmlns:a16="http://schemas.microsoft.com/office/drawing/2014/main" id="{F5C9CE0E-0042-439E-A93F-83E971C92E16}"/>
              </a:ext>
            </a:extLst>
          </p:cNvPr>
          <p:cNvSpPr>
            <a:spLocks noChangeArrowheads="1"/>
          </p:cNvSpPr>
          <p:nvPr/>
        </p:nvSpPr>
        <p:spPr bwMode="auto">
          <a:xfrm>
            <a:off x="2251122" y="2174768"/>
            <a:ext cx="8218419" cy="707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8" tIns="45719" rIns="91438" bIns="45719"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defRPr/>
            </a:pPr>
            <a:r>
              <a:rPr lang="es-ES" sz="2000" b="1" dirty="0">
                <a:solidFill>
                  <a:srgbClr val="002060"/>
                </a:solidFill>
                <a:cs typeface="Times New Roman" pitchFamily="18" charset="0"/>
              </a:rPr>
              <a:t>+</a:t>
            </a:r>
            <a:r>
              <a:rPr lang="vi-VN" sz="2000" b="1" dirty="0">
                <a:solidFill>
                  <a:srgbClr val="002060"/>
                </a:solidFill>
                <a:cs typeface="Times New Roman" pitchFamily="18" charset="0"/>
              </a:rPr>
              <a:t> Nêu được đôi nét về đời sống của nhân dân dưới ách đô hộ của các triều đại phong kiến Phương Bắc.</a:t>
            </a:r>
            <a:endParaRPr lang="en-US" sz="2000" b="1" dirty="0">
              <a:solidFill>
                <a:srgbClr val="002060"/>
              </a:solidFill>
              <a:latin typeface=".VnTime" pitchFamily="34" charset="0"/>
              <a:cs typeface="Times New Roman" pitchFamily="18" charset="0"/>
            </a:endParaRPr>
          </a:p>
        </p:txBody>
      </p:sp>
      <p:sp>
        <p:nvSpPr>
          <p:cNvPr id="19" name="Rectangle 18">
            <a:extLst>
              <a:ext uri="{FF2B5EF4-FFF2-40B4-BE49-F238E27FC236}">
                <a16:creationId xmlns="" xmlns:a16="http://schemas.microsoft.com/office/drawing/2014/main" id="{06E5B158-D3B1-41FB-B0CD-FC068495EA53}"/>
              </a:ext>
            </a:extLst>
          </p:cNvPr>
          <p:cNvSpPr/>
          <p:nvPr/>
        </p:nvSpPr>
        <p:spPr>
          <a:xfrm>
            <a:off x="4499113" y="369273"/>
            <a:ext cx="3578087" cy="646329"/>
          </a:xfrm>
          <a:prstGeom prst="rect">
            <a:avLst/>
          </a:prstGeom>
          <a:noFill/>
        </p:spPr>
        <p:txBody>
          <a:bodyPr wrap="square" lIns="91438" tIns="45719" rIns="91438" bIns="45719">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600" b="1" dirty="0" err="1">
                <a:ln w="11430"/>
                <a:solidFill>
                  <a:srgbClr val="FF0000"/>
                </a:solidFill>
                <a:effectLst>
                  <a:outerShdw blurRad="50800" dist="39000" dir="5460000" algn="tl">
                    <a:srgbClr val="000000">
                      <a:alpha val="38000"/>
                    </a:srgbClr>
                  </a:outerShdw>
                </a:effectLst>
                <a:cs typeface="Arial" charset="0"/>
              </a:rPr>
              <a:t>Yêu</a:t>
            </a:r>
            <a:r>
              <a:rPr lang="en-US" sz="3600" b="1" dirty="0">
                <a:ln w="11430"/>
                <a:solidFill>
                  <a:srgbClr val="FF0000"/>
                </a:solidFill>
                <a:effectLst>
                  <a:outerShdw blurRad="50800" dist="39000" dir="5460000" algn="tl">
                    <a:srgbClr val="000000">
                      <a:alpha val="38000"/>
                    </a:srgbClr>
                  </a:outerShdw>
                </a:effectLst>
                <a:cs typeface="Arial" charset="0"/>
              </a:rPr>
              <a:t> </a:t>
            </a:r>
            <a:r>
              <a:rPr lang="en-US" sz="3600" b="1" dirty="0" err="1">
                <a:ln w="11430"/>
                <a:solidFill>
                  <a:srgbClr val="FF0000"/>
                </a:solidFill>
                <a:effectLst>
                  <a:outerShdw blurRad="50800" dist="39000" dir="5460000" algn="tl">
                    <a:srgbClr val="000000">
                      <a:alpha val="38000"/>
                    </a:srgbClr>
                  </a:outerShdw>
                </a:effectLst>
                <a:cs typeface="Arial" charset="0"/>
              </a:rPr>
              <a:t>cầu</a:t>
            </a:r>
            <a:r>
              <a:rPr lang="en-US" sz="3600" b="1" dirty="0">
                <a:ln w="11430"/>
                <a:solidFill>
                  <a:srgbClr val="FF0000"/>
                </a:solidFill>
                <a:effectLst>
                  <a:outerShdw blurRad="50800" dist="39000" dir="5460000" algn="tl">
                    <a:srgbClr val="000000">
                      <a:alpha val="38000"/>
                    </a:srgbClr>
                  </a:outerShdw>
                </a:effectLst>
                <a:cs typeface="Arial" charset="0"/>
              </a:rPr>
              <a:t> </a:t>
            </a:r>
            <a:r>
              <a:rPr lang="en-US" sz="3600" b="1" dirty="0" err="1">
                <a:ln w="11430"/>
                <a:solidFill>
                  <a:srgbClr val="FF0000"/>
                </a:solidFill>
                <a:effectLst>
                  <a:outerShdw blurRad="50800" dist="39000" dir="5460000" algn="tl">
                    <a:srgbClr val="000000">
                      <a:alpha val="38000"/>
                    </a:srgbClr>
                  </a:outerShdw>
                </a:effectLst>
                <a:cs typeface="Arial" charset="0"/>
              </a:rPr>
              <a:t>cần</a:t>
            </a:r>
            <a:r>
              <a:rPr lang="en-US" sz="3600" b="1" dirty="0">
                <a:ln w="11430"/>
                <a:solidFill>
                  <a:srgbClr val="FF0000"/>
                </a:solidFill>
                <a:effectLst>
                  <a:outerShdw blurRad="50800" dist="39000" dir="5460000" algn="tl">
                    <a:srgbClr val="000000">
                      <a:alpha val="38000"/>
                    </a:srgbClr>
                  </a:outerShdw>
                </a:effectLst>
                <a:cs typeface="Arial" charset="0"/>
              </a:rPr>
              <a:t> </a:t>
            </a:r>
            <a:r>
              <a:rPr lang="en-US" sz="3600" b="1" dirty="0" err="1">
                <a:ln w="11430"/>
                <a:solidFill>
                  <a:srgbClr val="FF0000"/>
                </a:solidFill>
                <a:effectLst>
                  <a:outerShdw blurRad="50800" dist="39000" dir="5460000" algn="tl">
                    <a:srgbClr val="000000">
                      <a:alpha val="38000"/>
                    </a:srgbClr>
                  </a:outerShdw>
                </a:effectLst>
                <a:cs typeface="Arial" charset="0"/>
              </a:rPr>
              <a:t>đạt</a:t>
            </a:r>
            <a:endParaRPr lang="en-US" sz="3600" b="1" dirty="0">
              <a:ln w="11430"/>
              <a:solidFill>
                <a:srgbClr val="FF0000"/>
              </a:solidFill>
              <a:effectLst>
                <a:outerShdw blurRad="50800" dist="39000" dir="5460000" algn="tl">
                  <a:srgbClr val="000000">
                    <a:alpha val="38000"/>
                  </a:srgbClr>
                </a:outerShdw>
              </a:effectLst>
              <a:cs typeface="Arial" charset="0"/>
            </a:endParaRPr>
          </a:p>
        </p:txBody>
      </p:sp>
      <p:sp>
        <p:nvSpPr>
          <p:cNvPr id="20" name="Rectangle 1">
            <a:extLst>
              <a:ext uri="{FF2B5EF4-FFF2-40B4-BE49-F238E27FC236}">
                <a16:creationId xmlns="" xmlns:a16="http://schemas.microsoft.com/office/drawing/2014/main" id="{9D8FB9A8-B5F0-4D6D-A369-7F82D7C0D675}"/>
              </a:ext>
            </a:extLst>
          </p:cNvPr>
          <p:cNvSpPr>
            <a:spLocks noChangeArrowheads="1"/>
          </p:cNvSpPr>
          <p:nvPr/>
        </p:nvSpPr>
        <p:spPr bwMode="auto">
          <a:xfrm>
            <a:off x="2081377" y="3401688"/>
            <a:ext cx="838816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r>
              <a:rPr lang="nl-NL" altLang="vi-VN" sz="2000" b="1" dirty="0">
                <a:solidFill>
                  <a:srgbClr val="002060"/>
                </a:solidFill>
                <a:cs typeface="Times New Roman" panose="02020603050405020304" pitchFamily="18" charset="0"/>
              </a:rPr>
              <a:t>+ </a:t>
            </a:r>
            <a:r>
              <a:rPr lang="vi-VN" altLang="vi-VN" sz="2000" b="1" dirty="0">
                <a:solidFill>
                  <a:srgbClr val="002060"/>
                </a:solidFill>
                <a:cs typeface="Times New Roman" panose="02020603050405020304" pitchFamily="18" charset="0"/>
              </a:rPr>
              <a:t>Nắm được các cuộc khởi nghĩa của nhân dân ta chống lại ách đô hộ của phong kiến phương Bắc</a:t>
            </a:r>
            <a:r>
              <a:rPr lang="nl-NL" altLang="vi-VN" sz="2000" b="1" dirty="0">
                <a:solidFill>
                  <a:srgbClr val="002060"/>
                </a:solidFill>
                <a:cs typeface="Times New Roman" panose="02020603050405020304" pitchFamily="18" charset="0"/>
              </a:rPr>
              <a:t>. </a:t>
            </a:r>
            <a:endParaRPr lang="nl-NL" altLang="vi-VN" sz="3600" b="1" dirty="0">
              <a:solidFill>
                <a:srgbClr val="002060"/>
              </a:solidFill>
            </a:endParaRPr>
          </a:p>
        </p:txBody>
      </p:sp>
      <p:pic>
        <p:nvPicPr>
          <p:cNvPr id="21" name="Picture 2" descr="dấu tích - Google Tìm kiếm | John hagee, Symbols, Powerpoint background  design">
            <a:extLst>
              <a:ext uri="{FF2B5EF4-FFF2-40B4-BE49-F238E27FC236}">
                <a16:creationId xmlns="" xmlns:a16="http://schemas.microsoft.com/office/drawing/2014/main" id="{53CB0018-0B78-489D-AD04-DB65941CD0CB}"/>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469541" y="1126801"/>
            <a:ext cx="816710" cy="660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2" descr="dấu tích - Google Tìm kiếm | John hagee, Symbols, Powerpoint background  design">
            <a:extLst>
              <a:ext uri="{FF2B5EF4-FFF2-40B4-BE49-F238E27FC236}">
                <a16:creationId xmlns="" xmlns:a16="http://schemas.microsoft.com/office/drawing/2014/main" id="{ECADF9BD-DBCD-421C-BDC5-8865602BBF46}"/>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556304" y="2152961"/>
            <a:ext cx="816710" cy="660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 descr="dấu tích - Google Tìm kiếm | John hagee, Symbols, Powerpoint background  design">
            <a:extLst>
              <a:ext uri="{FF2B5EF4-FFF2-40B4-BE49-F238E27FC236}">
                <a16:creationId xmlns="" xmlns:a16="http://schemas.microsoft.com/office/drawing/2014/main" id="{1C689047-1B6B-4A2E-9A11-863B286A4D3B}"/>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589912" y="3362071"/>
            <a:ext cx="816710" cy="660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8541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こんにちは・こどもたちのイラスト（ソフト）  _ 子供と動物のイラスト屋さん　わたなべふみ"/>
          <p:cNvPicPr>
            <a:picLocks noChangeAspect="1"/>
          </p:cNvPicPr>
          <p:nvPr/>
        </p:nvPicPr>
        <p:blipFill>
          <a:blip r:embed="rId2"/>
          <a:srcRect l="3333" t="1992" b="2299"/>
          <a:stretch>
            <a:fillRect/>
          </a:stretch>
        </p:blipFill>
        <p:spPr>
          <a:xfrm>
            <a:off x="0" y="635"/>
            <a:ext cx="4419600" cy="6857365"/>
          </a:xfrm>
          <a:prstGeom prst="rect">
            <a:avLst/>
          </a:prstGeom>
        </p:spPr>
      </p:pic>
      <p:sp>
        <p:nvSpPr>
          <p:cNvPr id="6" name="Cloud 5"/>
          <p:cNvSpPr/>
          <p:nvPr/>
        </p:nvSpPr>
        <p:spPr>
          <a:xfrm>
            <a:off x="2667635" y="1067435"/>
            <a:ext cx="8305165" cy="3583940"/>
          </a:xfrm>
          <a:prstGeom prst="cloud">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8800" b="1">
                <a:solidFill>
                  <a:srgbClr val="002060"/>
                </a:solidFill>
                <a:latin typeface="Times New Roman" panose="02020603050405020304" pitchFamily="18" charset="0"/>
                <a:cs typeface="Times New Roman" panose="02020603050405020304" pitchFamily="18" charset="0"/>
              </a:rPr>
              <a:t>VẬN DỤNG</a:t>
            </a:r>
          </a:p>
        </p:txBody>
      </p:sp>
      <p:sp>
        <p:nvSpPr>
          <p:cNvPr id="2" name="Flowchart: Punched Tape 1"/>
          <p:cNvSpPr/>
          <p:nvPr/>
        </p:nvSpPr>
        <p:spPr>
          <a:xfrm>
            <a:off x="2915920" y="4275455"/>
            <a:ext cx="6895465" cy="2148840"/>
          </a:xfrm>
          <a:prstGeom prst="flowChartPunchedTape">
            <a:avLst/>
          </a:prstGeom>
          <a:solidFill>
            <a:srgbClr val="68BA8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4000"/>
              <a:t>Chuẩn bị bài tiếp theo: </a:t>
            </a:r>
          </a:p>
          <a:p>
            <a:pPr algn="ctr"/>
            <a:r>
              <a:rPr lang="vi-VN" altLang="en-US" sz="4000"/>
              <a:t>Khởi nghĩa Hai Bà trưng</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xit" presetSubtype="10" fill="hold" grpId="2" nodeType="clickEffect">
                                  <p:stCondLst>
                                    <p:cond delay="0"/>
                                  </p:stCondLst>
                                  <p:childTnLst>
                                    <p:animEffect transition="out" filter="blinds(horizontal)">
                                      <p:cBhvr>
                                        <p:cTn id="10" dur="500"/>
                                        <p:tgtEl>
                                          <p:spTgt spid="6"/>
                                        </p:tgtEl>
                                      </p:cBhvr>
                                    </p:animEffect>
                                    <p:set>
                                      <p:cBhvr>
                                        <p:cTn id="11" dur="1" fill="hold">
                                          <p:stCondLst>
                                            <p:cond delay="499"/>
                                          </p:stCondLst>
                                        </p:cTn>
                                        <p:tgtEl>
                                          <p:spTgt spid="6"/>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6" grpId="2" animBg="1"/>
      <p:bldP spid="2" grpId="0" bldLvl="0" animBg="1"/>
      <p:bldP spid="2"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こんにちは・こどもたちのイラスト（ソフト）  _ 子供と動物のイラスト屋さん　わたなべふみ"/>
          <p:cNvPicPr>
            <a:picLocks noChangeAspect="1"/>
          </p:cNvPicPr>
          <p:nvPr/>
        </p:nvPicPr>
        <p:blipFill>
          <a:blip r:embed="rId2"/>
          <a:srcRect l="3333" t="1992" b="2299"/>
          <a:stretch>
            <a:fillRect/>
          </a:stretch>
        </p:blipFill>
        <p:spPr>
          <a:xfrm>
            <a:off x="0" y="635"/>
            <a:ext cx="4419600" cy="6857365"/>
          </a:xfrm>
          <a:prstGeom prst="rect">
            <a:avLst/>
          </a:prstGeom>
        </p:spPr>
      </p:pic>
      <p:sp>
        <p:nvSpPr>
          <p:cNvPr id="6" name="Cloud 5"/>
          <p:cNvSpPr/>
          <p:nvPr/>
        </p:nvSpPr>
        <p:spPr>
          <a:xfrm>
            <a:off x="2667635" y="1067435"/>
            <a:ext cx="8305165" cy="4418965"/>
          </a:xfrm>
          <a:prstGeom prst="cloud">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8800" b="1">
                <a:solidFill>
                  <a:srgbClr val="002060"/>
                </a:solidFill>
                <a:latin typeface="Times New Roman" panose="02020603050405020304" pitchFamily="18" charset="0"/>
                <a:cs typeface="Times New Roman" panose="02020603050405020304" pitchFamily="18" charset="0"/>
              </a:rPr>
              <a:t>KHỞI ĐỘNG</a:t>
            </a:r>
          </a:p>
        </p:txBody>
      </p:sp>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DFB3C43C-F8B9-416B-84FE-5CC3D1BD41AF}"/>
              </a:ext>
            </a:extLst>
          </p:cNvPr>
          <p:cNvSpPr/>
          <p:nvPr/>
        </p:nvSpPr>
        <p:spPr>
          <a:xfrm>
            <a:off x="5180806" y="0"/>
            <a:ext cx="1830388" cy="769938"/>
          </a:xfrm>
          <a:prstGeom prst="rect">
            <a:avLst/>
          </a:prstGeom>
          <a:noFill/>
        </p:spPr>
        <p:txBody>
          <a:bodyPr wrap="none">
            <a:spAutoFit/>
          </a:bodyPr>
          <a:lstStyle/>
          <a:p>
            <a:pPr algn="ctr">
              <a:defRPr/>
            </a:pPr>
            <a:r>
              <a:rPr lang="en-US" sz="4400" b="1" dirty="0" err="1">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Ghi</a:t>
            </a:r>
            <a:r>
              <a:rPr lang="en-US" sz="44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dirty="0" err="1">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vở</a:t>
            </a:r>
            <a:endParaRPr lang="en-US" sz="44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 xmlns:a16="http://schemas.microsoft.com/office/drawing/2014/main" id="{636867FE-9354-423F-9FFB-E5384A3D8F28}"/>
              </a:ext>
            </a:extLst>
          </p:cNvPr>
          <p:cNvSpPr txBox="1"/>
          <p:nvPr/>
        </p:nvSpPr>
        <p:spPr>
          <a:xfrm>
            <a:off x="755374" y="920621"/>
            <a:ext cx="11211339" cy="550920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defRPr/>
            </a:pPr>
            <a:r>
              <a:rPr lang="en-US" sz="3200" b="1" err="1">
                <a:latin typeface="Times New Roman" panose="02020603050405020304" pitchFamily="18" charset="0"/>
                <a:cs typeface="Times New Roman" panose="02020603050405020304" pitchFamily="18" charset="0"/>
              </a:rPr>
              <a:t>Thứ</a:t>
            </a:r>
            <a:r>
              <a:rPr lang="en-US" sz="3200" b="1">
                <a:latin typeface="Times New Roman" panose="02020603050405020304" pitchFamily="18" charset="0"/>
                <a:cs typeface="Times New Roman" panose="02020603050405020304" pitchFamily="18" charset="0"/>
              </a:rPr>
              <a:t> </a:t>
            </a:r>
            <a:r>
              <a:rPr lang="en-US" sz="3200" b="1" smtClean="0">
                <a:latin typeface="Times New Roman" panose="02020603050405020304" pitchFamily="18" charset="0"/>
                <a:cs typeface="Times New Roman" panose="02020603050405020304" pitchFamily="18" charset="0"/>
              </a:rPr>
              <a:t>năm </a:t>
            </a:r>
            <a:r>
              <a:rPr lang="en-US" sz="3200" b="1" err="1">
                <a:latin typeface="Times New Roman" panose="02020603050405020304" pitchFamily="18" charset="0"/>
                <a:cs typeface="Times New Roman" panose="02020603050405020304" pitchFamily="18" charset="0"/>
              </a:rPr>
              <a:t>ngày</a:t>
            </a:r>
            <a:r>
              <a:rPr lang="en-US" sz="3200" b="1">
                <a:latin typeface="Times New Roman" panose="02020603050405020304" pitchFamily="18" charset="0"/>
                <a:cs typeface="Times New Roman" panose="02020603050405020304" pitchFamily="18" charset="0"/>
              </a:rPr>
              <a:t> </a:t>
            </a:r>
            <a:r>
              <a:rPr lang="en-US" sz="3200" b="1" smtClean="0">
                <a:latin typeface="Times New Roman" panose="02020603050405020304" pitchFamily="18" charset="0"/>
                <a:cs typeface="Times New Roman" panose="02020603050405020304" pitchFamily="18" charset="0"/>
              </a:rPr>
              <a:t>7 </a:t>
            </a:r>
            <a:r>
              <a:rPr lang="en-US" sz="3200" b="1" dirty="0" err="1">
                <a:latin typeface="Times New Roman" panose="02020603050405020304" pitchFamily="18" charset="0"/>
                <a:cs typeface="Times New Roman" panose="02020603050405020304" pitchFamily="18" charset="0"/>
              </a:rPr>
              <a:t>tháng</a:t>
            </a:r>
            <a:r>
              <a:rPr lang="en-US" sz="3200" b="1" dirty="0">
                <a:latin typeface="Times New Roman" panose="02020603050405020304" pitchFamily="18" charset="0"/>
                <a:cs typeface="Times New Roman" panose="02020603050405020304" pitchFamily="18" charset="0"/>
              </a:rPr>
              <a:t> 10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2021</a:t>
            </a:r>
          </a:p>
          <a:p>
            <a:pPr algn="ctr">
              <a:defRPr/>
            </a:pPr>
            <a:r>
              <a:rPr lang="en-US" sz="3200" b="1" dirty="0" err="1">
                <a:latin typeface="Times New Roman" panose="02020603050405020304" pitchFamily="18" charset="0"/>
                <a:cs typeface="Times New Roman" panose="02020603050405020304" pitchFamily="18" charset="0"/>
              </a:rPr>
              <a:t>Lịch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sử</a:t>
            </a:r>
            <a:endParaRPr lang="en-US" sz="3200" b="1" dirty="0">
              <a:latin typeface="Times New Roman" panose="02020603050405020304" pitchFamily="18" charset="0"/>
              <a:cs typeface="Times New Roman" panose="02020603050405020304" pitchFamily="18" charset="0"/>
            </a:endParaRPr>
          </a:p>
          <a:p>
            <a:pPr algn="ctr" eaLnBrk="0" hangingPunct="0"/>
            <a:r>
              <a:rPr lang="en-US" sz="3200" b="1" dirty="0">
                <a:latin typeface="Times New Roman" panose="02020603050405020304" pitchFamily="18" charset="0"/>
                <a:cs typeface="Times New Roman" panose="02020603050405020304" pitchFamily="18" charset="0"/>
              </a:rPr>
              <a:t>     </a:t>
            </a:r>
            <a:r>
              <a:rPr lang="vi-VN" altLang="en-US" sz="3200" b="1" dirty="0">
                <a:latin typeface="Times New Roman" panose="02020603050405020304" pitchFamily="18" charset="0"/>
              </a:rPr>
              <a:t>Nước ta dưới ách đô hộ của </a:t>
            </a:r>
          </a:p>
          <a:p>
            <a:pPr algn="ctr" eaLnBrk="0" hangingPunct="0"/>
            <a:r>
              <a:rPr lang="vi-VN" altLang="en-US" sz="3200" b="1" dirty="0">
                <a:latin typeface="Times New Roman" panose="02020603050405020304" pitchFamily="18" charset="0"/>
              </a:rPr>
              <a:t>các triều đại phong kiến phương Bắc</a:t>
            </a:r>
            <a:endParaRPr lang="en-US" sz="3200" b="1" dirty="0">
              <a:latin typeface="Times New Roman" panose="02020603050405020304" pitchFamily="18" charset="0"/>
              <a:cs typeface="Times New Roman" panose="02020603050405020304" pitchFamily="18" charset="0"/>
            </a:endParaRPr>
          </a:p>
          <a:p>
            <a:r>
              <a:rPr lang="en-US" sz="3200" b="1" u="sng" dirty="0">
                <a:latin typeface="Times New Roman" panose="02020603050405020304" pitchFamily="18" charset="0"/>
                <a:cs typeface="Times New Roman" panose="02020603050405020304" pitchFamily="18" charset="0"/>
              </a:rPr>
              <a:t>1. </a:t>
            </a:r>
            <a:r>
              <a:rPr lang="en-US" sz="3200" b="1" u="sng" dirty="0" err="1">
                <a:latin typeface="Times New Roman" panose="02020603050405020304" pitchFamily="18" charset="0"/>
                <a:cs typeface="Times New Roman" panose="02020603050405020304" pitchFamily="18" charset="0"/>
              </a:rPr>
              <a:t>Thời</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gian</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đô</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hộ</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179 TCN </a:t>
            </a:r>
            <a:r>
              <a:rPr lang="en-US" sz="3200" dirty="0" err="1">
                <a:latin typeface="Times New Roman" panose="02020603050405020304" pitchFamily="18" charset="0"/>
                <a:cs typeface="Times New Roman" panose="02020603050405020304" pitchFamily="18" charset="0"/>
              </a:rPr>
              <a:t>đến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938 SCN</a:t>
            </a:r>
            <a:endParaRPr lang="vi-VN" sz="3200" dirty="0">
              <a:latin typeface="Times New Roman" panose="02020603050405020304" pitchFamily="18" charset="0"/>
              <a:cs typeface="Times New Roman" panose="02020603050405020304" pitchFamily="18" charset="0"/>
            </a:endParaRPr>
          </a:p>
          <a:p>
            <a:r>
              <a:rPr lang="en-US" sz="3200" b="1" u="sng" dirty="0">
                <a:latin typeface="Times New Roman" panose="02020603050405020304" pitchFamily="18" charset="0"/>
                <a:cs typeface="Times New Roman" panose="02020603050405020304" pitchFamily="18" charset="0"/>
              </a:rPr>
              <a:t>2. </a:t>
            </a:r>
            <a:r>
              <a:rPr lang="en-US" sz="3200" b="1" u="sng" dirty="0" err="1">
                <a:latin typeface="Times New Roman" panose="02020603050405020304" pitchFamily="18" charset="0"/>
                <a:cs typeface="Times New Roman" panose="02020603050405020304" pitchFamily="18" charset="0"/>
              </a:rPr>
              <a:t>Cuộc</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sống</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của</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nhân</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dân</a:t>
            </a:r>
            <a:r>
              <a:rPr lang="en-US" sz="3200" b="1" u="sng" dirty="0">
                <a:latin typeface="Times New Roman" panose="02020603050405020304" pitchFamily="18" charset="0"/>
                <a:cs typeface="Times New Roman" panose="02020603050405020304" pitchFamily="18" charset="0"/>
              </a:rPr>
              <a:t> ta </a:t>
            </a:r>
            <a:r>
              <a:rPr lang="en-US" sz="3200" b="1" u="sng" dirty="0" err="1">
                <a:latin typeface="Times New Roman" panose="02020603050405020304" pitchFamily="18" charset="0"/>
                <a:cs typeface="Times New Roman" panose="02020603050405020304" pitchFamily="18" charset="0"/>
              </a:rPr>
              <a:t>dưới</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ách</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đô</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hộ</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của</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phong</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kiến</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Phương</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Bắc</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cống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nạp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sản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quý</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Đưa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Hán</a:t>
            </a:r>
            <a:r>
              <a:rPr lang="en-US" sz="3200" dirty="0">
                <a:latin typeface="Times New Roman" panose="02020603050405020304" pitchFamily="18" charset="0"/>
                <a:cs typeface="Times New Roman" panose="02020603050405020304" pitchFamily="18" charset="0"/>
              </a:rPr>
              <a:t> sang ở </a:t>
            </a:r>
            <a:r>
              <a:rPr lang="en-US" sz="3200" dirty="0" err="1">
                <a:latin typeface="Times New Roman" panose="02020603050405020304" pitchFamily="18" charset="0"/>
                <a:cs typeface="Times New Roman" panose="02020603050405020304" pitchFamily="18" charset="0"/>
              </a:rPr>
              <a:t>lẫn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dân</a:t>
            </a:r>
            <a:r>
              <a:rPr lang="en-US" sz="3200" dirty="0">
                <a:latin typeface="Times New Roman" panose="02020603050405020304" pitchFamily="18" charset="0"/>
                <a:cs typeface="Times New Roman" panose="02020603050405020304" pitchFamily="18" charset="0"/>
              </a:rPr>
              <a:t> ta, </a:t>
            </a:r>
            <a:r>
              <a:rPr lang="en-US" sz="3200" dirty="0" err="1">
                <a:latin typeface="Times New Roman" panose="02020603050405020304" pitchFamily="18" charset="0"/>
                <a:cs typeface="Times New Roman" panose="02020603050405020304" pitchFamily="18" charset="0"/>
              </a:rPr>
              <a:t>bắt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dân</a:t>
            </a:r>
            <a:r>
              <a:rPr lang="en-US" sz="3200" dirty="0">
                <a:latin typeface="Times New Roman" panose="02020603050405020304" pitchFamily="18" charset="0"/>
                <a:cs typeface="Times New Roman" panose="02020603050405020304" pitchFamily="18" charset="0"/>
              </a:rPr>
              <a:t> ta </a:t>
            </a:r>
            <a:r>
              <a:rPr lang="en-US" sz="3200" dirty="0" err="1">
                <a:latin typeface="Times New Roman" panose="02020603050405020304" pitchFamily="18" charset="0"/>
                <a:cs typeface="Times New Roman" panose="02020603050405020304" pitchFamily="18" charset="0"/>
              </a:rPr>
              <a:t>phải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chữ</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sống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tục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Hán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7500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こんにちは・こどもたちのイラスト（ソフト）  _ 子供と動物のイラスト屋さん　わたなべふみ"/>
          <p:cNvPicPr>
            <a:picLocks noChangeAspect="1"/>
          </p:cNvPicPr>
          <p:nvPr/>
        </p:nvPicPr>
        <p:blipFill>
          <a:blip r:embed="rId2"/>
          <a:srcRect l="3333" t="1992" b="2299"/>
          <a:stretch>
            <a:fillRect/>
          </a:stretch>
        </p:blipFill>
        <p:spPr>
          <a:xfrm>
            <a:off x="0" y="635"/>
            <a:ext cx="4419600" cy="6857365"/>
          </a:xfrm>
          <a:prstGeom prst="rect">
            <a:avLst/>
          </a:prstGeom>
        </p:spPr>
      </p:pic>
      <p:sp>
        <p:nvSpPr>
          <p:cNvPr id="2" name="Rectangles 1"/>
          <p:cNvSpPr/>
          <p:nvPr/>
        </p:nvSpPr>
        <p:spPr>
          <a:xfrm>
            <a:off x="1981835" y="1143635"/>
            <a:ext cx="9752965" cy="4993005"/>
          </a:xfrm>
          <a:prstGeom prst="rect">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vi-VN" altLang="en-US" sz="4800" b="1">
                <a:latin typeface="Times New Roman" panose="02020603050405020304" pitchFamily="18" charset="0"/>
                <a:cs typeface="Times New Roman" panose="02020603050405020304" pitchFamily="18" charset="0"/>
              </a:rPr>
              <a:t>      </a:t>
            </a:r>
            <a:r>
              <a:rPr lang="vi-VN" altLang="en-US" sz="4800" b="1">
                <a:solidFill>
                  <a:srgbClr val="002060"/>
                </a:solidFill>
                <a:latin typeface="Times New Roman" panose="02020603050405020304" pitchFamily="18" charset="0"/>
                <a:cs typeface="Times New Roman" panose="02020603050405020304" pitchFamily="18" charset="0"/>
              </a:rPr>
              <a:t>1.</a:t>
            </a:r>
            <a:r>
              <a:rPr lang="en-US" sz="4800" b="1">
                <a:solidFill>
                  <a:srgbClr val="002060"/>
                </a:solidFill>
                <a:latin typeface="Times New Roman" panose="02020603050405020304" pitchFamily="18" charset="0"/>
                <a:cs typeface="Times New Roman" panose="02020603050405020304" pitchFamily="18" charset="0"/>
              </a:rPr>
              <a:t> Thành tựu lớn nhất của người dân Âu Lạc là gì? </a:t>
            </a:r>
          </a:p>
          <a:p>
            <a:pPr algn="l"/>
            <a:endParaRPr lang="en-US" sz="4800" b="1">
              <a:solidFill>
                <a:srgbClr val="002060"/>
              </a:solidFill>
              <a:latin typeface="Times New Roman" panose="02020603050405020304" pitchFamily="18" charset="0"/>
              <a:cs typeface="Times New Roman" panose="02020603050405020304" pitchFamily="18" charset="0"/>
            </a:endParaRPr>
          </a:p>
          <a:p>
            <a:pPr algn="l"/>
            <a:r>
              <a:rPr lang="vi-VN" altLang="en-US" sz="4800" b="1">
                <a:solidFill>
                  <a:srgbClr val="002060"/>
                </a:solidFill>
                <a:latin typeface="Times New Roman" panose="02020603050405020304" pitchFamily="18" charset="0"/>
                <a:cs typeface="Times New Roman" panose="02020603050405020304" pitchFamily="18" charset="0"/>
              </a:rPr>
              <a:t>      2. </a:t>
            </a:r>
            <a:r>
              <a:rPr lang="en-US" sz="4800" b="1">
                <a:solidFill>
                  <a:srgbClr val="002060"/>
                </a:solidFill>
                <a:latin typeface="Times New Roman" panose="02020603050405020304" pitchFamily="18" charset="0"/>
                <a:cs typeface="Times New Roman" panose="02020603050405020304" pitchFamily="18" charset="0"/>
              </a:rPr>
              <a:t>Vì sao cuộc xâm lược của quân Triệu Đà lại thất bại?</a:t>
            </a:r>
          </a:p>
        </p:txBody>
      </p:sp>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0" y="-35719"/>
            <a:ext cx="12192000" cy="5116513"/>
          </a:xfrm>
          <a:prstGeom prst="rect">
            <a:avLst/>
          </a:prstGeom>
          <a:solidFill>
            <a:srgbClr val="82C69F"/>
          </a:solidFill>
          <a:ln w="9525">
            <a:noFill/>
          </a:ln>
        </p:spPr>
        <p:txBody>
          <a:bodyPr anchor="t" anchorCtr="0"/>
          <a:lstStyle/>
          <a:p>
            <a:endParaRPr lang="zh-CN" altLang="en-US" sz="4800" dirty="0">
              <a:solidFill>
                <a:schemeClr val="bg1"/>
              </a:solidFill>
              <a:latin typeface="Times New Roman" panose="02020603050405020304" pitchFamily="18" charset="0"/>
              <a:ea typeface="Calibri" panose="020F0502020204030204" charset="0"/>
            </a:endParaRPr>
          </a:p>
        </p:txBody>
      </p:sp>
      <p:sp>
        <p:nvSpPr>
          <p:cNvPr id="3075"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0" y="5075238"/>
            <a:ext cx="12192000" cy="1782762"/>
          </a:xfrm>
          <a:prstGeom prst="rect">
            <a:avLst/>
          </a:prstGeom>
          <a:solidFill>
            <a:srgbClr val="F5C13A"/>
          </a:solidFill>
          <a:ln w="9525">
            <a:noFill/>
          </a:ln>
        </p:spPr>
        <p:txBody>
          <a:bodyPr anchor="t" anchorCtr="0"/>
          <a:lstStyle/>
          <a:p>
            <a:endParaRPr lang="zh-CN" altLang="en-US" sz="4800" dirty="0">
              <a:solidFill>
                <a:schemeClr val="bg1"/>
              </a:solidFill>
              <a:latin typeface="Times New Roman" panose="02020603050405020304" pitchFamily="18" charset="0"/>
              <a:ea typeface="Calibri" panose="020F0502020204030204" charset="0"/>
            </a:endParaRPr>
          </a:p>
        </p:txBody>
      </p:sp>
      <p:pic>
        <p:nvPicPr>
          <p:cNvPr id="3076" name="图片 14"/>
          <p:cNvPicPr>
            <a:picLocks noChangeAspect="1"/>
          </p:cNvPicPr>
          <p:nvPr/>
        </p:nvPicPr>
        <p:blipFill>
          <a:blip r:embed="rId2"/>
          <a:srcRect l="14172" t="7629" r="75475" b="88472"/>
          <a:stretch>
            <a:fillRect/>
          </a:stretch>
        </p:blipFill>
        <p:spPr>
          <a:xfrm>
            <a:off x="0" y="152400"/>
            <a:ext cx="1276350" cy="1276350"/>
          </a:xfrm>
          <a:prstGeom prst="rect">
            <a:avLst/>
          </a:prstGeom>
          <a:noFill/>
          <a:ln w="9525">
            <a:noFill/>
          </a:ln>
        </p:spPr>
      </p:pic>
      <p:pic>
        <p:nvPicPr>
          <p:cNvPr id="3077" name="图片 15"/>
          <p:cNvPicPr>
            <a:picLocks noChangeAspect="1"/>
          </p:cNvPicPr>
          <p:nvPr/>
        </p:nvPicPr>
        <p:blipFill>
          <a:blip r:embed="rId2"/>
          <a:srcRect l="2338" t="12308" r="86125" b="83907"/>
          <a:stretch>
            <a:fillRect/>
          </a:stretch>
        </p:blipFill>
        <p:spPr>
          <a:xfrm>
            <a:off x="304800" y="3316288"/>
            <a:ext cx="1422400" cy="1239837"/>
          </a:xfrm>
          <a:prstGeom prst="rect">
            <a:avLst/>
          </a:prstGeom>
          <a:noFill/>
          <a:ln w="9525">
            <a:noFill/>
          </a:ln>
        </p:spPr>
      </p:pic>
      <p:pic>
        <p:nvPicPr>
          <p:cNvPr id="3078" name="图片 16"/>
          <p:cNvPicPr>
            <a:picLocks noChangeAspect="1"/>
          </p:cNvPicPr>
          <p:nvPr/>
        </p:nvPicPr>
        <p:blipFill>
          <a:blip r:embed="rId2"/>
          <a:srcRect l="83102" t="9746" r="5952" b="86021"/>
          <a:stretch>
            <a:fillRect/>
          </a:stretch>
        </p:blipFill>
        <p:spPr>
          <a:xfrm>
            <a:off x="10363200" y="3225800"/>
            <a:ext cx="1349375" cy="1385888"/>
          </a:xfrm>
          <a:prstGeom prst="rect">
            <a:avLst/>
          </a:prstGeom>
          <a:noFill/>
          <a:ln w="9525">
            <a:noFill/>
          </a:ln>
        </p:spPr>
      </p:pic>
      <p:pic>
        <p:nvPicPr>
          <p:cNvPr id="3079" name="图片 17"/>
          <p:cNvPicPr>
            <a:picLocks noChangeAspect="1"/>
          </p:cNvPicPr>
          <p:nvPr/>
        </p:nvPicPr>
        <p:blipFill>
          <a:blip r:embed="rId2"/>
          <a:srcRect l="84877" t="3174" r="3880" b="93039"/>
          <a:stretch>
            <a:fillRect/>
          </a:stretch>
        </p:blipFill>
        <p:spPr>
          <a:xfrm>
            <a:off x="10769600" y="76200"/>
            <a:ext cx="1385888" cy="1239838"/>
          </a:xfrm>
          <a:prstGeom prst="rect">
            <a:avLst/>
          </a:prstGeom>
          <a:noFill/>
          <a:ln w="9525">
            <a:noFill/>
          </a:ln>
        </p:spPr>
      </p:pic>
      <p:pic>
        <p:nvPicPr>
          <p:cNvPr id="3080" name="图片 18"/>
          <p:cNvPicPr>
            <a:picLocks noChangeAspect="1"/>
          </p:cNvPicPr>
          <p:nvPr/>
        </p:nvPicPr>
        <p:blipFill>
          <a:blip r:embed="rId2"/>
          <a:srcRect l="13284" t="14645" r="12460" b="75552"/>
          <a:stretch>
            <a:fillRect/>
          </a:stretch>
        </p:blipFill>
        <p:spPr>
          <a:xfrm>
            <a:off x="2057400" y="4038600"/>
            <a:ext cx="7826375" cy="2743200"/>
          </a:xfrm>
          <a:prstGeom prst="rect">
            <a:avLst/>
          </a:prstGeom>
          <a:noFill/>
          <a:ln w="9525">
            <a:noFill/>
          </a:ln>
        </p:spPr>
      </p:pic>
      <p:pic>
        <p:nvPicPr>
          <p:cNvPr id="3081" name="图片 23"/>
          <p:cNvPicPr>
            <a:picLocks noChangeAspect="1"/>
          </p:cNvPicPr>
          <p:nvPr/>
        </p:nvPicPr>
        <p:blipFill>
          <a:blip r:embed="rId3"/>
          <a:srcRect l="82256" t="20493" r="3839" b="71712"/>
          <a:stretch>
            <a:fillRect/>
          </a:stretch>
        </p:blipFill>
        <p:spPr>
          <a:xfrm>
            <a:off x="1016000" y="4140200"/>
            <a:ext cx="1389063" cy="2068513"/>
          </a:xfrm>
          <a:prstGeom prst="rect">
            <a:avLst/>
          </a:prstGeom>
          <a:noFill/>
          <a:ln w="9525">
            <a:noFill/>
          </a:ln>
        </p:spPr>
      </p:pic>
      <p:pic>
        <p:nvPicPr>
          <p:cNvPr id="3082" name="图片 24"/>
          <p:cNvPicPr>
            <a:picLocks noChangeAspect="1"/>
          </p:cNvPicPr>
          <p:nvPr/>
        </p:nvPicPr>
        <p:blipFill>
          <a:blip r:embed="rId3"/>
          <a:srcRect t="29848" r="80463" b="64471"/>
          <a:stretch>
            <a:fillRect/>
          </a:stretch>
        </p:blipFill>
        <p:spPr>
          <a:xfrm>
            <a:off x="9929813" y="5359400"/>
            <a:ext cx="1997075" cy="1379538"/>
          </a:xfrm>
          <a:prstGeom prst="rect">
            <a:avLst/>
          </a:prstGeom>
          <a:noFill/>
          <a:ln w="9525">
            <a:noFill/>
          </a:ln>
        </p:spPr>
      </p:pic>
      <p:sp>
        <p:nvSpPr>
          <p:cNvPr id="3083" name="Text Box 1"/>
          <p:cNvSpPr txBox="1"/>
          <p:nvPr/>
        </p:nvSpPr>
        <p:spPr>
          <a:xfrm>
            <a:off x="3733800" y="838200"/>
            <a:ext cx="4803775" cy="830263"/>
          </a:xfrm>
          <a:prstGeom prst="rect">
            <a:avLst/>
          </a:prstGeom>
          <a:noFill/>
          <a:ln w="9525">
            <a:noFill/>
          </a:ln>
        </p:spPr>
        <p:txBody>
          <a:bodyPr wrap="square" anchor="t" anchorCtr="0">
            <a:spAutoFit/>
          </a:bodyPr>
          <a:lstStyle/>
          <a:p>
            <a:pPr algn="ctr" eaLnBrk="0" hangingPunct="0"/>
            <a:r>
              <a:rPr lang="vi-VN" altLang="en-US" sz="4800" u="sng">
                <a:latin typeface="Times New Roman" panose="02020603050405020304" pitchFamily="18" charset="0"/>
              </a:rPr>
              <a:t>Lịch sử</a:t>
            </a:r>
          </a:p>
        </p:txBody>
      </p:sp>
      <p:sp>
        <p:nvSpPr>
          <p:cNvPr id="3084" name="Text Box 2"/>
          <p:cNvSpPr txBox="1"/>
          <p:nvPr/>
        </p:nvSpPr>
        <p:spPr>
          <a:xfrm>
            <a:off x="1066800" y="1738313"/>
            <a:ext cx="10099675" cy="1568450"/>
          </a:xfrm>
          <a:prstGeom prst="rect">
            <a:avLst/>
          </a:prstGeom>
          <a:noFill/>
          <a:ln w="9525">
            <a:noFill/>
          </a:ln>
        </p:spPr>
        <p:txBody>
          <a:bodyPr wrap="square" anchor="t" anchorCtr="0">
            <a:spAutoFit/>
          </a:bodyPr>
          <a:lstStyle/>
          <a:p>
            <a:pPr algn="ctr" eaLnBrk="0" hangingPunct="0"/>
            <a:r>
              <a:rPr lang="vi-VN" altLang="en-US" sz="4800" b="1" dirty="0">
                <a:latin typeface="Times New Roman" panose="02020603050405020304" pitchFamily="18" charset="0"/>
              </a:rPr>
              <a:t>Bài: Nước ta dưới ách đô hộ của </a:t>
            </a:r>
          </a:p>
          <a:p>
            <a:pPr algn="ctr" eaLnBrk="0" hangingPunct="0"/>
            <a:r>
              <a:rPr lang="vi-VN" altLang="en-US" sz="4800" b="1" dirty="0">
                <a:latin typeface="Times New Roman" panose="02020603050405020304" pitchFamily="18" charset="0"/>
              </a:rPr>
              <a:t>các triều đại phong kiến phương Bắc</a:t>
            </a:r>
          </a:p>
        </p:txBody>
      </p:sp>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2C69F"/>
        </a:solidFill>
        <a:effectLst/>
      </p:bgPr>
    </p:bg>
    <p:spTree>
      <p:nvGrpSpPr>
        <p:cNvPr id="1" name=""/>
        <p:cNvGrpSpPr/>
        <p:nvPr/>
      </p:nvGrpSpPr>
      <p:grpSpPr>
        <a:xfrm>
          <a:off x="0" y="0"/>
          <a:ext cx="0" cy="0"/>
          <a:chOff x="0" y="0"/>
          <a:chExt cx="0" cy="0"/>
        </a:xfrm>
      </p:grpSpPr>
      <p:sp>
        <p:nvSpPr>
          <p:cNvPr id="3" name="Oval Callout 2"/>
          <p:cNvSpPr/>
          <p:nvPr/>
        </p:nvSpPr>
        <p:spPr>
          <a:xfrm>
            <a:off x="884583" y="216873"/>
            <a:ext cx="10642600" cy="4690745"/>
          </a:xfrm>
          <a:prstGeom prst="wedgeEllipseCallout">
            <a:avLst>
              <a:gd name="adj1" fmla="val -1547"/>
              <a:gd name="adj2" fmla="val 4937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dirty="0"/>
          </a:p>
          <a:p>
            <a:pPr algn="ctr"/>
            <a:endParaRPr lang="en-US" dirty="0"/>
          </a:p>
        </p:txBody>
      </p:sp>
      <p:pic>
        <p:nvPicPr>
          <p:cNvPr id="3080" name="图片 18"/>
          <p:cNvPicPr>
            <a:picLocks noChangeAspect="1"/>
          </p:cNvPicPr>
          <p:nvPr/>
        </p:nvPicPr>
        <p:blipFill>
          <a:blip r:embed="rId2"/>
          <a:srcRect l="13284" t="14645" r="12460" b="75552"/>
          <a:stretch>
            <a:fillRect/>
          </a:stretch>
        </p:blipFill>
        <p:spPr>
          <a:xfrm>
            <a:off x="2925445" y="4637405"/>
            <a:ext cx="6717030" cy="2296795"/>
          </a:xfrm>
          <a:prstGeom prst="rect">
            <a:avLst/>
          </a:prstGeom>
          <a:noFill/>
          <a:ln w="9525">
            <a:noFill/>
          </a:ln>
        </p:spPr>
      </p:pic>
      <p:sp>
        <p:nvSpPr>
          <p:cNvPr id="8" name="Rectangle: Rounded Corners 13">
            <a:extLst>
              <a:ext uri="{FF2B5EF4-FFF2-40B4-BE49-F238E27FC236}">
                <a16:creationId xmlns="" xmlns:a16="http://schemas.microsoft.com/office/drawing/2014/main" id="{5129DE8F-F944-4F6B-93E0-0196028F4452}"/>
              </a:ext>
            </a:extLst>
          </p:cNvPr>
          <p:cNvSpPr/>
          <p:nvPr/>
        </p:nvSpPr>
        <p:spPr>
          <a:xfrm>
            <a:off x="2001079" y="1063066"/>
            <a:ext cx="8812696" cy="608942"/>
          </a:xfrm>
          <a:prstGeom prst="roundRect">
            <a:avLst>
              <a:gd name="adj" fmla="val 50000"/>
            </a:avLst>
          </a:prstGeom>
          <a:noFill/>
          <a:ln w="76200">
            <a:solidFill>
              <a:srgbClr val="FE3653"/>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endParaRPr lang="en-US" b="1" dirty="0">
              <a:solidFill>
                <a:srgbClr val="0000FF"/>
              </a:solidFill>
            </a:endParaRPr>
          </a:p>
          <a:p>
            <a:pPr eaLnBrk="1" hangingPunct="1">
              <a:defRPr/>
            </a:pPr>
            <a:r>
              <a:rPr lang="es-ES" sz="2000" b="1" dirty="0">
                <a:solidFill>
                  <a:srgbClr val="002060"/>
                </a:solidFill>
                <a:latin typeface="Times New Roman" pitchFamily="18" charset="0"/>
                <a:cs typeface="Times New Roman" pitchFamily="18" charset="0"/>
              </a:rPr>
              <a:t>+ </a:t>
            </a:r>
            <a:r>
              <a:rPr lang="es-ES" sz="2000" b="1" dirty="0" err="1">
                <a:solidFill>
                  <a:srgbClr val="002060"/>
                </a:solidFill>
                <a:latin typeface="Times New Roman" pitchFamily="18" charset="0"/>
                <a:cs typeface="Times New Roman" pitchFamily="18" charset="0"/>
              </a:rPr>
              <a:t>Biết</a:t>
            </a:r>
            <a:r>
              <a:rPr lang="es-ES" sz="2000" b="1" dirty="0">
                <a:solidFill>
                  <a:srgbClr val="002060"/>
                </a:solidFill>
                <a:latin typeface="Times New Roman" pitchFamily="18" charset="0"/>
                <a:cs typeface="Times New Roman" pitchFamily="18" charset="0"/>
              </a:rPr>
              <a:t> </a:t>
            </a:r>
            <a:r>
              <a:rPr lang="es-ES" sz="2000" b="1" dirty="0" err="1">
                <a:solidFill>
                  <a:srgbClr val="002060"/>
                </a:solidFill>
                <a:latin typeface="Times New Roman" pitchFamily="18" charset="0"/>
                <a:cs typeface="Times New Roman" pitchFamily="18" charset="0"/>
              </a:rPr>
              <a:t>đư</a:t>
            </a:r>
            <a:r>
              <a:rPr lang="vi-VN" sz="2000" b="1" dirty="0">
                <a:solidFill>
                  <a:srgbClr val="002060"/>
                </a:solidFill>
                <a:latin typeface="Times New Roman" pitchFamily="18" charset="0"/>
                <a:cs typeface="Times New Roman" pitchFamily="18" charset="0"/>
              </a:rPr>
              <a:t>ợc thời gian đô hộ của phong kiến phương Bắc đối với nước ta.</a:t>
            </a:r>
            <a:endParaRPr lang="es-ES" sz="2000" b="1" dirty="0">
              <a:solidFill>
                <a:srgbClr val="002060"/>
              </a:solidFill>
              <a:latin typeface="Times New Roman" pitchFamily="18" charset="0"/>
              <a:cs typeface="Times New Roman" pitchFamily="18" charset="0"/>
            </a:endParaRPr>
          </a:p>
          <a:p>
            <a:pPr>
              <a:defRPr/>
            </a:pPr>
            <a:r>
              <a:rPr lang="en-US" sz="2100" dirty="0"/>
              <a:t>. </a:t>
            </a:r>
            <a:endParaRPr lang="vi-VN" sz="2100" dirty="0"/>
          </a:p>
        </p:txBody>
      </p:sp>
      <p:sp>
        <p:nvSpPr>
          <p:cNvPr id="9" name="Rectangle: Rounded Corners 22">
            <a:extLst>
              <a:ext uri="{FF2B5EF4-FFF2-40B4-BE49-F238E27FC236}">
                <a16:creationId xmlns="" xmlns:a16="http://schemas.microsoft.com/office/drawing/2014/main" id="{81CF936E-DD60-4118-841C-3CF69C2D730C}"/>
              </a:ext>
            </a:extLst>
          </p:cNvPr>
          <p:cNvSpPr/>
          <p:nvPr/>
        </p:nvSpPr>
        <p:spPr>
          <a:xfrm>
            <a:off x="1928976" y="2022368"/>
            <a:ext cx="8956901" cy="767627"/>
          </a:xfrm>
          <a:prstGeom prst="roundRect">
            <a:avLst>
              <a:gd name="adj" fmla="val 50000"/>
            </a:avLst>
          </a:prstGeom>
          <a:noFill/>
          <a:ln w="76200">
            <a:solidFill>
              <a:srgbClr val="FF9B00"/>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i="1">
                <a:solidFill>
                  <a:srgbClr val="FF0000"/>
                </a:solidFill>
              </a:rPr>
              <a:t> </a:t>
            </a:r>
            <a:endParaRPr lang="vi-VN" i="1" dirty="0">
              <a:solidFill>
                <a:srgbClr val="FF0000"/>
              </a:solidFill>
            </a:endParaRPr>
          </a:p>
        </p:txBody>
      </p:sp>
      <p:sp>
        <p:nvSpPr>
          <p:cNvPr id="10" name="Rectangle: Rounded Corners 29">
            <a:extLst>
              <a:ext uri="{FF2B5EF4-FFF2-40B4-BE49-F238E27FC236}">
                <a16:creationId xmlns="" xmlns:a16="http://schemas.microsoft.com/office/drawing/2014/main" id="{F6D86DF5-5577-4D28-B6E8-B9DB63C079D1}"/>
              </a:ext>
            </a:extLst>
          </p:cNvPr>
          <p:cNvSpPr/>
          <p:nvPr/>
        </p:nvSpPr>
        <p:spPr>
          <a:xfrm>
            <a:off x="1874860" y="3234633"/>
            <a:ext cx="8715052" cy="767627"/>
          </a:xfrm>
          <a:prstGeom prst="roundRect">
            <a:avLst>
              <a:gd name="adj" fmla="val 50000"/>
            </a:avLst>
          </a:prstGeom>
          <a:noFill/>
          <a:ln w="76200">
            <a:solidFill>
              <a:srgbClr val="01B59A"/>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a:solidFill>
                  <a:srgbClr val="FF0000"/>
                </a:solidFill>
              </a:rPr>
              <a:t> </a:t>
            </a:r>
            <a:endParaRPr lang="vi-VN" dirty="0">
              <a:solidFill>
                <a:srgbClr val="FF0000"/>
              </a:solidFill>
            </a:endParaRPr>
          </a:p>
        </p:txBody>
      </p:sp>
      <p:sp>
        <p:nvSpPr>
          <p:cNvPr id="11" name="Rectangle 2">
            <a:extLst>
              <a:ext uri="{FF2B5EF4-FFF2-40B4-BE49-F238E27FC236}">
                <a16:creationId xmlns="" xmlns:a16="http://schemas.microsoft.com/office/drawing/2014/main" id="{273837B6-1006-46C7-B0BC-49F2BE4A65D4}"/>
              </a:ext>
            </a:extLst>
          </p:cNvPr>
          <p:cNvSpPr>
            <a:spLocks noChangeArrowheads="1"/>
          </p:cNvSpPr>
          <p:nvPr/>
        </p:nvSpPr>
        <p:spPr bwMode="auto">
          <a:xfrm>
            <a:off x="2098722" y="2022368"/>
            <a:ext cx="8715053" cy="707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8" tIns="45719" rIns="91438" bIns="45719"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defRPr/>
            </a:pPr>
            <a:r>
              <a:rPr lang="es-ES" sz="2000" b="1" dirty="0">
                <a:solidFill>
                  <a:srgbClr val="002060"/>
                </a:solidFill>
                <a:cs typeface="Times New Roman" pitchFamily="18" charset="0"/>
              </a:rPr>
              <a:t>+</a:t>
            </a:r>
            <a:r>
              <a:rPr lang="vi-VN" sz="2000" b="1" dirty="0">
                <a:solidFill>
                  <a:srgbClr val="002060"/>
                </a:solidFill>
                <a:cs typeface="Times New Roman" pitchFamily="18" charset="0"/>
              </a:rPr>
              <a:t> Nêu được đôi nét về đời sống của nhân dân dưới ách đô hộ của các triều đại phong kiến Phương Bắc.</a:t>
            </a:r>
            <a:endParaRPr lang="en-US" sz="2000" b="1" dirty="0">
              <a:solidFill>
                <a:srgbClr val="002060"/>
              </a:solidFill>
              <a:latin typeface=".VnTime" pitchFamily="34" charset="0"/>
              <a:cs typeface="Times New Roman" pitchFamily="18" charset="0"/>
            </a:endParaRPr>
          </a:p>
        </p:txBody>
      </p:sp>
      <p:sp>
        <p:nvSpPr>
          <p:cNvPr id="12" name="Rectangle 11">
            <a:extLst>
              <a:ext uri="{FF2B5EF4-FFF2-40B4-BE49-F238E27FC236}">
                <a16:creationId xmlns="" xmlns:a16="http://schemas.microsoft.com/office/drawing/2014/main" id="{FB089536-63C8-4DC8-8037-9B84CE70A32E}"/>
              </a:ext>
            </a:extLst>
          </p:cNvPr>
          <p:cNvSpPr/>
          <p:nvPr/>
        </p:nvSpPr>
        <p:spPr>
          <a:xfrm>
            <a:off x="4346713" y="216873"/>
            <a:ext cx="3578087" cy="646329"/>
          </a:xfrm>
          <a:prstGeom prst="rect">
            <a:avLst/>
          </a:prstGeom>
          <a:noFill/>
        </p:spPr>
        <p:txBody>
          <a:bodyPr wrap="square" lIns="91438" tIns="45719" rIns="91438" bIns="45719">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600" b="1" dirty="0" err="1">
                <a:ln w="11430"/>
                <a:solidFill>
                  <a:srgbClr val="FF0000"/>
                </a:solidFill>
                <a:effectLst>
                  <a:outerShdw blurRad="50800" dist="39000" dir="5460000" algn="tl">
                    <a:srgbClr val="000000">
                      <a:alpha val="38000"/>
                    </a:srgbClr>
                  </a:outerShdw>
                </a:effectLst>
                <a:cs typeface="Arial" charset="0"/>
              </a:rPr>
              <a:t>Yêu</a:t>
            </a:r>
            <a:r>
              <a:rPr lang="en-US" sz="3600" b="1" dirty="0">
                <a:ln w="11430"/>
                <a:solidFill>
                  <a:srgbClr val="FF0000"/>
                </a:solidFill>
                <a:effectLst>
                  <a:outerShdw blurRad="50800" dist="39000" dir="5460000" algn="tl">
                    <a:srgbClr val="000000">
                      <a:alpha val="38000"/>
                    </a:srgbClr>
                  </a:outerShdw>
                </a:effectLst>
                <a:cs typeface="Arial" charset="0"/>
              </a:rPr>
              <a:t> </a:t>
            </a:r>
            <a:r>
              <a:rPr lang="en-US" sz="3600" b="1" dirty="0" err="1">
                <a:ln w="11430"/>
                <a:solidFill>
                  <a:srgbClr val="FF0000"/>
                </a:solidFill>
                <a:effectLst>
                  <a:outerShdw blurRad="50800" dist="39000" dir="5460000" algn="tl">
                    <a:srgbClr val="000000">
                      <a:alpha val="38000"/>
                    </a:srgbClr>
                  </a:outerShdw>
                </a:effectLst>
                <a:cs typeface="Arial" charset="0"/>
              </a:rPr>
              <a:t>cầu</a:t>
            </a:r>
            <a:r>
              <a:rPr lang="en-US" sz="3600" b="1" dirty="0">
                <a:ln w="11430"/>
                <a:solidFill>
                  <a:srgbClr val="FF0000"/>
                </a:solidFill>
                <a:effectLst>
                  <a:outerShdw blurRad="50800" dist="39000" dir="5460000" algn="tl">
                    <a:srgbClr val="000000">
                      <a:alpha val="38000"/>
                    </a:srgbClr>
                  </a:outerShdw>
                </a:effectLst>
                <a:cs typeface="Arial" charset="0"/>
              </a:rPr>
              <a:t> </a:t>
            </a:r>
            <a:r>
              <a:rPr lang="en-US" sz="3600" b="1" dirty="0" err="1">
                <a:ln w="11430"/>
                <a:solidFill>
                  <a:srgbClr val="FF0000"/>
                </a:solidFill>
                <a:effectLst>
                  <a:outerShdw blurRad="50800" dist="39000" dir="5460000" algn="tl">
                    <a:srgbClr val="000000">
                      <a:alpha val="38000"/>
                    </a:srgbClr>
                  </a:outerShdw>
                </a:effectLst>
                <a:cs typeface="Arial" charset="0"/>
              </a:rPr>
              <a:t>cần</a:t>
            </a:r>
            <a:r>
              <a:rPr lang="en-US" sz="3600" b="1" dirty="0">
                <a:ln w="11430"/>
                <a:solidFill>
                  <a:srgbClr val="FF0000"/>
                </a:solidFill>
                <a:effectLst>
                  <a:outerShdw blurRad="50800" dist="39000" dir="5460000" algn="tl">
                    <a:srgbClr val="000000">
                      <a:alpha val="38000"/>
                    </a:srgbClr>
                  </a:outerShdw>
                </a:effectLst>
                <a:cs typeface="Arial" charset="0"/>
              </a:rPr>
              <a:t> </a:t>
            </a:r>
            <a:r>
              <a:rPr lang="en-US" sz="3600" b="1" dirty="0" err="1">
                <a:ln w="11430"/>
                <a:solidFill>
                  <a:srgbClr val="FF0000"/>
                </a:solidFill>
                <a:effectLst>
                  <a:outerShdw blurRad="50800" dist="39000" dir="5460000" algn="tl">
                    <a:srgbClr val="000000">
                      <a:alpha val="38000"/>
                    </a:srgbClr>
                  </a:outerShdw>
                </a:effectLst>
                <a:cs typeface="Arial" charset="0"/>
              </a:rPr>
              <a:t>đạt</a:t>
            </a:r>
            <a:endParaRPr lang="en-US" sz="3600" b="1" dirty="0">
              <a:ln w="11430"/>
              <a:solidFill>
                <a:srgbClr val="FF0000"/>
              </a:solidFill>
              <a:effectLst>
                <a:outerShdw blurRad="50800" dist="39000" dir="5460000" algn="tl">
                  <a:srgbClr val="000000">
                    <a:alpha val="38000"/>
                  </a:srgbClr>
                </a:outerShdw>
              </a:effectLst>
              <a:cs typeface="Arial" charset="0"/>
            </a:endParaRPr>
          </a:p>
        </p:txBody>
      </p:sp>
      <p:sp>
        <p:nvSpPr>
          <p:cNvPr id="13" name="Rectangle 1">
            <a:extLst>
              <a:ext uri="{FF2B5EF4-FFF2-40B4-BE49-F238E27FC236}">
                <a16:creationId xmlns="" xmlns:a16="http://schemas.microsoft.com/office/drawing/2014/main" id="{56EDED7A-C251-47B3-B233-EC8B25C0FC08}"/>
              </a:ext>
            </a:extLst>
          </p:cNvPr>
          <p:cNvSpPr>
            <a:spLocks noChangeArrowheads="1"/>
          </p:cNvSpPr>
          <p:nvPr/>
        </p:nvSpPr>
        <p:spPr bwMode="auto">
          <a:xfrm>
            <a:off x="1928977" y="3249288"/>
            <a:ext cx="838816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r>
              <a:rPr lang="nl-NL" altLang="vi-VN" sz="2000" b="1" dirty="0">
                <a:solidFill>
                  <a:srgbClr val="002060"/>
                </a:solidFill>
                <a:cs typeface="Times New Roman" panose="02020603050405020304" pitchFamily="18" charset="0"/>
              </a:rPr>
              <a:t>+ </a:t>
            </a:r>
            <a:r>
              <a:rPr lang="vi-VN" altLang="vi-VN" sz="2000" b="1" dirty="0">
                <a:solidFill>
                  <a:srgbClr val="002060"/>
                </a:solidFill>
                <a:cs typeface="Times New Roman" panose="02020603050405020304" pitchFamily="18" charset="0"/>
              </a:rPr>
              <a:t>Nắm được các cuộc khởi nghĩa của nhân dân ta chống lại ách đô hộ của phong kiến phương Bắc</a:t>
            </a:r>
            <a:r>
              <a:rPr lang="nl-NL" altLang="vi-VN" sz="2000" b="1" dirty="0">
                <a:solidFill>
                  <a:srgbClr val="002060"/>
                </a:solidFill>
                <a:cs typeface="Times New Roman" panose="02020603050405020304" pitchFamily="18" charset="0"/>
              </a:rPr>
              <a:t>. </a:t>
            </a:r>
            <a:endParaRPr lang="nl-NL" altLang="vi-VN" sz="3600" b="1" dirty="0">
              <a:solidFill>
                <a:srgbClr val="002060"/>
              </a:solidFill>
            </a:endParaRPr>
          </a:p>
        </p:txBody>
      </p:sp>
    </p:spTree>
  </p:cSld>
  <p:clrMapOvr>
    <a:masterClrMapping/>
  </p:clrMapOvr>
  <p:transition>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こんにちは・こどもたちのイラスト（ソフト）  _ 子供と動物のイラスト屋さん　わたなべふみ"/>
          <p:cNvPicPr>
            <a:picLocks noChangeAspect="1"/>
          </p:cNvPicPr>
          <p:nvPr/>
        </p:nvPicPr>
        <p:blipFill>
          <a:blip r:embed="rId2"/>
          <a:srcRect l="3333" t="1992" b="2299"/>
          <a:stretch>
            <a:fillRect/>
          </a:stretch>
        </p:blipFill>
        <p:spPr>
          <a:xfrm>
            <a:off x="0" y="635"/>
            <a:ext cx="4419600" cy="6857365"/>
          </a:xfrm>
          <a:prstGeom prst="rect">
            <a:avLst/>
          </a:prstGeom>
        </p:spPr>
      </p:pic>
      <p:sp>
        <p:nvSpPr>
          <p:cNvPr id="6" name="Cloud 5"/>
          <p:cNvSpPr/>
          <p:nvPr/>
        </p:nvSpPr>
        <p:spPr>
          <a:xfrm>
            <a:off x="2667635" y="1067435"/>
            <a:ext cx="8305165" cy="4418965"/>
          </a:xfrm>
          <a:prstGeom prst="cloud">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8800" b="1">
                <a:solidFill>
                  <a:srgbClr val="002060"/>
                </a:solidFill>
                <a:latin typeface="Times New Roman" panose="02020603050405020304" pitchFamily="18" charset="0"/>
                <a:cs typeface="Times New Roman" panose="02020603050405020304" pitchFamily="18" charset="0"/>
              </a:rPr>
              <a:t>KHÁM PHÁ</a:t>
            </a: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7" name="组合 1"/>
          <p:cNvGrpSpPr/>
          <p:nvPr/>
        </p:nvGrpSpPr>
        <p:grpSpPr>
          <a:xfrm>
            <a:off x="-76200" y="0"/>
            <a:ext cx="12268200" cy="6918325"/>
            <a:chOff x="4274037" y="1158033"/>
            <a:chExt cx="1994262" cy="1599112"/>
          </a:xfrm>
        </p:grpSpPr>
        <p:sp>
          <p:nvSpPr>
            <p:cNvPr id="409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4274037" y="1158033"/>
              <a:ext cx="997131" cy="1599112"/>
            </a:xfrm>
            <a:prstGeom prst="rect">
              <a:avLst/>
            </a:prstGeom>
            <a:solidFill>
              <a:srgbClr val="82C69F"/>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4099"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5271168" y="1158033"/>
              <a:ext cx="997131" cy="1599112"/>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grpSp>
      <p:pic>
        <p:nvPicPr>
          <p:cNvPr id="4100" name="图片 10"/>
          <p:cNvPicPr>
            <a:picLocks noChangeAspect="1"/>
          </p:cNvPicPr>
          <p:nvPr/>
        </p:nvPicPr>
        <p:blipFill>
          <a:blip r:embed="rId2"/>
          <a:srcRect l="24567" t="37868" r="28394" b="58235"/>
          <a:stretch>
            <a:fillRect/>
          </a:stretch>
        </p:blipFill>
        <p:spPr>
          <a:xfrm>
            <a:off x="1000125" y="4748213"/>
            <a:ext cx="3884613" cy="855662"/>
          </a:xfrm>
          <a:prstGeom prst="rect">
            <a:avLst/>
          </a:prstGeom>
          <a:noFill/>
          <a:ln w="9525">
            <a:noFill/>
          </a:ln>
        </p:spPr>
      </p:pic>
      <p:pic>
        <p:nvPicPr>
          <p:cNvPr id="4101" name="图片 14"/>
          <p:cNvPicPr>
            <a:picLocks noChangeAspect="1"/>
          </p:cNvPicPr>
          <p:nvPr/>
        </p:nvPicPr>
        <p:blipFill>
          <a:blip r:embed="rId3"/>
          <a:srcRect l="14140" t="15318" r="15590" b="76144"/>
          <a:stretch>
            <a:fillRect/>
          </a:stretch>
        </p:blipFill>
        <p:spPr>
          <a:xfrm>
            <a:off x="381000" y="2438400"/>
            <a:ext cx="5503863" cy="1776413"/>
          </a:xfrm>
          <a:prstGeom prst="rect">
            <a:avLst/>
          </a:prstGeom>
          <a:noFill/>
          <a:ln w="9525">
            <a:noFill/>
          </a:ln>
        </p:spPr>
      </p:pic>
      <p:sp>
        <p:nvSpPr>
          <p:cNvPr id="4102" name="文本框 16"/>
          <p:cNvSpPr txBox="1"/>
          <p:nvPr/>
        </p:nvSpPr>
        <p:spPr>
          <a:xfrm>
            <a:off x="1447800" y="1600200"/>
            <a:ext cx="3801041" cy="923330"/>
          </a:xfrm>
          <a:prstGeom prst="rect">
            <a:avLst/>
          </a:prstGeom>
          <a:noFill/>
          <a:ln w="9525">
            <a:noFill/>
          </a:ln>
        </p:spPr>
        <p:txBody>
          <a:bodyPr wrap="none" anchor="t" anchorCtr="0">
            <a:spAutoFit/>
          </a:bodyPr>
          <a:lstStyle/>
          <a:p>
            <a:pPr eaLnBrk="0" hangingPunct="0"/>
            <a:r>
              <a:rPr lang="vi-VN" altLang="zh-CN" sz="5400" b="1" dirty="0">
                <a:solidFill>
                  <a:schemeClr val="bg1"/>
                </a:solidFill>
                <a:latin typeface="+mj-lt"/>
              </a:rPr>
              <a:t>Hoạt động 1</a:t>
            </a:r>
            <a:endParaRPr lang="vi-VN" altLang="zh-CN" sz="5400" b="1" dirty="0">
              <a:solidFill>
                <a:schemeClr val="bg1"/>
              </a:solidFill>
              <a:latin typeface="+mj-lt"/>
              <a:ea typeface="Calibri" panose="020F0502020204030204" charset="0"/>
            </a:endParaRPr>
          </a:p>
        </p:txBody>
      </p:sp>
      <p:sp>
        <p:nvSpPr>
          <p:cNvPr id="4103" name="Text Box 2"/>
          <p:cNvSpPr txBox="1"/>
          <p:nvPr/>
        </p:nvSpPr>
        <p:spPr>
          <a:xfrm>
            <a:off x="6418263" y="774700"/>
            <a:ext cx="5621337" cy="4708525"/>
          </a:xfrm>
          <a:prstGeom prst="rect">
            <a:avLst/>
          </a:prstGeom>
          <a:noFill/>
          <a:ln w="9525">
            <a:noFill/>
          </a:ln>
        </p:spPr>
        <p:txBody>
          <a:bodyPr wrap="square" anchor="t" anchorCtr="0">
            <a:spAutoFit/>
          </a:bodyPr>
          <a:lstStyle/>
          <a:p>
            <a:pPr eaLnBrk="0" hangingPunct="0"/>
            <a:r>
              <a:rPr lang="en-US" altLang="zh-CN" sz="6000">
                <a:solidFill>
                  <a:schemeClr val="bg1"/>
                </a:solidFill>
                <a:latin typeface="Times New Roman" panose="02020603050405020304" pitchFamily="18" charset="0"/>
              </a:rPr>
              <a:t>Chính sách áp bức bóc lột của các triều đại P</a:t>
            </a:r>
            <a:r>
              <a:rPr lang="vi-VN" altLang="en-US" sz="6000">
                <a:solidFill>
                  <a:schemeClr val="bg1"/>
                </a:solidFill>
                <a:latin typeface="Times New Roman" panose="02020603050405020304" pitchFamily="18" charset="0"/>
              </a:rPr>
              <a:t>K</a:t>
            </a:r>
            <a:r>
              <a:rPr lang="en-US" altLang="zh-CN" sz="6000">
                <a:solidFill>
                  <a:schemeClr val="bg1"/>
                </a:solidFill>
                <a:latin typeface="Times New Roman" panose="02020603050405020304" pitchFamily="18" charset="0"/>
              </a:rPr>
              <a:t> phương bắc đối với nhân dân ta.</a:t>
            </a:r>
          </a:p>
        </p:txBody>
      </p:sp>
    </p:spTree>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211388" y="0"/>
            <a:ext cx="9980612" cy="1000125"/>
          </a:xfrm>
          <a:prstGeom prst="rect">
            <a:avLst/>
          </a:prstGeom>
          <a:solidFill>
            <a:srgbClr val="82C69F"/>
          </a:solidFill>
          <a:ln w="9525">
            <a:noFill/>
          </a:ln>
        </p:spPr>
        <p:txBody>
          <a:bodyPr anchor="t" anchorCtr="0"/>
          <a:lstStyle/>
          <a:p>
            <a:endParaRPr lang="zh-CN" altLang="en-US" dirty="0">
              <a:solidFill>
                <a:srgbClr val="002060"/>
              </a:solidFill>
              <a:latin typeface="Arial" panose="020B0604020202020204" pitchFamily="34" charset="0"/>
              <a:ea typeface="Calibri" panose="020F0502020204030204" charset="0"/>
            </a:endParaRPr>
          </a:p>
        </p:txBody>
      </p:sp>
      <p:sp>
        <p:nvSpPr>
          <p:cNvPr id="5122"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211388" cy="1001713"/>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5123" name="文本框 17"/>
          <p:cNvSpPr txBox="1"/>
          <p:nvPr/>
        </p:nvSpPr>
        <p:spPr>
          <a:xfrm>
            <a:off x="2246313" y="23813"/>
            <a:ext cx="8396287" cy="952500"/>
          </a:xfrm>
          <a:prstGeom prst="rect">
            <a:avLst/>
          </a:prstGeom>
          <a:noFill/>
          <a:ln w="9525">
            <a:noFill/>
          </a:ln>
        </p:spPr>
        <p:txBody>
          <a:bodyPr wrap="square" anchor="t" anchorCtr="0">
            <a:spAutoFit/>
          </a:bodyPr>
          <a:lstStyle/>
          <a:p>
            <a:pPr algn="ctr" eaLnBrk="0" hangingPunct="0"/>
            <a:r>
              <a:rPr lang="vi-VN" altLang="en-US" sz="2800" b="1">
                <a:solidFill>
                  <a:srgbClr val="002060"/>
                </a:solidFill>
                <a:latin typeface="Times New Roman" panose="02020603050405020304" pitchFamily="18" charset="0"/>
              </a:rPr>
              <a:t>HĐ1: </a:t>
            </a:r>
            <a:r>
              <a:rPr lang="en-US" altLang="zh-CN" sz="2800" b="1">
                <a:solidFill>
                  <a:srgbClr val="002060"/>
                </a:solidFill>
                <a:latin typeface="Times New Roman" panose="02020603050405020304" pitchFamily="18" charset="0"/>
              </a:rPr>
              <a:t>Chính sách áp bức bóc lột của các triều đại P</a:t>
            </a:r>
            <a:r>
              <a:rPr lang="vi-VN" altLang="en-US" sz="2800" b="1">
                <a:solidFill>
                  <a:srgbClr val="002060"/>
                </a:solidFill>
                <a:latin typeface="Times New Roman" panose="02020603050405020304" pitchFamily="18" charset="0"/>
              </a:rPr>
              <a:t>K</a:t>
            </a:r>
            <a:r>
              <a:rPr lang="en-US" altLang="zh-CN" sz="2800" b="1">
                <a:solidFill>
                  <a:srgbClr val="002060"/>
                </a:solidFill>
                <a:latin typeface="Times New Roman" panose="02020603050405020304" pitchFamily="18" charset="0"/>
              </a:rPr>
              <a:t> phương bắc đối với nhân dân ta.</a:t>
            </a:r>
            <a:endParaRPr lang="en-US" altLang="en-US" sz="2800" b="1" dirty="0">
              <a:solidFill>
                <a:srgbClr val="002060"/>
              </a:solidFill>
              <a:latin typeface="Times New Roman" panose="02020603050405020304" pitchFamily="18" charset="0"/>
              <a:ea typeface="Calibri" panose="020F0502020204030204" charset="0"/>
            </a:endParaRPr>
          </a:p>
        </p:txBody>
      </p:sp>
      <p:pic>
        <p:nvPicPr>
          <p:cNvPr id="5124" name="图片 11"/>
          <p:cNvPicPr>
            <a:picLocks noChangeAspect="1"/>
          </p:cNvPicPr>
          <p:nvPr/>
        </p:nvPicPr>
        <p:blipFill>
          <a:blip r:embed="rId2"/>
          <a:srcRect l="14140" t="15318" r="15590" b="76144"/>
          <a:stretch>
            <a:fillRect/>
          </a:stretch>
        </p:blipFill>
        <p:spPr>
          <a:xfrm>
            <a:off x="152400" y="117475"/>
            <a:ext cx="1758950" cy="668338"/>
          </a:xfrm>
          <a:prstGeom prst="rect">
            <a:avLst/>
          </a:prstGeom>
          <a:noFill/>
          <a:ln w="9525">
            <a:noFill/>
          </a:ln>
        </p:spPr>
      </p:pic>
      <p:pic>
        <p:nvPicPr>
          <p:cNvPr id="5125" name="图片 19"/>
          <p:cNvPicPr>
            <a:picLocks noChangeAspect="1"/>
          </p:cNvPicPr>
          <p:nvPr/>
        </p:nvPicPr>
        <p:blipFill>
          <a:blip r:embed="rId3"/>
          <a:srcRect l="24567" t="37868" r="28394" b="58235"/>
          <a:stretch>
            <a:fillRect/>
          </a:stretch>
        </p:blipFill>
        <p:spPr>
          <a:xfrm>
            <a:off x="10475913" y="242888"/>
            <a:ext cx="1785937" cy="417512"/>
          </a:xfrm>
          <a:prstGeom prst="rect">
            <a:avLst/>
          </a:prstGeom>
          <a:noFill/>
          <a:ln w="9525">
            <a:noFill/>
          </a:ln>
        </p:spPr>
      </p:pic>
      <p:sp>
        <p:nvSpPr>
          <p:cNvPr id="67589" name="Text Box 67588"/>
          <p:cNvSpPr txBox="1"/>
          <p:nvPr/>
        </p:nvSpPr>
        <p:spPr>
          <a:xfrm>
            <a:off x="685800" y="2057400"/>
            <a:ext cx="11112500" cy="3970318"/>
          </a:xfrm>
          <a:prstGeom prst="rect">
            <a:avLst/>
          </a:prstGeom>
          <a:solidFill>
            <a:srgbClr val="F5C13A"/>
          </a:solidFill>
          <a:ln w="9525">
            <a:noFill/>
          </a:ln>
        </p:spPr>
        <p:txBody>
          <a:bodyPr wrap="square" anchor="t" anchorCtr="0">
            <a:spAutoFit/>
          </a:bodyPr>
          <a:lstStyle/>
          <a:p>
            <a:pPr eaLnBrk="0" hangingPunct="0">
              <a:spcBef>
                <a:spcPct val="50000"/>
              </a:spcBef>
            </a:pPr>
            <a:r>
              <a:rPr lang="vi-VN" altLang="en-US" sz="3600">
                <a:latin typeface="Times New Roman" panose="02020603050405020304" pitchFamily="18" charset="0"/>
              </a:rPr>
              <a:t>   Đ</a:t>
            </a:r>
            <a:r>
              <a:rPr lang="en-US" altLang="zh-CN" sz="3600">
                <a:latin typeface="Times New Roman" panose="02020603050405020304" pitchFamily="18" charset="0"/>
              </a:rPr>
              <a:t>ọc thầm SGK, TLCH: </a:t>
            </a:r>
          </a:p>
          <a:p>
            <a:pPr eaLnBrk="0" hangingPunct="0">
              <a:spcBef>
                <a:spcPct val="50000"/>
              </a:spcBef>
            </a:pPr>
            <a:r>
              <a:rPr lang="en-US" altLang="zh-CN" sz="3600">
                <a:latin typeface="Times New Roman" panose="02020603050405020304" pitchFamily="18" charset="0"/>
              </a:rPr>
              <a:t>+ Các triều đại phong kiến phương Bắc đã thi hành những chính sách áp bức, bóc lột nào đối với nhân dân ta?</a:t>
            </a:r>
          </a:p>
          <a:p>
            <a:pPr eaLnBrk="0" hangingPunct="0">
              <a:spcBef>
                <a:spcPct val="50000"/>
              </a:spcBef>
            </a:pPr>
            <a:r>
              <a:rPr lang="en-US" altLang="zh-CN" sz="3600">
                <a:latin typeface="Times New Roman" panose="02020603050405020304" pitchFamily="18" charset="0"/>
              </a:rPr>
              <a:t>+ Tìm sự khác biệt về tình hình nước ta về chủ quyền, kinh tế, văn hoá trước và sau khi bị triều đại </a:t>
            </a:r>
            <a:r>
              <a:rPr lang="en-US" altLang="zh-CN" sz="3600" smtClean="0">
                <a:latin typeface="Times New Roman" panose="02020603050405020304" pitchFamily="18" charset="0"/>
              </a:rPr>
              <a:t>phong kiến phương Bắc </a:t>
            </a:r>
            <a:r>
              <a:rPr lang="en-US" altLang="zh-CN" sz="3600">
                <a:latin typeface="Times New Roman" panose="02020603050405020304" pitchFamily="18" charset="0"/>
              </a:rPr>
              <a:t>đô hộ.</a:t>
            </a:r>
          </a:p>
        </p:txBody>
      </p:sp>
    </p:spTree>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67589"/>
                                        </p:tgtEl>
                                        <p:attrNameLst>
                                          <p:attrName>style.visibility</p:attrName>
                                        </p:attrNameLst>
                                      </p:cBhvr>
                                      <p:to>
                                        <p:strVal val="visible"/>
                                      </p:to>
                                    </p:set>
                                    <p:anim from="(-#ppt_w/2)" to="(#ppt_x)" calcmode="lin" valueType="num">
                                      <p:cBhvr>
                                        <p:cTn id="7" dur="600" fill="hold">
                                          <p:stCondLst>
                                            <p:cond delay="0"/>
                                          </p:stCondLst>
                                        </p:cTn>
                                        <p:tgtEl>
                                          <p:spTgt spid="67589"/>
                                        </p:tgtEl>
                                        <p:attrNameLst>
                                          <p:attrName>ppt_x</p:attrName>
                                        </p:attrNameLst>
                                      </p:cBhvr>
                                    </p:anim>
                                    <p:anim from="0" to="-1.0" calcmode="lin" valueType="num">
                                      <p:cBhvr>
                                        <p:cTn id="8" dur="200" decel="50000" autoRev="1" fill="hold">
                                          <p:stCondLst>
                                            <p:cond delay="600"/>
                                          </p:stCondLst>
                                        </p:cTn>
                                        <p:tgtEl>
                                          <p:spTgt spid="67589"/>
                                        </p:tgtEl>
                                        <p:attrNameLst>
                                          <p:attrName>xshear</p:attrName>
                                        </p:attrNameLst>
                                      </p:cBhvr>
                                    </p:anim>
                                    <p:animScale>
                                      <p:cBhvr>
                                        <p:cTn id="9" dur="200" decel="100000" autoRev="1" fill="hold">
                                          <p:stCondLst>
                                            <p:cond delay="600"/>
                                          </p:stCondLst>
                                        </p:cTn>
                                        <p:tgtEl>
                                          <p:spTgt spid="67589"/>
                                        </p:tgtEl>
                                      </p:cBhvr>
                                      <p:from x="100000" y="100000"/>
                                      <p:to x="80000" y="100000"/>
                                    </p:animScale>
                                    <p:anim by="(#ppt_h/3+#ppt_w*0.1)" calcmode="lin" valueType="num">
                                      <p:cBhvr>
                                        <p:cTn id="10" dur="200" decel="100000" autoRev="1" fill="hold">
                                          <p:stCondLst>
                                            <p:cond delay="600"/>
                                          </p:stCondLst>
                                        </p:cTn>
                                        <p:tgtEl>
                                          <p:spTgt spid="67589"/>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9"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6" name="Picture 79875" descr="van lang_E"/>
          <p:cNvPicPr>
            <a:picLocks noChangeAspect="1"/>
          </p:cNvPicPr>
          <p:nvPr/>
        </p:nvPicPr>
        <p:blipFill>
          <a:blip r:embed="rId2">
            <a:lum bright="17996" contrast="17998"/>
          </a:blip>
          <a:srcRect t="15555"/>
          <a:stretch>
            <a:fillRect/>
          </a:stretch>
        </p:blipFill>
        <p:spPr>
          <a:xfrm>
            <a:off x="101600" y="88900"/>
            <a:ext cx="12006263" cy="5621338"/>
          </a:xfrm>
          <a:prstGeom prst="rect">
            <a:avLst/>
          </a:prstGeom>
          <a:noFill/>
          <a:ln w="57150" cap="flat" cmpd="sng">
            <a:solidFill>
              <a:schemeClr val="folHlink"/>
            </a:solidFill>
            <a:prstDash val="solid"/>
            <a:miter/>
            <a:headEnd type="none" w="med" len="med"/>
            <a:tailEnd type="none" w="med" len="med"/>
          </a:ln>
        </p:spPr>
      </p:pic>
      <p:sp>
        <p:nvSpPr>
          <p:cNvPr id="79878" name="Text Box 79877"/>
          <p:cNvSpPr txBox="1"/>
          <p:nvPr/>
        </p:nvSpPr>
        <p:spPr>
          <a:xfrm>
            <a:off x="9525" y="5781675"/>
            <a:ext cx="12192000" cy="584775"/>
          </a:xfrm>
          <a:prstGeom prst="rect">
            <a:avLst/>
          </a:prstGeom>
          <a:solidFill>
            <a:srgbClr val="FF6600"/>
          </a:solidFill>
          <a:ln w="9525">
            <a:noFill/>
          </a:ln>
        </p:spPr>
        <p:txBody>
          <a:bodyPr wrap="square" anchor="t" anchorCtr="0">
            <a:spAutoFit/>
          </a:bodyPr>
          <a:lstStyle/>
          <a:p>
            <a:pPr eaLnBrk="0" hangingPunct="0">
              <a:spcBef>
                <a:spcPct val="50000"/>
              </a:spcBef>
            </a:pPr>
            <a:r>
              <a:rPr lang="vi-VN" altLang="en-US" sz="3200" b="1" dirty="0">
                <a:latin typeface="+mj-lt"/>
              </a:rPr>
              <a:t>Nước Âu Lạc bị chia thành quận, huyện do người Hán cai quản</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79876"/>
                                        </p:tgtEl>
                                        <p:attrNameLst>
                                          <p:attrName>style.visibility</p:attrName>
                                        </p:attrNameLst>
                                      </p:cBhvr>
                                      <p:to>
                                        <p:strVal val="visible"/>
                                      </p:to>
                                    </p:set>
                                    <p:anim calcmode="lin" valueType="num">
                                      <p:cBhvr>
                                        <p:cTn id="7" dur="1000" fill="hold"/>
                                        <p:tgtEl>
                                          <p:spTgt spid="79876"/>
                                        </p:tgtEl>
                                        <p:attrNameLst>
                                          <p:attrName>ppt_x</p:attrName>
                                        </p:attrNameLst>
                                      </p:cBhvr>
                                      <p:tavLst>
                                        <p:tav tm="0">
                                          <p:val>
                                            <p:strVal val="#ppt_x-.2"/>
                                          </p:val>
                                        </p:tav>
                                        <p:tav tm="100000">
                                          <p:val>
                                            <p:strVal val="#ppt_x"/>
                                          </p:val>
                                        </p:tav>
                                      </p:tavLst>
                                    </p:anim>
                                    <p:anim calcmode="lin" valueType="num">
                                      <p:cBhvr>
                                        <p:cTn id="8" dur="1000" fill="hold"/>
                                        <p:tgtEl>
                                          <p:spTgt spid="79876"/>
                                        </p:tgtEl>
                                        <p:attrNameLst>
                                          <p:attrName>ppt_y</p:attrName>
                                        </p:attrNameLst>
                                      </p:cBhvr>
                                      <p:tavLst>
                                        <p:tav tm="0">
                                          <p:val>
                                            <p:strVal val="#ppt_y"/>
                                          </p:val>
                                        </p:tav>
                                        <p:tav tm="100000">
                                          <p:val>
                                            <p:strVal val="#ppt_y"/>
                                          </p:val>
                                        </p:tav>
                                      </p:tavLst>
                                    </p:anim>
                                    <p:animEffect transition="in" filter="wipe(right)" prLst="gradientSize: 0.1">
                                      <p:cBhvr>
                                        <p:cTn id="9" dur="1000"/>
                                        <p:tgtEl>
                                          <p:spTgt spid="79876"/>
                                        </p:tgtEl>
                                      </p:cBhvr>
                                    </p:animEffect>
                                  </p:childTnLst>
                                </p:cTn>
                              </p:par>
                            </p:childTnLst>
                          </p:cTn>
                        </p:par>
                        <p:par>
                          <p:cTn id="10" fill="hold">
                            <p:stCondLst>
                              <p:cond delay="1000"/>
                            </p:stCondLst>
                            <p:childTnLst>
                              <p:par>
                                <p:cTn id="11" presetID="9" presetClass="entr" presetSubtype="0" fill="hold" grpId="0" nodeType="afterEffect">
                                  <p:stCondLst>
                                    <p:cond delay="0"/>
                                  </p:stCondLst>
                                  <p:childTnLst>
                                    <p:set>
                                      <p:cBhvr>
                                        <p:cTn id="12" dur="1" fill="hold">
                                          <p:stCondLst>
                                            <p:cond delay="0"/>
                                          </p:stCondLst>
                                        </p:cTn>
                                        <p:tgtEl>
                                          <p:spTgt spid="79878"/>
                                        </p:tgtEl>
                                        <p:attrNameLst>
                                          <p:attrName>style.visibility</p:attrName>
                                        </p:attrNameLst>
                                      </p:cBhvr>
                                      <p:to>
                                        <p:strVal val="visible"/>
                                      </p:to>
                                    </p:set>
                                    <p:animEffect transition="in" filter="dissolve">
                                      <p:cBhvr>
                                        <p:cTn id="13" dur="500"/>
                                        <p:tgtEl>
                                          <p:spTgt spid="79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8" grpId="0" bldLvl="0" animBg="1"/>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6030608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TM03457503[[fn=Quotable]]</Template>
  <TotalTime>83</TotalTime>
  <Words>1023</Words>
  <Application>Microsoft Office PowerPoint</Application>
  <PresentationFormat>Widescreen</PresentationFormat>
  <Paragraphs>99</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宋体</vt:lpstr>
      <vt:lpstr>.VnTime</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ismail - [2010]</cp:lastModifiedBy>
  <cp:revision>22</cp:revision>
  <dcterms:created xsi:type="dcterms:W3CDTF">2021-08-22T06:44:00Z</dcterms:created>
  <dcterms:modified xsi:type="dcterms:W3CDTF">2021-10-12T16:50:54Z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AA0EC836B0934DD4BBF008027560D021</vt:lpwstr>
  </property>
  <property fmtid="{D5CDD505-2E9C-101B-9397-08002B2CF9AE}" pid="3" name="KSOProductBuildVer">
    <vt:lpwstr>1033-11.2.0.10323</vt:lpwstr>
  </property>
</Properties>
</file>