
<file path=[Content_Types].xml><?xml version="1.0" encoding="utf-8"?>
<Types xmlns="http://schemas.openxmlformats.org/package/2006/content-types">
  <Default Extension="png" ContentType="image/png"/>
  <Default Extension="jfif" ContentType="image/j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5"/>
  </p:notesMasterIdLst>
  <p:sldIdLst>
    <p:sldId id="301" r:id="rId4"/>
    <p:sldId id="285" r:id="rId5"/>
    <p:sldId id="279" r:id="rId6"/>
    <p:sldId id="280" r:id="rId7"/>
    <p:sldId id="281" r:id="rId8"/>
    <p:sldId id="282" r:id="rId9"/>
    <p:sldId id="275" r:id="rId10"/>
    <p:sldId id="302" r:id="rId11"/>
    <p:sldId id="276" r:id="rId12"/>
    <p:sldId id="296" r:id="rId13"/>
    <p:sldId id="262" r:id="rId14"/>
    <p:sldId id="263" r:id="rId15"/>
    <p:sldId id="260" r:id="rId16"/>
    <p:sldId id="286" r:id="rId17"/>
    <p:sldId id="265" r:id="rId18"/>
    <p:sldId id="287" r:id="rId19"/>
    <p:sldId id="269" r:id="rId20"/>
    <p:sldId id="268" r:id="rId21"/>
    <p:sldId id="266" r:id="rId22"/>
    <p:sldId id="288" r:id="rId23"/>
    <p:sldId id="289" r:id="rId24"/>
    <p:sldId id="290" r:id="rId25"/>
    <p:sldId id="291" r:id="rId26"/>
    <p:sldId id="292" r:id="rId27"/>
    <p:sldId id="270" r:id="rId28"/>
    <p:sldId id="297" r:id="rId29"/>
    <p:sldId id="271" r:id="rId30"/>
    <p:sldId id="272" r:id="rId31"/>
    <p:sldId id="298" r:id="rId32"/>
    <p:sldId id="273" r:id="rId33"/>
    <p:sldId id="300" r:id="rId34"/>
  </p:sldIdLst>
  <p:sldSz cx="9144000" cy="5143500" type="screen16x9"/>
  <p:notesSz cx="6858000" cy="9144000"/>
  <p:defaultTextStyle>
    <a:defPPr>
      <a:defRPr lang="en-US"/>
    </a:defPPr>
    <a:lvl1pPr marL="0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41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282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423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564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705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8846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6988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129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65"/>
    <a:srgbClr val="FFFFB7"/>
    <a:srgbClr val="C5F0FF"/>
    <a:srgbClr val="CCFFFF"/>
    <a:srgbClr val="FFFFFF"/>
    <a:srgbClr val="CCFFCC"/>
    <a:srgbClr val="CCECFF"/>
    <a:srgbClr val="008000"/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588" y="108"/>
      </p:cViewPr>
      <p:guideLst>
        <p:guide orient="horz" pos="2448"/>
        <p:guide pos="3168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111A0-88F4-4FE7-B071-85D1BD8D90B6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8F63F-0DA0-40FE-96C2-B5F21317B2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58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408141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816282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224423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632564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040705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448846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856988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265129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8F63F-0DA0-40FE-96C2-B5F21317B21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38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2200"/>
            </a:lvl1pPr>
            <a:lvl2pPr marL="408141" indent="0" algn="ctr">
              <a:buNone/>
              <a:defRPr sz="1800"/>
            </a:lvl2pPr>
            <a:lvl3pPr marL="816282" indent="0" algn="ctr">
              <a:buNone/>
              <a:defRPr sz="1600"/>
            </a:lvl3pPr>
            <a:lvl4pPr marL="1224423" indent="0" algn="ctr">
              <a:buNone/>
              <a:defRPr sz="1400"/>
            </a:lvl4pPr>
            <a:lvl5pPr marL="1632564" indent="0" algn="ctr">
              <a:buNone/>
              <a:defRPr sz="1400"/>
            </a:lvl5pPr>
            <a:lvl6pPr marL="2040705" indent="0" algn="ctr">
              <a:buNone/>
              <a:defRPr sz="1400"/>
            </a:lvl6pPr>
            <a:lvl7pPr marL="2448846" indent="0" algn="ctr">
              <a:buNone/>
              <a:defRPr sz="1400"/>
            </a:lvl7pPr>
            <a:lvl8pPr marL="2856988" indent="0" algn="ctr">
              <a:buNone/>
              <a:defRPr sz="1400"/>
            </a:lvl8pPr>
            <a:lvl9pPr marL="3265129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22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6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61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2200"/>
            </a:lvl1pPr>
            <a:lvl2pPr marL="408141" indent="0" algn="ctr">
              <a:buNone/>
              <a:defRPr sz="1800"/>
            </a:lvl2pPr>
            <a:lvl3pPr marL="816282" indent="0" algn="ctr">
              <a:buNone/>
              <a:defRPr sz="1600"/>
            </a:lvl3pPr>
            <a:lvl4pPr marL="1224423" indent="0" algn="ctr">
              <a:buNone/>
              <a:defRPr sz="1400"/>
            </a:lvl4pPr>
            <a:lvl5pPr marL="1632564" indent="0" algn="ctr">
              <a:buNone/>
              <a:defRPr sz="1400"/>
            </a:lvl5pPr>
            <a:lvl6pPr marL="2040705" indent="0" algn="ctr">
              <a:buNone/>
              <a:defRPr sz="1400"/>
            </a:lvl6pPr>
            <a:lvl7pPr marL="2448846" indent="0" algn="ctr">
              <a:buNone/>
              <a:defRPr sz="1400"/>
            </a:lvl7pPr>
            <a:lvl8pPr marL="2856988" indent="0" algn="ctr">
              <a:buNone/>
              <a:defRPr sz="1400"/>
            </a:lvl8pPr>
            <a:lvl9pPr marL="3265129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85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48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104"/>
            <a:ext cx="7886700" cy="1125140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081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162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24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325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40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4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569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651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75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01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3" y="1260873"/>
            <a:ext cx="3887391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44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93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87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2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97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900"/>
            </a:lvl1pPr>
            <a:lvl2pPr marL="408141" indent="0">
              <a:buNone/>
              <a:defRPr sz="2500"/>
            </a:lvl2pPr>
            <a:lvl3pPr marL="816282" indent="0">
              <a:buNone/>
              <a:defRPr sz="2200"/>
            </a:lvl3pPr>
            <a:lvl4pPr marL="1224423" indent="0">
              <a:buNone/>
              <a:defRPr sz="1800"/>
            </a:lvl4pPr>
            <a:lvl5pPr marL="1632564" indent="0">
              <a:buNone/>
              <a:defRPr sz="1800"/>
            </a:lvl5pPr>
            <a:lvl6pPr marL="2040705" indent="0">
              <a:buNone/>
              <a:defRPr sz="1800"/>
            </a:lvl6pPr>
            <a:lvl7pPr marL="2448846" indent="0">
              <a:buNone/>
              <a:defRPr sz="1800"/>
            </a:lvl7pPr>
            <a:lvl8pPr marL="2856988" indent="0">
              <a:buNone/>
              <a:defRPr sz="1800"/>
            </a:lvl8pPr>
            <a:lvl9pPr marL="326512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52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29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7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40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2200"/>
            </a:lvl1pPr>
            <a:lvl2pPr marL="408141" indent="0" algn="ctr">
              <a:buNone/>
              <a:defRPr sz="1800"/>
            </a:lvl2pPr>
            <a:lvl3pPr marL="816282" indent="0" algn="ctr">
              <a:buNone/>
              <a:defRPr sz="1600"/>
            </a:lvl3pPr>
            <a:lvl4pPr marL="1224423" indent="0" algn="ctr">
              <a:buNone/>
              <a:defRPr sz="1400"/>
            </a:lvl4pPr>
            <a:lvl5pPr marL="1632564" indent="0" algn="ctr">
              <a:buNone/>
              <a:defRPr sz="1400"/>
            </a:lvl5pPr>
            <a:lvl6pPr marL="2040705" indent="0" algn="ctr">
              <a:buNone/>
              <a:defRPr sz="1400"/>
            </a:lvl6pPr>
            <a:lvl7pPr marL="2448846" indent="0" algn="ctr">
              <a:buNone/>
              <a:defRPr sz="1400"/>
            </a:lvl7pPr>
            <a:lvl8pPr marL="2856988" indent="0" algn="ctr">
              <a:buNone/>
              <a:defRPr sz="1400"/>
            </a:lvl8pPr>
            <a:lvl9pPr marL="3265129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10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40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081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162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24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325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40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4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569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651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691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76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3"/>
            <a:ext cx="3887391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74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05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14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106"/>
            <a:ext cx="7886700" cy="1125140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081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162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24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325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40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4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569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651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89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49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900"/>
            </a:lvl1pPr>
            <a:lvl2pPr marL="408141" indent="0">
              <a:buNone/>
              <a:defRPr sz="2500"/>
            </a:lvl2pPr>
            <a:lvl3pPr marL="816282" indent="0">
              <a:buNone/>
              <a:defRPr sz="2200"/>
            </a:lvl3pPr>
            <a:lvl4pPr marL="1224423" indent="0">
              <a:buNone/>
              <a:defRPr sz="1800"/>
            </a:lvl4pPr>
            <a:lvl5pPr marL="1632564" indent="0">
              <a:buNone/>
              <a:defRPr sz="1800"/>
            </a:lvl5pPr>
            <a:lvl6pPr marL="2040705" indent="0">
              <a:buNone/>
              <a:defRPr sz="1800"/>
            </a:lvl6pPr>
            <a:lvl7pPr marL="2448846" indent="0">
              <a:buNone/>
              <a:defRPr sz="1800"/>
            </a:lvl7pPr>
            <a:lvl8pPr marL="2856988" indent="0">
              <a:buNone/>
              <a:defRPr sz="1800"/>
            </a:lvl8pPr>
            <a:lvl9pPr marL="326512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76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7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2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0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3"/>
            <a:ext cx="3887391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72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21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70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04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900"/>
            </a:lvl1pPr>
            <a:lvl2pPr marL="408141" indent="0">
              <a:buNone/>
              <a:defRPr sz="2500"/>
            </a:lvl2pPr>
            <a:lvl3pPr marL="816282" indent="0">
              <a:buNone/>
              <a:defRPr sz="2200"/>
            </a:lvl3pPr>
            <a:lvl4pPr marL="1224423" indent="0">
              <a:buNone/>
              <a:defRPr sz="1800"/>
            </a:lvl4pPr>
            <a:lvl5pPr marL="1632564" indent="0">
              <a:buNone/>
              <a:defRPr sz="1800"/>
            </a:lvl5pPr>
            <a:lvl6pPr marL="2040705" indent="0">
              <a:buNone/>
              <a:defRPr sz="1800"/>
            </a:lvl6pPr>
            <a:lvl7pPr marL="2448846" indent="0">
              <a:buNone/>
              <a:defRPr sz="1800"/>
            </a:lvl7pPr>
            <a:lvl8pPr marL="2856988" indent="0">
              <a:buNone/>
              <a:defRPr sz="1800"/>
            </a:lvl8pPr>
            <a:lvl9pPr marL="326512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4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81628" tIns="40814" rIns="81628" bIns="40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81628" tIns="40814" rIns="81628" bIns="40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1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1D390-FAF8-4C1F-B1EF-C925ADB49364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1"/>
            <a:ext cx="30861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1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3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816282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070" indent="-204070" algn="l" defTabSz="816282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2211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53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94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35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76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17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058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99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81628" tIns="40814" rIns="81628" bIns="40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81628" tIns="40814" rIns="81628" bIns="4081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9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9"/>
            <a:ext cx="30861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9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5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16282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070" indent="-204070" algn="l" defTabSz="816282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2211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53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94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35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76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17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058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99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81628" tIns="40814" rIns="81628" bIns="40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81628" tIns="40814" rIns="81628" bIns="4081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3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16282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070" indent="-204070" algn="l" defTabSz="816282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2211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53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94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35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76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17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058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99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11" Type="http://schemas.openxmlformats.org/officeDocument/2006/relationships/slide" Target="slide6.xml"/><Relationship Id="rId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f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f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7.jfif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12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13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14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17.png"/><Relationship Id="rId4" Type="http://schemas.openxmlformats.org/officeDocument/2006/relationships/tags" Target="../tags/tag4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5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327" y="7995787"/>
            <a:ext cx="885616" cy="74866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-22224"/>
            <a:ext cx="9144000" cy="516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pp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2201863"/>
            <a:ext cx="488315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loud 12"/>
          <p:cNvSpPr/>
          <p:nvPr/>
        </p:nvSpPr>
        <p:spPr>
          <a:xfrm>
            <a:off x="1611313" y="80963"/>
            <a:ext cx="5018087" cy="2268537"/>
          </a:xfrm>
          <a:prstGeom prst="cloud">
            <a:avLst/>
          </a:prstGeom>
          <a:solidFill>
            <a:srgbClr val="FCB5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KHỞI ĐỘNG</a:t>
            </a:r>
          </a:p>
        </p:txBody>
      </p:sp>
      <p:grpSp>
        <p:nvGrpSpPr>
          <p:cNvPr id="14" name="组合 62"/>
          <p:cNvGrpSpPr>
            <a:grpSpLocks/>
          </p:cNvGrpSpPr>
          <p:nvPr/>
        </p:nvGrpSpPr>
        <p:grpSpPr bwMode="auto">
          <a:xfrm>
            <a:off x="0" y="3703638"/>
            <a:ext cx="9175750" cy="1439862"/>
            <a:chOff x="-2055784" y="5706558"/>
            <a:chExt cx="12152268" cy="1151441"/>
          </a:xfrm>
        </p:grpSpPr>
        <p:pic>
          <p:nvPicPr>
            <p:cNvPr id="15" name="图片 6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9155" y="5952293"/>
              <a:ext cx="3267329" cy="905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6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3398" y="5901249"/>
              <a:ext cx="3451875" cy="95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图片 65">
              <a:extLst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8" name="图片 66">
              <a:extLst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9" name="图片 67">
              <a:extLst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0" name="图片 6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243" y="5901249"/>
              <a:ext cx="3451875" cy="95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6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055784" y="5901249"/>
              <a:ext cx="3451875" cy="95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40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1383" y="2764466"/>
            <a:ext cx="8854001" cy="1574726"/>
          </a:xfrm>
          <a:prstGeom prst="rect">
            <a:avLst/>
          </a:prstGeom>
          <a:solidFill>
            <a:srgbClr val="C5F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7125" y="1812182"/>
            <a:ext cx="8856126" cy="9522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1628" tIns="40814" rIns="81628" bIns="40814" spcCol="0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7125" y="554650"/>
            <a:ext cx="8854001" cy="12575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spcCol="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5000" y="567039"/>
            <a:ext cx="8856126" cy="4064541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>
              <a:spcBef>
                <a:spcPts val="536"/>
              </a:spcBef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trĩu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lìa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nom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536"/>
              </a:spcBef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chóc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vãn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ã,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đò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múp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míp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thon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múi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vung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lóa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rinh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		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						Theo </a:t>
            </a:r>
            <a:r>
              <a:rPr lang="en-US" sz="19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Tú Nam</a:t>
            </a:r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2751094" y="126095"/>
            <a:ext cx="2924633" cy="46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28" tIns="40814" rIns="81628" bIns="40814">
            <a:spAutoFit/>
          </a:bodyPr>
          <a:lstStyle/>
          <a:p>
            <a:pPr algn="ctr"/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14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2" grpId="0" animBg="1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4083149" cy="2321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660" y="-39680"/>
            <a:ext cx="4955345" cy="4526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5576"/>
            <a:ext cx="4083148" cy="212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0782" y="689534"/>
            <a:ext cx="7088435" cy="821089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3" b="94629" l="9965" r="899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4" y="288080"/>
            <a:ext cx="1441938" cy="16108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9336" y="1727929"/>
            <a:ext cx="8162825" cy="759534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 algn="just"/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550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333510" y="1305290"/>
            <a:ext cx="2721426" cy="211743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778" y="3147128"/>
            <a:ext cx="4701291" cy="1913696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múp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míp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thon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múi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vung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lóa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rinh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                                            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62218" y="63864"/>
            <a:ext cx="4626658" cy="1913696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trĩu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mọng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lìa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chúi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tít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chong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nom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2218" y="1835143"/>
            <a:ext cx="4626658" cy="1390476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chóc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vãn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ã,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đò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07231" y="387809"/>
            <a:ext cx="1778153" cy="913422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1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" descr="C:\Users\USER\Desktop\cây già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34" y="1616121"/>
            <a:ext cx="2186036" cy="139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34" y="82276"/>
            <a:ext cx="2275102" cy="130805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647906" y="722814"/>
            <a:ext cx="469959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388809" y="2747077"/>
            <a:ext cx="35626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745069" y="2212884"/>
            <a:ext cx="1778153" cy="636423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1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99926" y="2111009"/>
            <a:ext cx="294300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663" y="3267635"/>
            <a:ext cx="2266207" cy="1544491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4571299" y="4117156"/>
            <a:ext cx="469959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041257" y="3747051"/>
            <a:ext cx="1778153" cy="636423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endParaRPr lang="en-US" sz="1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9834" y="1616121"/>
            <a:ext cx="2186036" cy="1315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31428" y="1390330"/>
            <a:ext cx="2612572" cy="720308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gạo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31428" y="2122772"/>
            <a:ext cx="2612572" cy="1384995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562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2" grpId="0"/>
      <p:bldP spid="3" grpId="0"/>
      <p:bldP spid="21" grpId="0"/>
      <p:bldP spid="31" grpId="0"/>
      <p:bldP spid="33" grpId="0"/>
      <p:bldP spid="15" grpId="0" animBg="1"/>
      <p:bldP spid="15" grpId="1" animBg="1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819" y="115260"/>
            <a:ext cx="8708572" cy="720308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8960" y="980545"/>
            <a:ext cx="5717721" cy="11237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endParaRPr lang="en-US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1195" y="677520"/>
            <a:ext cx="633351" cy="381754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9377" y="2189946"/>
            <a:ext cx="5759532" cy="13831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tèm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ngót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cắn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chan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giòn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khẽ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sậm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sựt</a:t>
            </a:r>
            <a:endParaRPr lang="en-US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269" y="3673961"/>
            <a:ext cx="5759532" cy="13831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sồi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suể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nứ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nẻ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sẹo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xù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dối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quế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quào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nua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khỉnh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18962" y="590841"/>
            <a:ext cx="633351" cy="381754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20494" y="1236279"/>
            <a:ext cx="2315689" cy="61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69975" y="2493340"/>
            <a:ext cx="2315689" cy="61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69971" y="3919723"/>
            <a:ext cx="2315689" cy="61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15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6061E-7 3.0719E-6 L -0.08886 -0.5173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1" y="-2587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2 -0.02451 L 0.00552 0.5616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29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8384E-6 -3.92157E-6 L -0.08018 0.3112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9" y="1556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6061E-7 2.35294E-6 L -0.08538 0.2947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7" y="147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03889" y="557798"/>
            <a:ext cx="1855460" cy="45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Ghi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nhớ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184642" y="1009555"/>
            <a:ext cx="7608484" cy="143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9pPr>
          </a:lstStyle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1.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,… 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259068" y="2446197"/>
            <a:ext cx="5539720" cy="42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2.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072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74" y="180094"/>
            <a:ext cx="7530935" cy="487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50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Documents and Settings\Nguyet_NT\My Documents\Downloads\anhtram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9345" cy="21418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:\Documents and Settings\Nguyet_NT\My Documents\Downloads\tra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558" y="0"/>
            <a:ext cx="2990264" cy="21418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34" y="0"/>
            <a:ext cx="3239966" cy="453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8416"/>
            <a:ext cx="2669345" cy="22684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58" y="2268416"/>
            <a:ext cx="2990264" cy="226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996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350" y="749107"/>
            <a:ext cx="8915401" cy="851867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nip and Round Single Corner Rectangle 1"/>
          <p:cNvSpPr/>
          <p:nvPr/>
        </p:nvSpPr>
        <p:spPr>
          <a:xfrm>
            <a:off x="133350" y="221456"/>
            <a:ext cx="2247900" cy="442913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964034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94784" y="43413"/>
            <a:ext cx="1750221" cy="405591"/>
          </a:xfrm>
          <a:prstGeom prst="rect">
            <a:avLst/>
          </a:prstGeom>
        </p:spPr>
        <p:txBody>
          <a:bodyPr wrap="none" lIns="81628" tIns="40814" rIns="81628" bIns="40814">
            <a:spAutoFit/>
          </a:bodyPr>
          <a:lstStyle/>
          <a:p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6994" y="409336"/>
            <a:ext cx="8934449" cy="119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ngút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chừng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gang.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 bwMode="auto">
          <a:xfrm>
            <a:off x="170065" y="1642559"/>
            <a:ext cx="8913908" cy="113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mỏng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23004" y="2840858"/>
            <a:ext cx="868319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90000"/>
              </a:lnSpc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xào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tóp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233002" y="3718610"/>
            <a:ext cx="8618633" cy="89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90000"/>
              </a:lnSpc>
            </a:pPr>
            <a:r>
              <a:rPr lang="en-US" sz="18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lơ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lửng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03428" y="4757400"/>
            <a:ext cx="3651536" cy="328646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 VI HỒNG, HỒ THỦY GIANG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004" y="409336"/>
            <a:ext cx="771896" cy="35097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004" y="1628468"/>
            <a:ext cx="771896" cy="35097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746" y="2798326"/>
            <a:ext cx="771896" cy="35097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2944" y="3674915"/>
            <a:ext cx="771896" cy="35097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581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15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327" y="7995787"/>
            <a:ext cx="885616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sp>
        <p:nvSpPr>
          <p:cNvPr id="3" name="Rectangle 2">
            <a:hlinkClick r:id="rId8" action="ppaction://hlinksldjump"/>
          </p:cNvPr>
          <p:cNvSpPr/>
          <p:nvPr/>
        </p:nvSpPr>
        <p:spPr>
          <a:xfrm>
            <a:off x="4695825" y="1421607"/>
            <a:ext cx="3286125" cy="1721644"/>
          </a:xfrm>
          <a:prstGeom prst="rect">
            <a:avLst/>
          </a:prstGeom>
          <a:solidFill>
            <a:srgbClr val="FF65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6" name="Rectangle 25">
            <a:hlinkClick r:id="rId9" action="ppaction://hlinksldjump"/>
          </p:cNvPr>
          <p:cNvSpPr/>
          <p:nvPr/>
        </p:nvSpPr>
        <p:spPr>
          <a:xfrm>
            <a:off x="1400175" y="1421607"/>
            <a:ext cx="3286125" cy="1721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7" name="Rectangle 26">
            <a:hlinkClick r:id="rId10" action="ppaction://hlinksldjump"/>
          </p:cNvPr>
          <p:cNvSpPr/>
          <p:nvPr/>
        </p:nvSpPr>
        <p:spPr>
          <a:xfrm>
            <a:off x="1400175" y="3150395"/>
            <a:ext cx="3286125" cy="17145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Rectangle 27">
            <a:hlinkClick r:id="rId11" action="ppaction://hlinksldjump"/>
          </p:cNvPr>
          <p:cNvSpPr/>
          <p:nvPr/>
        </p:nvSpPr>
        <p:spPr>
          <a:xfrm>
            <a:off x="4695825" y="3143251"/>
            <a:ext cx="3286125" cy="17216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14A454-382D-420E-AC0A-A2BBCB07BAB6}"/>
              </a:ext>
            </a:extLst>
          </p:cNvPr>
          <p:cNvSpPr txBox="1"/>
          <p:nvPr/>
        </p:nvSpPr>
        <p:spPr>
          <a:xfrm>
            <a:off x="2030486" y="508682"/>
            <a:ext cx="5287440" cy="52025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73262" tIns="36631" rIns="73262" bIns="36631" rtlCol="0">
            <a:spAutoFit/>
          </a:bodyPr>
          <a:lstStyle/>
          <a:p>
            <a:pPr algn="ctr"/>
            <a:r>
              <a:rPr lang="en-US" sz="29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TRÒ CH</a:t>
            </a:r>
            <a:r>
              <a:rPr lang="vi-VN" sz="29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Ơ</a:t>
            </a:r>
            <a:r>
              <a:rPr lang="en-US" sz="29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Ô CỬA BÍ MẬT</a:t>
            </a:r>
            <a:endParaRPr lang="vi-VN" sz="29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47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26" grpId="0" animBg="1"/>
      <p:bldP spid="27" grpId="0" animBg="1"/>
      <p:bldP spid="28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6247" y="286872"/>
            <a:ext cx="8989000" cy="143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481"/>
              </a:spcBef>
            </a:pP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mập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mạp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ngút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chừng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gang.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488215" y="678854"/>
            <a:ext cx="10407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04909" y="1369063"/>
            <a:ext cx="3562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35093" y="1000860"/>
            <a:ext cx="10072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33258" y="288094"/>
            <a:ext cx="1464625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53920" y="636322"/>
            <a:ext cx="1622965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30991" y="963790"/>
            <a:ext cx="589158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248" y="2867105"/>
            <a:ext cx="1309623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165110" y="2542936"/>
            <a:ext cx="860960" cy="53043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165110" y="3035138"/>
            <a:ext cx="999506" cy="3823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165110" y="3073371"/>
            <a:ext cx="860960" cy="59335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Arrow 29"/>
          <p:cNvSpPr/>
          <p:nvPr/>
        </p:nvSpPr>
        <p:spPr>
          <a:xfrm>
            <a:off x="4530747" y="2912965"/>
            <a:ext cx="385947" cy="16803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67842" y="2550139"/>
            <a:ext cx="3493326" cy="75108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07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56076E-6 L -0.2658 0.3969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9" y="1983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1635 L -0.11076 0.4398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2116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0.0475 L -0.63542 0.4919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97" y="222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30" grpId="0" animBg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 txBox="1">
            <a:spLocks noChangeArrowheads="1"/>
          </p:cNvSpPr>
          <p:nvPr/>
        </p:nvSpPr>
        <p:spPr bwMode="auto">
          <a:xfrm>
            <a:off x="135956" y="171952"/>
            <a:ext cx="5534511" cy="218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mỏng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785363" y="542329"/>
            <a:ext cx="17334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8" y="171952"/>
            <a:ext cx="2658589" cy="1587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688" y="1979239"/>
            <a:ext cx="2879766" cy="189099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679142" y="1498388"/>
            <a:ext cx="14272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01688" y="542329"/>
            <a:ext cx="9588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46469" y="844196"/>
            <a:ext cx="5021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52" y="2610902"/>
            <a:ext cx="1597585" cy="7820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705" y="3608157"/>
            <a:ext cx="1559932" cy="9302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5854" y="3494767"/>
            <a:ext cx="1318771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cxnSp>
        <p:nvCxnSpPr>
          <p:cNvPr id="20" name="Straight Arrow Connector 19"/>
          <p:cNvCxnSpPr>
            <a:stCxn id="18" idx="3"/>
            <a:endCxn id="16" idx="1"/>
          </p:cNvCxnSpPr>
          <p:nvPr/>
        </p:nvCxnSpPr>
        <p:spPr>
          <a:xfrm flipV="1">
            <a:off x="1464625" y="3001942"/>
            <a:ext cx="1163427" cy="69909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3"/>
            <a:endCxn id="17" idx="1"/>
          </p:cNvCxnSpPr>
          <p:nvPr/>
        </p:nvCxnSpPr>
        <p:spPr>
          <a:xfrm>
            <a:off x="1464625" y="3701033"/>
            <a:ext cx="1201080" cy="3722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>
            <a:off x="4601688" y="3334917"/>
            <a:ext cx="415636" cy="159851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106389" y="3051773"/>
            <a:ext cx="4037611" cy="75108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50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76472" y="164339"/>
            <a:ext cx="6049216" cy="136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90000"/>
              </a:lnSpc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xào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tóp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39" y="2497687"/>
            <a:ext cx="1934692" cy="1017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7687"/>
            <a:ext cx="2088078" cy="12663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515" y="99506"/>
            <a:ext cx="2381497" cy="13628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540" y="2497687"/>
            <a:ext cx="2097975" cy="1114987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stCxn id="13" idx="2"/>
            <a:endCxn id="6" idx="0"/>
          </p:cNvCxnSpPr>
          <p:nvPr/>
        </p:nvCxnSpPr>
        <p:spPr>
          <a:xfrm flipH="1">
            <a:off x="1044039" y="1462368"/>
            <a:ext cx="6622225" cy="103531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2"/>
            <a:endCxn id="5" idx="0"/>
          </p:cNvCxnSpPr>
          <p:nvPr/>
        </p:nvCxnSpPr>
        <p:spPr>
          <a:xfrm flipH="1">
            <a:off x="3201385" y="1462368"/>
            <a:ext cx="4464879" cy="103531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3" idx="2"/>
            <a:endCxn id="14" idx="0"/>
          </p:cNvCxnSpPr>
          <p:nvPr/>
        </p:nvCxnSpPr>
        <p:spPr>
          <a:xfrm flipH="1">
            <a:off x="5426527" y="1462368"/>
            <a:ext cx="2239736" cy="103531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565" y="2503878"/>
            <a:ext cx="2367639" cy="1212261"/>
          </a:xfrm>
          <a:prstGeom prst="rect">
            <a:avLst/>
          </a:prstGeom>
        </p:spPr>
      </p:pic>
      <p:cxnSp>
        <p:nvCxnSpPr>
          <p:cNvPr id="27" name="Straight Arrow Connector 26"/>
          <p:cNvCxnSpPr>
            <a:stCxn id="13" idx="2"/>
            <a:endCxn id="25" idx="0"/>
          </p:cNvCxnSpPr>
          <p:nvPr/>
        </p:nvCxnSpPr>
        <p:spPr>
          <a:xfrm>
            <a:off x="7666264" y="1462368"/>
            <a:ext cx="143121" cy="104151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/>
          <p:cNvSpPr/>
          <p:nvPr/>
        </p:nvSpPr>
        <p:spPr>
          <a:xfrm rot="5400000">
            <a:off x="4525852" y="-389042"/>
            <a:ext cx="315197" cy="8619506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201385" y="4228619"/>
            <a:ext cx="2657355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58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133361" y="116895"/>
            <a:ext cx="5507419" cy="184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10000"/>
              </a:lnSpc>
            </a:pPr>
            <a:r>
              <a:rPr lang="en-US" sz="2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lơ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lửng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22" y="116895"/>
            <a:ext cx="3443844" cy="197220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7050" y="474098"/>
            <a:ext cx="49123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6344" y="881383"/>
            <a:ext cx="40679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76437" y="1625662"/>
            <a:ext cx="22697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6343" y="1970062"/>
            <a:ext cx="50248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own Arrow 15"/>
          <p:cNvSpPr/>
          <p:nvPr/>
        </p:nvSpPr>
        <p:spPr>
          <a:xfrm>
            <a:off x="2352536" y="2346703"/>
            <a:ext cx="247403" cy="28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78484" y="2634855"/>
            <a:ext cx="4652736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17720" y="2341587"/>
            <a:ext cx="13665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89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48" y="547487"/>
            <a:ext cx="1309623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cxnSp>
        <p:nvCxnSpPr>
          <p:cNvPr id="5" name="Straight Arrow Connector 4"/>
          <p:cNvCxnSpPr>
            <a:stCxn id="4" idx="3"/>
            <a:endCxn id="11" idx="1"/>
          </p:cNvCxnSpPr>
          <p:nvPr/>
        </p:nvCxnSpPr>
        <p:spPr>
          <a:xfrm flipV="1">
            <a:off x="1345871" y="277814"/>
            <a:ext cx="979717" cy="47593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4" idx="3"/>
            <a:endCxn id="13" idx="1"/>
          </p:cNvCxnSpPr>
          <p:nvPr/>
        </p:nvCxnSpPr>
        <p:spPr>
          <a:xfrm flipV="1">
            <a:off x="1345871" y="745167"/>
            <a:ext cx="1019299" cy="85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4" idx="3"/>
            <a:endCxn id="15" idx="1"/>
          </p:cNvCxnSpPr>
          <p:nvPr/>
        </p:nvCxnSpPr>
        <p:spPr>
          <a:xfrm>
            <a:off x="1345871" y="753753"/>
            <a:ext cx="1019299" cy="41764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>
            <a:off x="4530747" y="593347"/>
            <a:ext cx="385947" cy="16803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67842" y="230521"/>
            <a:ext cx="3493326" cy="1089640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25588" y="79242"/>
            <a:ext cx="1731815" cy="397143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5170" y="546595"/>
            <a:ext cx="1731815" cy="397143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5170" y="972828"/>
            <a:ext cx="1731815" cy="397143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53" y="1469572"/>
            <a:ext cx="944442" cy="3890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263" y="2021159"/>
            <a:ext cx="1070296" cy="46414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6248" y="1886134"/>
            <a:ext cx="1428377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cxnSp>
        <p:nvCxnSpPr>
          <p:cNvPr id="21" name="Straight Arrow Connector 20"/>
          <p:cNvCxnSpPr>
            <a:stCxn id="20" idx="3"/>
            <a:endCxn id="18" idx="1"/>
          </p:cNvCxnSpPr>
          <p:nvPr/>
        </p:nvCxnSpPr>
        <p:spPr>
          <a:xfrm flipV="1">
            <a:off x="1464625" y="1664074"/>
            <a:ext cx="1163428" cy="4283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0" idx="3"/>
            <a:endCxn id="19" idx="1"/>
          </p:cNvCxnSpPr>
          <p:nvPr/>
        </p:nvCxnSpPr>
        <p:spPr>
          <a:xfrm>
            <a:off x="1464625" y="2092400"/>
            <a:ext cx="1126638" cy="1608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>
            <a:off x="4403761" y="2009249"/>
            <a:ext cx="415636" cy="159851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08462" y="1726105"/>
            <a:ext cx="4037611" cy="75108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248" y="3017129"/>
            <a:ext cx="1428377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66" y="3390324"/>
            <a:ext cx="1409558" cy="6149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66" y="2646128"/>
            <a:ext cx="1419454" cy="7420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920" y="3390324"/>
            <a:ext cx="1354850" cy="61497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20" y="2668608"/>
            <a:ext cx="1328550" cy="71952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916695" y="3217199"/>
            <a:ext cx="3285506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ight Arrow 49"/>
          <p:cNvSpPr/>
          <p:nvPr/>
        </p:nvSpPr>
        <p:spPr>
          <a:xfrm>
            <a:off x="4405038" y="3308204"/>
            <a:ext cx="415636" cy="159851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46145" y="4407464"/>
            <a:ext cx="1428377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27" y="4279045"/>
            <a:ext cx="1557885" cy="787431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916695" y="4318854"/>
            <a:ext cx="4108552" cy="720308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1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ight Arrow 54"/>
          <p:cNvSpPr/>
          <p:nvPr/>
        </p:nvSpPr>
        <p:spPr>
          <a:xfrm>
            <a:off x="4405038" y="4454333"/>
            <a:ext cx="415636" cy="159851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8"/>
          <p:cNvSpPr txBox="1">
            <a:spLocks noChangeArrowheads="1"/>
          </p:cNvSpPr>
          <p:nvPr/>
        </p:nvSpPr>
        <p:spPr bwMode="auto">
          <a:xfrm>
            <a:off x="224350" y="104395"/>
            <a:ext cx="8710100" cy="85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28" tIns="40814" rIns="81628" bIns="40814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5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4379" y="1718897"/>
            <a:ext cx="7658099" cy="23642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spcBef>
                <a:spcPct val="0"/>
              </a:spcBef>
            </a:pP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 rõ ràng, dùng từ hợp lí, diễn đạt ý lưu loát.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24"/>
          <p:cNvSpPr>
            <a:spLocks noChangeArrowheads="1"/>
          </p:cNvSpPr>
          <p:nvPr/>
        </p:nvSpPr>
        <p:spPr bwMode="auto">
          <a:xfrm>
            <a:off x="317263" y="910112"/>
            <a:ext cx="1392701" cy="914400"/>
          </a:xfrm>
          <a:prstGeom prst="horizontalScroll">
            <a:avLst>
              <a:gd name="adj" fmla="val 25000"/>
            </a:avLst>
          </a:prstGeom>
          <a:gradFill rotWithShape="1">
            <a:gsLst>
              <a:gs pos="0">
                <a:srgbClr val="009900"/>
              </a:gs>
              <a:gs pos="100000">
                <a:srgbClr val="9999FF"/>
              </a:gs>
            </a:gsLst>
            <a:path path="rect">
              <a:fillToRect l="100000" t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628" tIns="40814" rIns="81628" bIns="40814" anchor="ctr"/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sz="2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3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</p:spTree>
    <p:extLst>
      <p:ext uri="{BB962C8B-B14F-4D97-AF65-F5344CB8AC3E}">
        <p14:creationId xmlns:p14="http://schemas.microsoft.com/office/powerpoint/2010/main" val="29823250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432C69-BA2B-45F3-8035-CE1F0A9A1B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40"/>
            <a:ext cx="9144000" cy="51435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AFB747-B668-4BFB-9373-77AD60411D38}"/>
              </a:ext>
            </a:extLst>
          </p:cNvPr>
          <p:cNvSpPr/>
          <p:nvPr/>
        </p:nvSpPr>
        <p:spPr>
          <a:xfrm>
            <a:off x="7263416" y="357119"/>
            <a:ext cx="1880585" cy="5753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800" b="1" i="1" dirty="0" err="1">
                <a:solidFill>
                  <a:srgbClr val="008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Chế</a:t>
            </a:r>
            <a:r>
              <a:rPr lang="en-US" sz="1800" b="1" i="1" dirty="0">
                <a:solidFill>
                  <a:srgbClr val="008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8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biến</a:t>
            </a:r>
            <a:r>
              <a:rPr lang="en-US" sz="1800" b="1" i="1" dirty="0">
                <a:solidFill>
                  <a:srgbClr val="008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800" b="1" i="1" dirty="0" err="1">
                <a:solidFill>
                  <a:srgbClr val="008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món</a:t>
            </a:r>
            <a:r>
              <a:rPr lang="en-US" sz="1800" b="1" i="1" dirty="0">
                <a:solidFill>
                  <a:srgbClr val="008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8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ăn</a:t>
            </a:r>
            <a:endParaRPr lang="vi-VN" sz="1800" b="1" i="1" dirty="0">
              <a:solidFill>
                <a:srgbClr val="008000"/>
              </a:solidFill>
              <a:latin typeface="Sitka Heading" panose="02000505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acCan_khagianhotrongchu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67554" cy="457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huoigion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54" y="1"/>
            <a:ext cx="2437228" cy="243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huoi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783" y="0"/>
            <a:ext cx="2539220" cy="243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MG_78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56" y="2437227"/>
            <a:ext cx="4976447" cy="214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1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744" y="0"/>
            <a:ext cx="4417256" cy="4484077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2120705" cy="227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705" y="0"/>
            <a:ext cx="2606040" cy="227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8966"/>
            <a:ext cx="2171700" cy="220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6" y="2278964"/>
            <a:ext cx="2555045" cy="220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1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9F8830-B564-4C19-9A7B-6F311F9B21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379"/>
            <a:ext cx="9144000" cy="41721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73C5E-3F64-4108-9D7F-FD4F78263F90}"/>
              </a:ext>
            </a:extLst>
          </p:cNvPr>
          <p:cNvSpPr txBox="1"/>
          <p:nvPr/>
        </p:nvSpPr>
        <p:spPr>
          <a:xfrm>
            <a:off x="2466564" y="287680"/>
            <a:ext cx="4974008" cy="53564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73262" tIns="36631" rIns="73262" bIns="36631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vi-VN" sz="3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53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478125" y="2501791"/>
            <a:ext cx="663519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vi-VN" sz="26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6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Sử dụng kết hợp nhiều giác quan</a:t>
            </a:r>
            <a:r>
              <a:rPr lang="vi-VN" sz="260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34876" y="173936"/>
            <a:ext cx="8627165" cy="1011149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cối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ta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450159" y="1598812"/>
            <a:ext cx="663519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quan</a:t>
            </a:r>
            <a:endParaRPr lang="en-US" sz="2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487853" y="3428308"/>
            <a:ext cx="663519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giác</a:t>
            </a:r>
            <a:endParaRPr lang="en-US" sz="2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3194" y="605584"/>
            <a:ext cx="1192389" cy="11590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8" y="4232688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GO</a:t>
            </a:r>
            <a:r>
              <a:rPr lang="en-US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HOME</a:t>
            </a:r>
          </a:p>
        </p:txBody>
      </p:sp>
    </p:spTree>
    <p:extLst>
      <p:ext uri="{BB962C8B-B14F-4D97-AF65-F5344CB8AC3E}">
        <p14:creationId xmlns:p14="http://schemas.microsoft.com/office/powerpoint/2010/main" val="4374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E2D955-05E4-48D8-8FAF-4D79C39BBE01}"/>
              </a:ext>
            </a:extLst>
          </p:cNvPr>
          <p:cNvSpPr/>
          <p:nvPr/>
        </p:nvSpPr>
        <p:spPr>
          <a:xfrm>
            <a:off x="3243327" y="218240"/>
            <a:ext cx="5657608" cy="28790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053DA-5744-4992-A083-1F2A88E0A7BC}"/>
              </a:ext>
            </a:extLst>
          </p:cNvPr>
          <p:cNvSpPr txBox="1"/>
          <p:nvPr/>
        </p:nvSpPr>
        <p:spPr>
          <a:xfrm>
            <a:off x="3306723" y="242756"/>
            <a:ext cx="5486402" cy="2852414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algn="just"/>
            <a:r>
              <a:rPr lang="en-US" sz="175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Hiếm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loài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lợi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ích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vi-VN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Từ xa xưa, các cụ thường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dùng lá dừa để lợp mái nhà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Thân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tàu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đ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ợc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dùng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phơi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khô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đốt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Bên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ng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ời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ta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còn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dùng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tàu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cổng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hoa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trang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trí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lễ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hội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Lá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đ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ợc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dùng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gói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bánh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xếp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đồ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chơi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trẻ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con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Đặc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biệt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nhất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quả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n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ớc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uống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ngọt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mát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Đây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chính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món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giải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khát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ơ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ngon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bổ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d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ỡng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đ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ợc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mọi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ng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ời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yêu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thích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Chính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vì</a:t>
            </a:r>
            <a:r>
              <a:rPr lang="en-US" sz="175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 có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lợi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ích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vậy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nên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mọi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ng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ời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ờng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trồng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ở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khắp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n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ơ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trên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đất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n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ớc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54914E-ADB6-436A-BC94-14F78D658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14" y="21717"/>
            <a:ext cx="2678689" cy="1784451"/>
          </a:xfrm>
          <a:prstGeom prst="rect">
            <a:avLst/>
          </a:prstGeom>
        </p:spPr>
      </p:pic>
      <p:pic>
        <p:nvPicPr>
          <p:cNvPr id="1028" name="Picture 4" descr="Cổng cưới lá dừa: nét duyên xưa giữa thời nay">
            <a:extLst>
              <a:ext uri="{FF2B5EF4-FFF2-40B4-BE49-F238E27FC236}">
                <a16:creationId xmlns:a16="http://schemas.microsoft.com/office/drawing/2014/main" id="{749FF54C-029B-451D-89DE-5DA016239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37" y="1771698"/>
            <a:ext cx="2678349" cy="178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làm con cào cào bằng lá dừa đẹp dễ làm ( c2) | LiveShare">
            <a:extLst>
              <a:ext uri="{FF2B5EF4-FFF2-40B4-BE49-F238E27FC236}">
                <a16:creationId xmlns:a16="http://schemas.microsoft.com/office/drawing/2014/main" id="{AD6C7FA2-788E-44DF-8B9C-9D158837B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14" y="3556149"/>
            <a:ext cx="2678689" cy="15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CCED9E-054D-4C49-A0FD-5CC95F429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5296" y="3199181"/>
            <a:ext cx="3266764" cy="1916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380386-E018-43A5-AF1B-0ED12E763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4685" y="3199181"/>
            <a:ext cx="2640611" cy="191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42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Slide P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957"/>
            <a:ext cx="9144001" cy="514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948AC5-A61A-45C5-9AFD-B06CEF990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4902" y="1614117"/>
            <a:ext cx="4085392" cy="820739"/>
          </a:xfrm>
          <a:solidFill>
            <a:srgbClr val="FFFFB7"/>
          </a:solidFill>
          <a:ln w="28575">
            <a:solidFill>
              <a:srgbClr val="FF6565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SGK/53.</a:t>
            </a:r>
          </a:p>
          <a:p>
            <a:pPr algn="just">
              <a:buFontTx/>
              <a:buChar char="-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2 –tr 53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8FDF07-0217-490A-B60A-FBE1A5B92EC3}"/>
              </a:ext>
            </a:extLst>
          </p:cNvPr>
          <p:cNvSpPr/>
          <p:nvPr/>
        </p:nvSpPr>
        <p:spPr>
          <a:xfrm>
            <a:off x="2384312" y="667212"/>
            <a:ext cx="4266572" cy="535642"/>
          </a:xfrm>
          <a:prstGeom prst="rect">
            <a:avLst/>
          </a:prstGeom>
          <a:solidFill>
            <a:srgbClr val="C5F0FF"/>
          </a:solidFill>
          <a:ln w="28575">
            <a:solidFill>
              <a:srgbClr val="0070C0"/>
            </a:solidFill>
          </a:ln>
        </p:spPr>
        <p:txBody>
          <a:bodyPr wrap="square" lIns="73262" tIns="36631" rIns="73262" bIns="36631">
            <a:spAutoFit/>
          </a:bodyPr>
          <a:lstStyle/>
          <a:p>
            <a:pPr algn="ctr"/>
            <a:r>
              <a:rPr lang="en-US" sz="3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ĐỊNH HƯỚNG HỌC TẬP</a:t>
            </a:r>
          </a:p>
        </p:txBody>
      </p:sp>
    </p:spTree>
    <p:extLst>
      <p:ext uri="{BB962C8B-B14F-4D97-AF65-F5344CB8AC3E}">
        <p14:creationId xmlns:p14="http://schemas.microsoft.com/office/powerpoint/2010/main" val="265944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516835" y="1873141"/>
            <a:ext cx="5516218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So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58424" y="228602"/>
            <a:ext cx="8627165" cy="15405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516835" y="2675728"/>
            <a:ext cx="5516218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516835" y="3630819"/>
            <a:ext cx="5516218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So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7693194" y="744535"/>
            <a:ext cx="1192389" cy="8811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8" y="4232688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>
              <a:defRPr/>
            </a:pPr>
            <a:r>
              <a:rPr lang="en-US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</a:t>
            </a:r>
            <a:r>
              <a:rPr lang="en-US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HOME</a:t>
            </a:r>
            <a:endParaRPr lang="en-US" sz="25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19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48768" y="107236"/>
            <a:ext cx="8627165" cy="118578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chưa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trình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307285" y="1369114"/>
            <a:ext cx="8655740" cy="688667"/>
          </a:xfrm>
          <a:prstGeom prst="snip2DiagRect">
            <a:avLst/>
          </a:prstGeom>
          <a:solidFill>
            <a:schemeClr val="accent2">
              <a:lumMod val="40000"/>
              <a:lumOff val="60000"/>
              <a:alpha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gọi là </a:t>
            </a:r>
            <a:r>
              <a:rPr lang="en-US" sz="260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theo từng </a:t>
            </a:r>
            <a:r>
              <a:rPr lang="en-US" sz="260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phận</a:t>
            </a:r>
            <a:r>
              <a:rPr lang="en-US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248768" y="2220332"/>
            <a:ext cx="8655740" cy="688667"/>
          </a:xfrm>
          <a:prstGeom prst="snip2DiagRect">
            <a:avLst/>
          </a:prstGeom>
          <a:solidFill>
            <a:schemeClr val="accent2">
              <a:lumMod val="40000"/>
              <a:lumOff val="60000"/>
              <a:alpha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phận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endParaRPr lang="en-US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307285" y="3202194"/>
            <a:ext cx="8655740" cy="688667"/>
          </a:xfrm>
          <a:prstGeom prst="snip2DiagRect">
            <a:avLst/>
          </a:prstGeom>
          <a:solidFill>
            <a:schemeClr val="accent2">
              <a:alpha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ả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xuân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sang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hè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kì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theo mùa.</a:t>
            </a:r>
            <a:endParaRPr lang="en-US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2854" y="605584"/>
            <a:ext cx="1173079" cy="11590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8" y="4232688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>
              <a:defRPr/>
            </a:pPr>
            <a:r>
              <a:rPr lang="en-US" sz="25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77893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414698" y="1523143"/>
            <a:ext cx="7874690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ngô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càng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tốt</a:t>
            </a:r>
            <a:endParaRPr lang="en-US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58424" y="228602"/>
            <a:ext cx="8627165" cy="101441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thiệu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cụ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405172" y="2356791"/>
            <a:ext cx="8624529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gạo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già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trở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xuân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nặng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trĩu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đỏ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mọng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hót</a:t>
            </a:r>
            <a:endParaRPr lang="en-US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516835" y="3264001"/>
            <a:ext cx="8446190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5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5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hoa hồng nhung ở góc vườn đang khoe sắc</a:t>
            </a:r>
            <a:r>
              <a:rPr lang="vi-VN" sz="25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194" y="658451"/>
            <a:ext cx="1192389" cy="1053277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8" y="4232688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>
              <a:defRPr/>
            </a:pPr>
            <a:r>
              <a:rPr lang="en-US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79236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816808" y="1721644"/>
            <a:ext cx="3650668" cy="611538"/>
          </a:xfrm>
          <a:prstGeom prst="rect">
            <a:avLst/>
          </a:prstGeom>
        </p:spPr>
        <p:txBody>
          <a:bodyPr wrap="none" lIns="81628" tIns="40814" rIns="81628" bIns="4081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err="1">
                <a:ln w="12700">
                  <a:noFill/>
                  <a:round/>
                  <a:headEnd/>
                  <a:tailEnd/>
                </a:ln>
                <a:solidFill>
                  <a:schemeClr val="tx1">
                    <a:alpha val="98038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kern="10" dirty="0">
                <a:ln w="12700">
                  <a:noFill/>
                  <a:round/>
                  <a:headEnd/>
                  <a:tailEnd/>
                </a:ln>
                <a:solidFill>
                  <a:schemeClr val="tx1">
                    <a:alpha val="98038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2700">
                  <a:noFill/>
                  <a:round/>
                  <a:headEnd/>
                  <a:tailEnd/>
                </a:ln>
                <a:solidFill>
                  <a:schemeClr val="tx1">
                    <a:alpha val="98038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kern="10" dirty="0">
                <a:ln w="12700">
                  <a:noFill/>
                  <a:round/>
                  <a:headEnd/>
                  <a:tailEnd/>
                </a:ln>
                <a:solidFill>
                  <a:schemeClr val="tx1">
                    <a:alpha val="98038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2700">
                  <a:noFill/>
                  <a:round/>
                  <a:headEnd/>
                  <a:tailEnd/>
                </a:ln>
                <a:solidFill>
                  <a:schemeClr val="tx1">
                    <a:alpha val="98038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3200" b="1" kern="10" dirty="0">
              <a:ln w="12700">
                <a:noFill/>
                <a:round/>
                <a:headEnd/>
                <a:tailEnd/>
              </a:ln>
              <a:solidFill>
                <a:schemeClr val="tx1">
                  <a:alpha val="98038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19226" y="2225502"/>
            <a:ext cx="6276975" cy="1559753"/>
          </a:xfrm>
          <a:prstGeom prst="rect">
            <a:avLst/>
          </a:prstGeom>
          <a:noFill/>
        </p:spPr>
        <p:txBody>
          <a:bodyPr wrap="square" lIns="81628" tIns="40814" rIns="81628" bIns="4081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Đoạn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văn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trong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bài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văn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miêu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tả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cây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cối</a:t>
            </a:r>
            <a:endParaRPr lang="en-US" sz="4800" dirty="0">
              <a:ln w="11430"/>
              <a:solidFill>
                <a:schemeClr val="accent1"/>
              </a:solidFill>
              <a:latin typeface="Lobste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073E041-8966-45B2-A9F0-2A6026000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"/>
          <a:stretch>
            <a:fillRect/>
          </a:stretch>
        </p:blipFill>
        <p:spPr bwMode="auto">
          <a:xfrm>
            <a:off x="-36513" y="0"/>
            <a:ext cx="9144001" cy="51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图片 18">
            <a:extLst>
              <a:ext uri="{FF2B5EF4-FFF2-40B4-BE49-F238E27FC236}">
                <a16:creationId xmlns:a16="http://schemas.microsoft.com/office/drawing/2014/main" id="{A76DBA1E-12C1-4AC8-BAF7-4A5F980C70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r="48694"/>
          <a:stretch>
            <a:fillRect/>
          </a:stretch>
        </p:blipFill>
        <p:spPr bwMode="auto">
          <a:xfrm>
            <a:off x="388938" y="-46038"/>
            <a:ext cx="1125537" cy="84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20">
            <a:extLst>
              <a:ext uri="{FF2B5EF4-FFF2-40B4-BE49-F238E27FC236}">
                <a16:creationId xmlns:a16="http://schemas.microsoft.com/office/drawing/2014/main" id="{D44B919C-2D2B-49CE-8FB9-022A13FD4730}"/>
              </a:ext>
            </a:extLst>
          </p:cNvPr>
          <p:cNvSpPr txBox="1"/>
          <p:nvPr/>
        </p:nvSpPr>
        <p:spPr>
          <a:xfrm>
            <a:off x="2945052" y="422215"/>
            <a:ext cx="261161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hangingPunct="1">
              <a:defRPr/>
            </a:pPr>
            <a:r>
              <a:rPr lang="en-US" altLang="zh-CN" sz="20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YÊU CẦU CẦN ĐẠT</a:t>
            </a:r>
            <a:endParaRPr lang="zh-CN" altLang="en-US" sz="2000" b="1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13" name="MH_Other_2">
            <a:extLst>
              <a:ext uri="{FF2B5EF4-FFF2-40B4-BE49-F238E27FC236}">
                <a16:creationId xmlns:a16="http://schemas.microsoft.com/office/drawing/2014/main" id="{58AE5590-9FFF-46A2-8FD2-4F61E5B8D1B8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 flipH="1">
            <a:off x="3430588" y="1466850"/>
            <a:ext cx="452437" cy="173038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8" name="组合 7">
            <a:extLst>
              <a:ext uri="{FF2B5EF4-FFF2-40B4-BE49-F238E27FC236}">
                <a16:creationId xmlns:a16="http://schemas.microsoft.com/office/drawing/2014/main" id="{DD01A4D2-E425-4E15-94B5-8F068D244E5B}"/>
              </a:ext>
            </a:extLst>
          </p:cNvPr>
          <p:cNvGrpSpPr>
            <a:grpSpLocks/>
          </p:cNvGrpSpPr>
          <p:nvPr/>
        </p:nvGrpSpPr>
        <p:grpSpPr bwMode="auto">
          <a:xfrm>
            <a:off x="442913" y="2198688"/>
            <a:ext cx="7616825" cy="530225"/>
            <a:chOff x="1565277" y="3244952"/>
            <a:chExt cx="7616823" cy="530498"/>
          </a:xfrm>
        </p:grpSpPr>
        <p:sp>
          <p:nvSpPr>
            <p:cNvPr id="3085" name="MH_Other_4">
              <a:extLst>
                <a:ext uri="{FF2B5EF4-FFF2-40B4-BE49-F238E27FC236}">
                  <a16:creationId xmlns:a16="http://schemas.microsoft.com/office/drawing/2014/main" id="{9C8E76B4-C129-4700-9820-0F4B8D47C816}"/>
                </a:ext>
              </a:extLst>
            </p:cNvPr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074317" y="3244952"/>
              <a:ext cx="421910" cy="46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>
                  <a:solidFill>
                    <a:schemeClr val="accent2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2.</a:t>
              </a:r>
              <a:endParaRPr lang="zh-CN" altLang="en-US" sz="2400" b="1">
                <a:solidFill>
                  <a:schemeClr val="accent2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21" name="MH_Other_5">
              <a:extLst>
                <a:ext uri="{FF2B5EF4-FFF2-40B4-BE49-F238E27FC236}">
                  <a16:creationId xmlns:a16="http://schemas.microsoft.com/office/drawing/2014/main" id="{9A9FE157-FA32-4B96-95DC-B374F3ABC7B7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 flipH="1">
              <a:off x="4495801" y="3602323"/>
              <a:ext cx="452437" cy="173127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MH_Other_6">
              <a:extLst>
                <a:ext uri="{FF2B5EF4-FFF2-40B4-BE49-F238E27FC236}">
                  <a16:creationId xmlns:a16="http://schemas.microsoft.com/office/drawing/2014/main" id="{3C95C628-0814-4E75-AAAF-8837E9BD30C4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1565277" y="3600735"/>
              <a:ext cx="7616823" cy="0"/>
            </a:xfrm>
            <a:prstGeom prst="line">
              <a:avLst/>
            </a:prstGeom>
            <a:ln w="19050">
              <a:solidFill>
                <a:srgbClr val="D7D7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9" name="组合 7">
            <a:extLst>
              <a:ext uri="{FF2B5EF4-FFF2-40B4-BE49-F238E27FC236}">
                <a16:creationId xmlns:a16="http://schemas.microsoft.com/office/drawing/2014/main" id="{50292A91-3762-4201-9A4C-7A81414B7997}"/>
              </a:ext>
            </a:extLst>
          </p:cNvPr>
          <p:cNvGrpSpPr>
            <a:grpSpLocks/>
          </p:cNvGrpSpPr>
          <p:nvPr/>
        </p:nvGrpSpPr>
        <p:grpSpPr bwMode="auto">
          <a:xfrm>
            <a:off x="442913" y="1244284"/>
            <a:ext cx="7616825" cy="713102"/>
            <a:chOff x="1568447" y="3062397"/>
            <a:chExt cx="7616626" cy="713053"/>
          </a:xfrm>
        </p:grpSpPr>
        <p:sp>
          <p:nvSpPr>
            <p:cNvPr id="3082" name="MH_Other_4">
              <a:extLst>
                <a:ext uri="{FF2B5EF4-FFF2-40B4-BE49-F238E27FC236}">
                  <a16:creationId xmlns:a16="http://schemas.microsoft.com/office/drawing/2014/main" id="{4F562C60-9FFB-488D-85E0-D1ADD15DC4AB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050580" y="3062397"/>
              <a:ext cx="421899" cy="461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dirty="0">
                  <a:solidFill>
                    <a:schemeClr val="accent2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1.</a:t>
              </a:r>
              <a:endParaRPr lang="zh-CN" alt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7" name="MH_Other_5">
              <a:extLst>
                <a:ext uri="{FF2B5EF4-FFF2-40B4-BE49-F238E27FC236}">
                  <a16:creationId xmlns:a16="http://schemas.microsoft.com/office/drawing/2014/main" id="{990BEDE2-4210-4158-957D-CD45EDD97E76}"/>
                </a:ext>
              </a:extLst>
            </p:cNvPr>
            <p:cNvCxnSpPr/>
            <p:nvPr>
              <p:custDataLst>
                <p:tags r:id="rId3"/>
              </p:custDataLst>
            </p:nvPr>
          </p:nvCxnSpPr>
          <p:spPr>
            <a:xfrm flipH="1">
              <a:off x="4495721" y="3602424"/>
              <a:ext cx="452425" cy="173026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MH_Other_6">
              <a:extLst>
                <a:ext uri="{FF2B5EF4-FFF2-40B4-BE49-F238E27FC236}">
                  <a16:creationId xmlns:a16="http://schemas.microsoft.com/office/drawing/2014/main" id="{EE62DBC2-0DB3-4B4F-8806-6C41F843334F}"/>
                </a:ext>
              </a:extLst>
            </p:cNvPr>
            <p:cNvCxnSpPr/>
            <p:nvPr>
              <p:custDataLst>
                <p:tags r:id="rId4"/>
              </p:custDataLst>
            </p:nvPr>
          </p:nvCxnSpPr>
          <p:spPr>
            <a:xfrm>
              <a:off x="1568447" y="3575439"/>
              <a:ext cx="7616626" cy="0"/>
            </a:xfrm>
            <a:prstGeom prst="line">
              <a:avLst/>
            </a:prstGeom>
            <a:ln w="19050">
              <a:solidFill>
                <a:srgbClr val="D7D7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80" name="TextBox 1">
            <a:extLst>
              <a:ext uri="{FF2B5EF4-FFF2-40B4-BE49-F238E27FC236}">
                <a16:creationId xmlns:a16="http://schemas.microsoft.com/office/drawing/2014/main" id="{C2F058FF-CA17-4198-B133-43FB5D035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227475"/>
            <a:ext cx="6705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dirty="0" err="1"/>
              <a:t>Nắm</a:t>
            </a:r>
            <a:r>
              <a:rPr lang="en-US" altLang="vi-VN" dirty="0"/>
              <a:t> đ</a:t>
            </a:r>
            <a:r>
              <a:rPr lang="vi-VN" altLang="vi-VN" dirty="0"/>
              <a:t>ư</a:t>
            </a:r>
            <a:r>
              <a:rPr lang="en-US" altLang="vi-VN" dirty="0" err="1"/>
              <a:t>ợc</a:t>
            </a:r>
            <a:r>
              <a:rPr lang="en-US" altLang="vi-VN" dirty="0"/>
              <a:t> </a:t>
            </a:r>
            <a:r>
              <a:rPr lang="en-US" altLang="vi-VN" dirty="0" err="1"/>
              <a:t>đặc</a:t>
            </a:r>
            <a:r>
              <a:rPr lang="en-US" altLang="vi-VN" dirty="0"/>
              <a:t> </a:t>
            </a:r>
            <a:r>
              <a:rPr lang="en-US" altLang="vi-VN" dirty="0" err="1"/>
              <a:t>điểm</a:t>
            </a:r>
            <a:r>
              <a:rPr lang="en-US" altLang="vi-VN" dirty="0"/>
              <a:t> </a:t>
            </a:r>
            <a:r>
              <a:rPr lang="en-US" altLang="vi-VN" dirty="0" err="1"/>
              <a:t>nội</a:t>
            </a:r>
            <a:r>
              <a:rPr lang="en-US" altLang="vi-VN" dirty="0"/>
              <a:t> dung </a:t>
            </a:r>
            <a:r>
              <a:rPr lang="en-US" altLang="vi-VN" dirty="0" err="1"/>
              <a:t>và</a:t>
            </a:r>
            <a:r>
              <a:rPr lang="en-US" altLang="vi-VN" dirty="0"/>
              <a:t> </a:t>
            </a:r>
            <a:r>
              <a:rPr lang="en-US" altLang="vi-VN" dirty="0" err="1"/>
              <a:t>hình</a:t>
            </a:r>
            <a:r>
              <a:rPr lang="en-US" altLang="vi-VN" dirty="0"/>
              <a:t> </a:t>
            </a:r>
            <a:r>
              <a:rPr lang="en-US" altLang="vi-VN" dirty="0" err="1"/>
              <a:t>thức</a:t>
            </a:r>
            <a:r>
              <a:rPr lang="en-US" altLang="vi-VN" dirty="0"/>
              <a:t> </a:t>
            </a:r>
            <a:r>
              <a:rPr lang="en-US" altLang="vi-VN" dirty="0" err="1"/>
              <a:t>đoạn</a:t>
            </a:r>
            <a:r>
              <a:rPr lang="en-US" altLang="vi-VN" dirty="0"/>
              <a:t> </a:t>
            </a:r>
            <a:r>
              <a:rPr lang="en-US" altLang="vi-VN" dirty="0" err="1"/>
              <a:t>văn</a:t>
            </a:r>
            <a:r>
              <a:rPr lang="en-US" altLang="vi-VN" dirty="0"/>
              <a:t> </a:t>
            </a:r>
            <a:r>
              <a:rPr lang="en-US" altLang="vi-VN" dirty="0" err="1"/>
              <a:t>trong</a:t>
            </a:r>
            <a:r>
              <a:rPr lang="en-US" altLang="vi-VN" dirty="0"/>
              <a:t> </a:t>
            </a:r>
            <a:r>
              <a:rPr lang="en-US" altLang="vi-VN" dirty="0" err="1"/>
              <a:t>bài</a:t>
            </a:r>
            <a:r>
              <a:rPr lang="en-US" altLang="vi-VN" dirty="0"/>
              <a:t> </a:t>
            </a:r>
            <a:r>
              <a:rPr lang="en-US" altLang="vi-VN" dirty="0" err="1"/>
              <a:t>văn</a:t>
            </a:r>
            <a:r>
              <a:rPr lang="en-US" altLang="vi-VN" dirty="0"/>
              <a:t> </a:t>
            </a:r>
            <a:r>
              <a:rPr lang="en-US" altLang="vi-VN" dirty="0" err="1"/>
              <a:t>miêu</a:t>
            </a:r>
            <a:r>
              <a:rPr lang="en-US" altLang="vi-VN" dirty="0"/>
              <a:t> </a:t>
            </a:r>
            <a:r>
              <a:rPr lang="en-US" altLang="vi-VN" dirty="0" err="1"/>
              <a:t>tả</a:t>
            </a:r>
            <a:r>
              <a:rPr lang="en-US" altLang="vi-VN" dirty="0"/>
              <a:t> </a:t>
            </a:r>
            <a:r>
              <a:rPr lang="en-US" altLang="vi-VN" dirty="0" err="1"/>
              <a:t>cây</a:t>
            </a:r>
            <a:r>
              <a:rPr lang="en-US" altLang="vi-VN" dirty="0"/>
              <a:t> </a:t>
            </a:r>
            <a:r>
              <a:rPr lang="en-US" altLang="vi-VN" dirty="0" err="1"/>
              <a:t>cối</a:t>
            </a:r>
            <a:r>
              <a:rPr lang="en-US" altLang="vi-VN" dirty="0"/>
              <a:t>.</a:t>
            </a:r>
            <a:endParaRPr lang="vi-VN" altLang="vi-VN" dirty="0"/>
          </a:p>
        </p:txBody>
      </p:sp>
      <p:sp>
        <p:nvSpPr>
          <p:cNvPr id="3081" name="TextBox 18">
            <a:extLst>
              <a:ext uri="{FF2B5EF4-FFF2-40B4-BE49-F238E27FC236}">
                <a16:creationId xmlns:a16="http://schemas.microsoft.com/office/drawing/2014/main" id="{AC46133B-755A-4289-8C6E-AB8D1B668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70355"/>
            <a:ext cx="6705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dirty="0" err="1"/>
              <a:t>Nhận</a:t>
            </a:r>
            <a:r>
              <a:rPr lang="en-US" altLang="vi-VN" dirty="0"/>
              <a:t> </a:t>
            </a:r>
            <a:r>
              <a:rPr lang="en-US" altLang="vi-VN" dirty="0" err="1"/>
              <a:t>biết</a:t>
            </a:r>
            <a:r>
              <a:rPr lang="en-US" altLang="vi-VN" dirty="0"/>
              <a:t> </a:t>
            </a:r>
            <a:r>
              <a:rPr lang="en-US" altLang="vi-VN" dirty="0" err="1"/>
              <a:t>và</a:t>
            </a:r>
            <a:r>
              <a:rPr lang="en-US" altLang="vi-VN" dirty="0"/>
              <a:t> b</a:t>
            </a:r>
            <a:r>
              <a:rPr lang="vi-VN" altLang="vi-VN" dirty="0"/>
              <a:t>ước đầu biết cách xây dựng một đoạn văn nói về lợi ích của loài cây em biết.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3635" y="483247"/>
            <a:ext cx="8762715" cy="728756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r>
              <a:rPr lang="en-US" altLang="en-US" sz="2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altLang="en-US" sz="2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Tú Nam (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TV4,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32 ).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63D637-A56A-4FAB-A0F4-5110E3D359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212003"/>
            <a:ext cx="8648700" cy="3931497"/>
          </a:xfrm>
          <a:prstGeom prst="rect">
            <a:avLst/>
          </a:prstGeom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99FDABCA-D428-4B10-A7D8-D556946CF454}"/>
              </a:ext>
            </a:extLst>
          </p:cNvPr>
          <p:cNvSpPr/>
          <p:nvPr/>
        </p:nvSpPr>
        <p:spPr>
          <a:xfrm>
            <a:off x="0" y="0"/>
            <a:ext cx="2078395" cy="4189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I- </a:t>
            </a:r>
            <a:r>
              <a:rPr lang="en-US" sz="21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endParaRPr lang="en-US" sz="2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204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1016</TotalTime>
  <Words>2145</Words>
  <Application>Microsoft Office PowerPoint</Application>
  <PresentationFormat>On-screen Show (16:9)</PresentationFormat>
  <Paragraphs>116</Paragraphs>
  <Slides>31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微软雅黑</vt:lpstr>
      <vt:lpstr>Arial</vt:lpstr>
      <vt:lpstr>Calibri</vt:lpstr>
      <vt:lpstr>Calibri Light</vt:lpstr>
      <vt:lpstr>Cambria</vt:lpstr>
      <vt:lpstr>Lobster</vt:lpstr>
      <vt:lpstr>Sitka Heading</vt:lpstr>
      <vt:lpstr>Tahoma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Techsi.vn</cp:lastModifiedBy>
  <cp:revision>197</cp:revision>
  <dcterms:created xsi:type="dcterms:W3CDTF">2020-04-11T02:45:58Z</dcterms:created>
  <dcterms:modified xsi:type="dcterms:W3CDTF">2023-02-24T02:38:05Z</dcterms:modified>
</cp:coreProperties>
</file>