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6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702" r:id="rId2"/>
    <p:sldMasterId id="2147483714" r:id="rId3"/>
    <p:sldMasterId id="2147483726" r:id="rId4"/>
  </p:sldMasterIdLst>
  <p:notesMasterIdLst>
    <p:notesMasterId r:id="rId32"/>
  </p:notesMasterIdLst>
  <p:sldIdLst>
    <p:sldId id="256" r:id="rId5"/>
    <p:sldId id="257" r:id="rId6"/>
    <p:sldId id="258" r:id="rId7"/>
    <p:sldId id="274" r:id="rId8"/>
    <p:sldId id="260" r:id="rId9"/>
    <p:sldId id="263" r:id="rId10"/>
    <p:sldId id="271" r:id="rId11"/>
    <p:sldId id="272" r:id="rId12"/>
    <p:sldId id="264" r:id="rId13"/>
    <p:sldId id="273" r:id="rId14"/>
    <p:sldId id="289" r:id="rId15"/>
    <p:sldId id="290" r:id="rId16"/>
    <p:sldId id="275" r:id="rId17"/>
    <p:sldId id="261" r:id="rId18"/>
    <p:sldId id="277" r:id="rId19"/>
    <p:sldId id="278" r:id="rId20"/>
    <p:sldId id="276" r:id="rId21"/>
    <p:sldId id="279" r:id="rId22"/>
    <p:sldId id="280" r:id="rId23"/>
    <p:sldId id="282" r:id="rId24"/>
    <p:sldId id="293" r:id="rId25"/>
    <p:sldId id="283" r:id="rId26"/>
    <p:sldId id="284" r:id="rId27"/>
    <p:sldId id="291" r:id="rId28"/>
    <p:sldId id="292" r:id="rId29"/>
    <p:sldId id="286" r:id="rId30"/>
    <p:sldId id="285" r:id="rId31"/>
  </p:sldIdLst>
  <p:sldSz cx="12192000" cy="6858000"/>
  <p:notesSz cx="6858000" cy="9144000"/>
  <p:embeddedFontLst>
    <p:embeddedFont>
      <p:font typeface="UTM Habano" panose="02040603050506020204" pitchFamily="18" charset="0"/>
      <p:regular r:id="rId33"/>
    </p:embeddedFont>
    <p:embeddedFont>
      <p:font typeface="UTM Seagull" panose="02040603050506020204" pitchFamily="18" charset="0"/>
      <p:bold r:id="rId34"/>
      <p:boldItalic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Calibri Light" panose="020F0302020204030204" pitchFamily="34" charset="0"/>
      <p:regular r:id="rId40"/>
      <p:italic r:id="rId41"/>
    </p:embeddedFont>
    <p:embeddedFont>
      <p:font typeface="UVN Mang Tre" panose="00000400000000000000" pitchFamily="2" charset="0"/>
      <p:italic r:id="rId42"/>
    </p:embeddedFont>
    <p:embeddedFont>
      <p:font typeface="UTM Facebook" panose="02040403050506020204" pitchFamily="18" charset="0"/>
      <p:regular r:id="rId43"/>
    </p:embeddedFont>
    <p:embeddedFont>
      <p:font typeface="UVN But Long 2" panose="00000400000000000000" pitchFamily="2" charset="0"/>
      <p:regular r:id="rId44"/>
    </p:embeddedFont>
    <p:embeddedFont>
      <p:font typeface="UTM Isadora" panose="02040603050506020204" pitchFamily="18" charset="0"/>
      <p:regular r:id="rId45"/>
      <p:bold r:id="rId4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B06D"/>
    <a:srgbClr val="FF90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83" d="100"/>
          <a:sy n="83" d="100"/>
        </p:scale>
        <p:origin x="566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7.fntdata"/><Relationship Id="rId21" Type="http://schemas.openxmlformats.org/officeDocument/2006/relationships/slide" Target="slides/slide17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4.fntdata"/><Relationship Id="rId49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12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20" Type="http://schemas.openxmlformats.org/officeDocument/2006/relationships/slide" Target="slides/slide16.xml"/><Relationship Id="rId41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C2B080-C4EB-4F74-A0B0-4AF4DB2FE3AA}" type="datetimeFigureOut">
              <a:rPr lang="en-US" smtClean="0"/>
              <a:t>22/02/2022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FF981B-56D1-4882-97E1-7F879570A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2333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130号-快乐俏黑体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130号-快乐俏黑体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77345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slideMaster" Target="../slideMasters/slideMaster3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9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39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4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7" Type="http://schemas.openxmlformats.org/officeDocument/2006/relationships/slideMaster" Target="../slideMasters/slideMaster3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53.xml"/><Relationship Id="rId4" Type="http://schemas.openxmlformats.org/officeDocument/2006/relationships/tags" Target="../tags/tag5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57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6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34617-7C5D-4878-B81A-7341C72D7DE1}" type="datetimeFigureOut">
              <a:rPr lang="en-US" smtClean="0"/>
              <a:t>22/02/2022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MăngNon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4437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34617-7C5D-4878-B81A-7341C72D7DE1}" type="datetimeFigureOut">
              <a:rPr lang="en-US" smtClean="0"/>
              <a:t>22/02/2022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FDE85-3834-48F8-B661-3C09C58E33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333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34617-7C5D-4878-B81A-7341C72D7DE1}" type="datetimeFigureOut">
              <a:rPr lang="en-US" smtClean="0"/>
              <a:t>22/02/2022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FDE85-3834-48F8-B661-3C09C58E33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331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18FACB34-427C-482F-997F-91098EC54B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075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D0C267C2-B1B8-4B8B-867F-6BF320A651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矩形 6" descr="e7d195523061f1c0600ade85ab8d19863d296bbd6d3c8047FB0A4867354E4F1E3A7DEAE3C4C4B5C9777EC9E9D7F78045DB0296A4194571101A21F67FC7D6C39966CE50B69116E2EE84E571E25F3C0CCE21D51995AEE648537E740CEA7618AB930102B534381A4D659FACB713EADFEEF3A07E9AE228A0A86F3911C6D7004F86999813B5C3A29D38A2E60656253DA35015324BD0E860A42138">
            <a:extLst>
              <a:ext uri="{FF2B5EF4-FFF2-40B4-BE49-F238E27FC236}">
                <a16:creationId xmlns="" xmlns:a16="http://schemas.microsoft.com/office/drawing/2014/main" id="{1128AFA3-DF3F-4121-93D9-F3D13223CE31}"/>
              </a:ext>
            </a:extLst>
          </p:cNvPr>
          <p:cNvSpPr/>
          <p:nvPr userDrawn="1"/>
        </p:nvSpPr>
        <p:spPr>
          <a:xfrm>
            <a:off x="206901" y="201778"/>
            <a:ext cx="11778197" cy="645444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5号-简雅黑" panose="00000500000000000000" pitchFamily="2" charset="-122"/>
              <a:ea typeface="字魂105号-简雅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6886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A4EB8E1E-A490-4229-817D-E85A8BD00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1F5E21A8-F462-4015-88B7-9B226479D0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137C27EA-AF47-40C9-91D7-5CC0518FDA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E1588-E626-47DB-9C8B-C15EEDA9C8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F0CDECE7-A648-456D-AED4-A18B6B920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F643B1E4-8756-41E5-8AD8-26063227FE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FA92F1-E83E-4630-BCC7-BA8148956F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8375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463F2FC0-DB9E-410F-9C40-472D6453C6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7E64810D-9D20-4774-864D-0E5597F858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27C7132C-A46E-45CA-A18A-440E7472A4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1CE2A3E3-E2D9-410F-8FA7-EA31533FF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E1588-E626-47DB-9C8B-C15EEDA9C8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92AA0DBA-3984-463E-9D01-240EAA9763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A13F0B5F-79D8-47D2-AC5D-9AA25B965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FA92F1-E83E-4630-BCC7-BA8148956F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3301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6C1FB62C-112C-4066-9805-1BF69350F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FB9D3AF4-0856-4F48-98A4-28FB266BC2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BA8F8BE6-4D68-4506-A699-38653DAEFB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2D419AF9-6207-4B1B-B5C4-7CC9D516DC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E1DA5221-4784-43A8-B136-684645A9C4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86C9858C-7E98-4D3C-8744-37DE7ED520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E1588-E626-47DB-9C8B-C15EEDA9C8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4F90807E-CD89-4F3A-A591-C2FE3B63D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A4D43797-AF23-4BA6-B67C-976EFA269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FA92F1-E83E-4630-BCC7-BA8148956F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071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96C855E7-B7B0-4A9F-B3FF-FCDFD7CD1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8B97FA7A-4009-4D9D-86D3-9D40B03BF2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E1588-E626-47DB-9C8B-C15EEDA9C8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BB9EE373-6CF1-46CB-B4F1-70CA1582C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AAAA9489-9255-451D-A119-65ED16F4B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FA92F1-E83E-4630-BCC7-BA8148956F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86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0B33A492-2A1A-4CAE-8671-56BA4D358B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E1588-E626-47DB-9C8B-C15EEDA9C8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0C3720DC-82A8-4516-9AA1-1D6CC3AD6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B7F2A752-39C4-4E9E-A7F0-88491CF17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FA92F1-E83E-4630-BCC7-BA8148956F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8209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CDCE621-4297-4478-9EC9-FFDB0A1911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A449F177-9C0D-4464-B1D4-40F148AEE8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A81798A8-17EA-44EC-B6A1-0E8CABDBBB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AF878167-7C04-4DBB-848B-78EBA746D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E1588-E626-47DB-9C8B-C15EEDA9C8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A07A9889-7C27-4BD4-AA0A-98BBAFABE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7FC8438A-DBD8-4C9B-9A90-0C4D3AFD9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FA92F1-E83E-4630-BCC7-BA8148956F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3251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34617-7C5D-4878-B81A-7341C72D7DE1}" type="datetimeFigureOut">
              <a:rPr lang="en-US" smtClean="0"/>
              <a:t>22/02/2022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FDE85-3834-48F8-B661-3C09C58E33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707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C3B9259A-7A9A-49E5-AEC2-E2D8A3E00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4F076255-7624-4752-ACE2-E90C2D7A96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C8D17E3A-6AA8-455C-88BA-930AE7603E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2C17318B-3955-4D5D-9D4A-0CDAF1089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E1588-E626-47DB-9C8B-C15EEDA9C8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9B4C4436-1FD4-4F8B-8F4E-48F5E11103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15EFDBC9-B3D0-4CCD-B23C-48D13AD16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FA92F1-E83E-4630-BCC7-BA8148956F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8915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D30DA53-80D8-42BC-AE22-060DD09D2C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1F096F00-109D-4577-8A52-B1C290E262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7A624FC9-E3A9-44F1-AE7A-2AE99BE4B2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E1588-E626-47DB-9C8B-C15EEDA9C8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779CF61D-3036-46A7-9261-0A1E95936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F0845206-4FE7-47F8-9902-6DFDA30CC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FA92F1-E83E-4630-BCC7-BA8148956F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4673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CA00E836-187A-4749-941D-FF171C042F9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8F4CE634-9F4E-4B0A-B581-F8DD0A3A88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B4F14B4B-3D93-4808-A7E5-10AB1D1393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E1588-E626-47DB-9C8B-C15EEDA9C8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56649EB4-BEAE-4982-B8A6-3751275FD5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05EC7B33-4335-4FD7-A1D5-28E2B7F57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FA92F1-E83E-4630-BCC7-BA8148956F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7793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669882" y="2588281"/>
            <a:ext cx="10852237" cy="899167"/>
          </a:xfrm>
        </p:spPr>
        <p:txBody>
          <a:bodyPr lIns="101600" tIns="38100" rIns="25400" bIns="38100" anchor="t" anchorCtr="0">
            <a:noAutofit/>
          </a:bodyPr>
          <a:lstStyle>
            <a:lvl1pPr algn="ctr">
              <a:defRPr sz="5400" b="0" spc="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669882" y="3566160"/>
            <a:ext cx="10852237" cy="950984"/>
          </a:xfrm>
        </p:spPr>
        <p:txBody>
          <a:bodyPr lIns="101600" tIns="38100" rIns="76200" bIns="3810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2400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字魂130号-快乐俏黑体" panose="00000500000000000000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字魂130号-快乐俏黑体" panose="00000500000000000000" charset="-122"/>
              <a:cs typeface="+mn-cs"/>
            </a:endParaRPr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字魂130号-快乐俏黑体" panose="00000500000000000000" charset="-122"/>
              <a:cs typeface="+mn-cs"/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字魂130号-快乐俏黑体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字魂130号-快乐俏黑体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2713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69882" y="1296000"/>
            <a:ext cx="10852237" cy="5041355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字魂130号-快乐俏黑体" panose="00000500000000000000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字魂130号-快乐俏黑体" panose="00000500000000000000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字魂130号-快乐俏黑体" panose="00000500000000000000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字魂130号-快乐俏黑体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字魂130号-快乐俏黑体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4778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930" y="3808730"/>
            <a:ext cx="10852237" cy="624845"/>
          </a:xfrm>
        </p:spPr>
        <p:txBody>
          <a:bodyPr lIns="101600" tIns="38100" rIns="63500" bIns="38100" anchor="t" anchorCtr="0">
            <a:noAutofit/>
          </a:bodyPr>
          <a:lstStyle>
            <a:lvl1pPr>
              <a:defRPr sz="3600" b="0" u="none" strike="noStrike" kern="1200" cap="none" spc="300" normalizeH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69925" y="4511675"/>
            <a:ext cx="10852237" cy="1077985"/>
          </a:xfrm>
        </p:spPr>
        <p:txBody>
          <a:bodyPr lIns="101600" tIns="38100" rIns="76200" bIns="38100">
            <a:noAutofit/>
          </a:bodyPr>
          <a:lstStyle>
            <a:lvl1pPr marL="0" indent="0" eaLnBrk="1" fontAlgn="auto" latinLnBrk="0" hangingPunct="1">
              <a:buNone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字魂130号-快乐俏黑体" panose="00000500000000000000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字魂130号-快乐俏黑体" panose="00000500000000000000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字魂130号-快乐俏黑体" panose="00000500000000000000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字魂130号-快乐俏黑体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字魂130号-快乐俏黑体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8017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238877" y="1296000"/>
            <a:ext cx="5283242" cy="5040000"/>
          </a:xfrm>
        </p:spPr>
        <p:txBody>
          <a:bodyPr>
            <a:noAutofit/>
          </a:bodyPr>
          <a:lstStyle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字魂130号-快乐俏黑体" panose="00000500000000000000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字魂130号-快乐俏黑体" panose="00000500000000000000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字魂130号-快乐俏黑体" panose="00000500000000000000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字魂130号-快乐俏黑体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字魂130号-快乐俏黑体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2995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69930" y="1296000"/>
            <a:ext cx="5283242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69925" y="1789043"/>
            <a:ext cx="5283200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296000"/>
            <a:ext cx="5283242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789043"/>
            <a:ext cx="5283242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字魂130号-快乐俏黑体" panose="00000500000000000000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字魂130号-快乐俏黑体" panose="00000500000000000000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字魂130号-快乐俏黑体" panose="00000500000000000000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字魂130号-快乐俏黑体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字魂130号-快乐俏黑体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924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字魂130号-快乐俏黑体" panose="00000500000000000000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字魂130号-快乐俏黑体" panose="00000500000000000000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字魂130号-快乐俏黑体" panose="00000500000000000000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字魂130号-快乐俏黑体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字魂130号-快乐俏黑体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696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字魂130号-快乐俏黑体" panose="00000500000000000000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字魂130号-快乐俏黑体" panose="00000500000000000000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字魂130号-快乐俏黑体" panose="00000500000000000000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字魂130号-快乐俏黑体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字魂130号-快乐俏黑体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3282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34617-7C5D-4878-B81A-7341C72D7DE1}" type="datetimeFigureOut">
              <a:rPr lang="en-US" smtClean="0"/>
              <a:t>22/02/2022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FDE85-3834-48F8-B661-3C09C58E33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158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238925" y="1296000"/>
            <a:ext cx="5283242" cy="50400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FD9D74-47D9-4702-A33C-335B63B48DB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字魂130号-快乐俏黑体" panose="00000500000000000000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2022/2/22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字魂130号-快乐俏黑体" panose="00000500000000000000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字魂130号-快乐俏黑体" panose="00000500000000000000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BC47A4-756D-490B-A52F-7D9E2C9FC05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字魂130号-快乐俏黑体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字魂130号-快乐俏黑体" panose="00000500000000000000" charset="-122"/>
              <a:cs typeface="+mn-cs"/>
            </a:endParaRPr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293361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字魂130号-快乐俏黑体" panose="00000500000000000000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字魂130号-快乐俏黑体" panose="00000500000000000000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字魂130号-快乐俏黑体" panose="00000500000000000000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字魂130号-快乐俏黑体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字魂130号-快乐俏黑体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2448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字魂130号-快乐俏黑体" panose="00000500000000000000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字魂130号-快乐俏黑体" panose="00000500000000000000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字魂130号-快乐俏黑体" panose="00000500000000000000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字魂130号-快乐俏黑体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字魂130号-快乐俏黑体" panose="00000500000000000000" charset="-122"/>
              <a:cs typeface="+mn-cs"/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69930" y="952508"/>
            <a:ext cx="10852237" cy="504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730241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字魂130号-快乐俏黑体" panose="00000500000000000000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字魂130号-快乐俏黑体" panose="00000500000000000000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字魂130号-快乐俏黑体" panose="00000500000000000000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字魂130号-快乐俏黑体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字魂130号-快乐俏黑体" panose="00000500000000000000" charset="-122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669882" y="2588281"/>
            <a:ext cx="10852237" cy="899167"/>
          </a:xfrm>
        </p:spPr>
        <p:txBody>
          <a:bodyPr vert="horz" lIns="101600" tIns="38100" rIns="25400" bIns="38100" rtlCol="0" anchor="t" anchorCtr="0">
            <a:no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5400" b="0" i="0" u="none" strike="noStrike" kern="1200" cap="none" spc="600" normalizeH="0" baseline="0" noProof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4293007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F79CB4-7E72-4914-806B-80D9FDE308E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06557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91E517-88E6-4487-824F-77AAFC45E00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36393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2AFFB1-7EF7-48C4-AB63-9400A2AD838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337875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2833A4-F7A0-4131-9AF5-03099EFD44AC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50328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13EBEC-39EB-4DEC-88E2-A192A2C02CA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10069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F0AF68-8358-4D51-AEDA-0388F284AFD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3226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34617-7C5D-4878-B81A-7341C72D7DE1}" type="datetimeFigureOut">
              <a:rPr lang="en-US" smtClean="0"/>
              <a:t>22/02/2022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FDE85-3834-48F8-B661-3C09C58E33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523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40E01D-94F1-4636-95D5-02EAD9FFF13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9335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0A01DB-04A3-4E74-BEA6-19304D88BF2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308463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7E95BD-8E24-4CDF-A7C6-95F17183A62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1890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120489-9EA2-430A-B90A-DF7A8FDD997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852193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80E146-5050-4EB9-955C-BEDCCB12035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097789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51A12E-AA12-46A5-979A-D4DC48AAC4A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107162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4E5A3B-C83E-4386-A4A6-BCAF2789D87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36529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34617-7C5D-4878-B81A-7341C72D7DE1}" type="datetimeFigureOut">
              <a:rPr lang="en-US" smtClean="0"/>
              <a:t>22/02/2022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FDE85-3834-48F8-B661-3C09C58E33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416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34617-7C5D-4878-B81A-7341C72D7DE1}" type="datetimeFigureOut">
              <a:rPr lang="en-US" smtClean="0"/>
              <a:t>22/02/2022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FDE85-3834-48F8-B661-3C09C58E33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063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34617-7C5D-4878-B81A-7341C72D7DE1}" type="datetimeFigureOut">
              <a:rPr lang="en-US" smtClean="0"/>
              <a:t>22/02/2022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FDE85-3834-48F8-B661-3C09C58E33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07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34617-7C5D-4878-B81A-7341C72D7DE1}" type="datetimeFigureOut">
              <a:rPr lang="en-US" smtClean="0"/>
              <a:t>22/02/2022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FDE85-3834-48F8-B661-3C09C58E33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61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34617-7C5D-4878-B81A-7341C72D7DE1}" type="datetimeFigureOut">
              <a:rPr lang="en-US" smtClean="0"/>
              <a:t>22/02/2022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FDE85-3834-48F8-B661-3C09C58E33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612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ags" Target="../tags/tag1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24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ags" Target="../tags/tag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834617-7C5D-4878-B81A-7341C72D7DE1}" type="datetimeFigureOut">
              <a:rPr lang="en-US" smtClean="0"/>
              <a:t>22/02/2022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EFDE85-3834-48F8-B661-3C09C58E333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11630628" y="6550223"/>
            <a:ext cx="5613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0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UTM Seagull" panose="02040603050506020204" pitchFamily="18" charset="0"/>
              </a:rPr>
              <a:t>MNT</a:t>
            </a:r>
            <a:endParaRPr lang="en-US" sz="1400" b="0" dirty="0">
              <a:solidFill>
                <a:schemeClr val="accent2">
                  <a:lumMod val="20000"/>
                  <a:lumOff val="80000"/>
                </a:schemeClr>
              </a:solidFill>
              <a:latin typeface="UTM Seagull" panose="020406030505060202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48456" y="2380343"/>
            <a:ext cx="4029456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-5711371"/>
            <a:ext cx="4029456" cy="68580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2680494" y="6900862"/>
            <a:ext cx="6096000" cy="192360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CHUYÊN GIÁO ÁN ĐIỆN TỬ THEO TUẦN KHỐI 4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BÀI THAO GIẢNG – ELEARNING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Nhóm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chia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sẻ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-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Qùa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tặng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Non –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Tiểu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Page: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Non –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Tiểu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0" i="0" u="sng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0382348780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- </a:t>
            </a:r>
            <a:r>
              <a:rPr kumimoji="0" lang="en-US" sz="1800" b="0" i="0" u="sng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0984848929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1425084" y="7077984"/>
            <a:ext cx="1071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tx1"/>
                </a:solidFill>
                <a:latin typeface="UTM Seagull" panose="02040603050506020204" pitchFamily="18" charset="0"/>
              </a:rPr>
              <a:t>Linh</a:t>
            </a:r>
            <a:endParaRPr lang="en-US" sz="1800" dirty="0">
              <a:solidFill>
                <a:schemeClr val="tx1"/>
              </a:solidFill>
              <a:latin typeface="UTM Seagull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8353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6A098525-81B4-4540-A664-1C264B695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3CF051CA-D83E-435A-A9C6-59FCBA6184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E39E8515-32A6-4DEF-8F91-F434A7C213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E1588-E626-47DB-9C8B-C15EEDA9C8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2375EC67-754C-4B50-9F5D-0091564AE5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841A51D6-94FF-42D4-AF57-72D519F240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FA92F1-E83E-4630-BCC7-BA8148956F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4804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dashHorz">
          <a:fgClr>
            <a:schemeClr val="accent4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69882" y="432000"/>
            <a:ext cx="10852237" cy="648000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69882" y="1296000"/>
            <a:ext cx="10852237" cy="50400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ea typeface="字魂130号-快乐俏黑体" panose="00000500000000000000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字魂130号-快乐俏黑体" panose="00000500000000000000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字魂130号-快乐俏黑体" panose="00000500000000000000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ea typeface="字魂130号-快乐俏黑体" panose="00000500000000000000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字魂130号-快乐俏黑体" panose="00000500000000000000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ea typeface="字魂130号-快乐俏黑体" panose="00000500000000000000" charset="-12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字魂130号-快乐俏黑体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字魂130号-快乐俏黑体" panose="00000500000000000000" charset="-122"/>
              <a:cs typeface="+mn-cs"/>
            </a:endParaRPr>
          </a:p>
        </p:txBody>
      </p:sp>
      <p:sp>
        <p:nvSpPr>
          <p:cNvPr id="7" name="KSO_TEMPLATE" hidden="1"/>
          <p:cNvSpPr/>
          <p:nvPr>
            <p:custDataLst>
              <p:tags r:id="rId18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字魂130号-快乐俏黑体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3846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800" b="1" u="none" strike="noStrike" kern="1200" cap="none" spc="200" normalizeH="0">
          <a:solidFill>
            <a:schemeClr val="tx1"/>
          </a:solidFill>
          <a:uFillTx/>
          <a:latin typeface="+mj-lt"/>
          <a:ea typeface="字魂130号-快乐俏黑体" panose="00000500000000000000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字魂130号-快乐俏黑体" panose="00000500000000000000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字魂130号-快乐俏黑体" panose="00000500000000000000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字魂130号-快乐俏黑体" panose="00000500000000000000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字魂130号-快乐俏黑体" panose="00000500000000000000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字魂130号-快乐俏黑体" panose="00000500000000000000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433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433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433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68E9223-D2D4-4D54-A5AA-1D08A5699894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510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gif"/><Relationship Id="rId7" Type="http://schemas.microsoft.com/office/2007/relationships/hdphoto" Target="../media/hdphoto2.wdp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9.png"/><Relationship Id="rId5" Type="http://schemas.microsoft.com/office/2007/relationships/hdphoto" Target="../media/hdphoto1.wdp"/><Relationship Id="rId10" Type="http://schemas.microsoft.com/office/2007/relationships/hdphoto" Target="../media/hdphoto3.wdp"/><Relationship Id="rId4" Type="http://schemas.openxmlformats.org/officeDocument/2006/relationships/image" Target="../media/image5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4.jpeg"/><Relationship Id="rId4" Type="http://schemas.openxmlformats.org/officeDocument/2006/relationships/image" Target="../media/image18.png"/><Relationship Id="rId9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gif"/><Relationship Id="rId7" Type="http://schemas.microsoft.com/office/2007/relationships/hdphoto" Target="../media/hdphoto2.wdp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10" Type="http://schemas.microsoft.com/office/2007/relationships/hdphoto" Target="../media/hdphoto3.wdp"/><Relationship Id="rId4" Type="http://schemas.openxmlformats.org/officeDocument/2006/relationships/image" Target="../media/image5.png"/><Relationship Id="rId9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10" Type="http://schemas.openxmlformats.org/officeDocument/2006/relationships/image" Target="../media/image9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gif"/><Relationship Id="rId7" Type="http://schemas.microsoft.com/office/2007/relationships/hdphoto" Target="../media/hdphoto2.wdp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10" Type="http://schemas.microsoft.com/office/2007/relationships/hdphoto" Target="../media/hdphoto3.wdp"/><Relationship Id="rId4" Type="http://schemas.openxmlformats.org/officeDocument/2006/relationships/image" Target="../media/image5.png"/><Relationship Id="rId9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microsoft.com/office/2007/relationships/hdphoto" Target="../media/hdphoto4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40.png"/><Relationship Id="rId5" Type="http://schemas.microsoft.com/office/2007/relationships/hdphoto" Target="../media/hdphoto4.wdp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gif"/><Relationship Id="rId7" Type="http://schemas.microsoft.com/office/2007/relationships/hdphoto" Target="../media/hdphoto2.wdp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10" Type="http://schemas.microsoft.com/office/2007/relationships/hdphoto" Target="../media/hdphoto3.wdp"/><Relationship Id="rId4" Type="http://schemas.openxmlformats.org/officeDocument/2006/relationships/image" Target="../media/image5.png"/><Relationship Id="rId9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6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gif"/><Relationship Id="rId7" Type="http://schemas.microsoft.com/office/2007/relationships/hdphoto" Target="../media/hdphoto2.wdp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9.png"/><Relationship Id="rId5" Type="http://schemas.microsoft.com/office/2007/relationships/hdphoto" Target="../media/hdphoto1.wdp"/><Relationship Id="rId10" Type="http://schemas.microsoft.com/office/2007/relationships/hdphoto" Target="../media/hdphoto3.wdp"/><Relationship Id="rId4" Type="http://schemas.openxmlformats.org/officeDocument/2006/relationships/image" Target="../media/image5.png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microsoft.com/office/2007/relationships/hdphoto" Target="../media/hdphoto3.wdp"/><Relationship Id="rId4" Type="http://schemas.openxmlformats.org/officeDocument/2006/relationships/image" Target="../media/image18.png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Fish Fishing Sticker by Tourism Vancouver Island for iOS &amp;amp; Android | GIPHY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3096" y="4024066"/>
            <a:ext cx="1280868" cy="1280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Top Flowery Raindrops Stickers for Android &amp;amp; iOS | Gfycat"/>
          <p:cNvPicPr>
            <a:picLocks noChangeAspect="1" noChangeArrowheads="1" noCrop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5625" y="4492376"/>
            <a:ext cx="3620288" cy="3013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99751" y="1273239"/>
            <a:ext cx="1177747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 err="1" smtClean="0">
                <a:ln w="19050">
                  <a:solidFill>
                    <a:schemeClr val="bg1"/>
                  </a:solidFill>
                  <a:bevel/>
                </a:ln>
                <a:solidFill>
                  <a:schemeClr val="tx1">
                    <a:lumMod val="65000"/>
                    <a:lumOff val="35000"/>
                    <a:alpha val="71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UVN But Long 2" panose="00000400000000000000" pitchFamily="2" charset="0"/>
              </a:rPr>
              <a:t>Đoàn</a:t>
            </a:r>
            <a:r>
              <a:rPr lang="en-US" sz="11500" dirty="0" smtClean="0">
                <a:ln w="19050">
                  <a:solidFill>
                    <a:schemeClr val="bg1"/>
                  </a:solidFill>
                  <a:bevel/>
                </a:ln>
                <a:solidFill>
                  <a:schemeClr val="tx1">
                    <a:lumMod val="65000"/>
                    <a:lumOff val="35000"/>
                    <a:alpha val="71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UVN But Long 2" panose="00000400000000000000" pitchFamily="2" charset="0"/>
              </a:rPr>
              <a:t> </a:t>
            </a:r>
            <a:r>
              <a:rPr lang="en-US" sz="11500" dirty="0" err="1" smtClean="0">
                <a:ln w="19050">
                  <a:solidFill>
                    <a:schemeClr val="bg1"/>
                  </a:solidFill>
                  <a:bevel/>
                </a:ln>
                <a:solidFill>
                  <a:schemeClr val="tx1">
                    <a:lumMod val="65000"/>
                    <a:lumOff val="35000"/>
                    <a:alpha val="71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UVN But Long 2" panose="00000400000000000000" pitchFamily="2" charset="0"/>
              </a:rPr>
              <a:t>thuyền</a:t>
            </a:r>
            <a:r>
              <a:rPr lang="en-US" sz="11500" dirty="0" smtClean="0">
                <a:ln w="19050">
                  <a:solidFill>
                    <a:schemeClr val="bg1"/>
                  </a:solidFill>
                  <a:bevel/>
                </a:ln>
                <a:solidFill>
                  <a:schemeClr val="tx1">
                    <a:lumMod val="65000"/>
                    <a:lumOff val="35000"/>
                    <a:alpha val="71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UVN But Long 2" panose="00000400000000000000" pitchFamily="2" charset="0"/>
              </a:rPr>
              <a:t> đánh </a:t>
            </a:r>
            <a:r>
              <a:rPr lang="en-US" sz="11500" dirty="0" err="1" smtClean="0">
                <a:ln w="19050">
                  <a:solidFill>
                    <a:schemeClr val="bg1"/>
                  </a:solidFill>
                  <a:bevel/>
                </a:ln>
                <a:solidFill>
                  <a:schemeClr val="tx1">
                    <a:lumMod val="65000"/>
                    <a:lumOff val="35000"/>
                    <a:alpha val="71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UVN But Long 2" panose="00000400000000000000" pitchFamily="2" charset="0"/>
              </a:rPr>
              <a:t>cá</a:t>
            </a:r>
            <a:endParaRPr lang="en-US" sz="11500" dirty="0">
              <a:ln w="19050">
                <a:solidFill>
                  <a:schemeClr val="bg1"/>
                </a:solidFill>
                <a:bevel/>
              </a:ln>
              <a:solidFill>
                <a:schemeClr val="tx1">
                  <a:lumMod val="65000"/>
                  <a:lumOff val="35000"/>
                  <a:alpha val="71000"/>
                </a:schemeClr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UVN But Long 2" panose="00000400000000000000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790" b="26016" l="2059" r="4875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9778" b="70996"/>
          <a:stretch/>
        </p:blipFill>
        <p:spPr>
          <a:xfrm>
            <a:off x="4818699" y="3296658"/>
            <a:ext cx="3940404" cy="2760287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1026" name="Picture 2" descr="Top Flowery Raindrops Stickers for Android &amp;amp; iOS | Gfycat"/>
          <p:cNvPicPr>
            <a:picLocks noChangeAspect="1" noChangeArrowheads="1" noCrop="1"/>
          </p:cNvPicPr>
          <p:nvPr/>
        </p:nvPicPr>
        <p:blipFill>
          <a:blip r:embed="rId8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2883" y="4776450"/>
            <a:ext cx="3013029" cy="3013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041" b="36371" l="4609" r="41479">
                        <a14:backgroundMark x1="24885" y1="25531" x2="24473" y2="25531"/>
                        <a14:backgroundMark x1="21494" y1="25652" x2="21494" y2="25652"/>
                        <a14:backgroundMark x1="20165" y1="25227" x2="20165" y2="25227"/>
                        <a14:backgroundMark x1="19707" y1="24742" x2="19707" y2="24742"/>
                        <a14:backgroundMark x1="16086" y1="24196" x2="16086" y2="24196"/>
                        <a14:backgroundMark x1="28873" y1="25045" x2="28873" y2="25045"/>
                        <a14:backgroundMark x1="32814" y1="19527" x2="32814" y2="19527"/>
                        <a14:backgroundMark x1="31256" y1="19406" x2="31256" y2="19406"/>
                        <a14:backgroundMark x1="34189" y1="24924" x2="34189" y2="24924"/>
                        <a14:backgroundMark x1="33089" y1="24682" x2="33089" y2="24682"/>
                        <a14:backgroundMark x1="31577" y1="24500" x2="31577" y2="24500"/>
                        <a14:backgroundMark x1="33593" y1="23833" x2="33593" y2="23833"/>
                        <a14:backgroundMark x1="37259" y1="24378" x2="37259" y2="24378"/>
                        <a14:backgroundMark x1="39688" y1="20497" x2="39688" y2="20497"/>
                        <a14:backgroundMark x1="38130" y1="24500" x2="38130" y2="24500"/>
                        <a14:backgroundMark x1="36022" y1="24924" x2="36022" y2="249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3912" b="59588"/>
          <a:stretch/>
        </p:blipFill>
        <p:spPr>
          <a:xfrm>
            <a:off x="7544416" y="3883844"/>
            <a:ext cx="4289999" cy="284218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-1793702" y="354641"/>
            <a:ext cx="59765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UVN Mang Tre" panose="00000400000000000000" pitchFamily="2" charset="0"/>
              </a:rPr>
              <a:t>Tập</a:t>
            </a:r>
            <a:r>
              <a:rPr lang="en-US" sz="4400" dirty="0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UVN Mang Tre" panose="00000400000000000000" pitchFamily="2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UVN Mang Tre" panose="00000400000000000000" pitchFamily="2" charset="0"/>
              </a:rPr>
              <a:t>đọc</a:t>
            </a:r>
            <a:endParaRPr lang="en-US" sz="4400" dirty="0">
              <a:solidFill>
                <a:schemeClr val="bg1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UVN Mang Tre" panose="00000400000000000000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503530" y="3369442"/>
            <a:ext cx="59765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n>
                  <a:solidFill>
                    <a:srgbClr val="FFB06D"/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UVN Mang Tre" panose="00000400000000000000" pitchFamily="2" charset="0"/>
              </a:rPr>
              <a:t>_</a:t>
            </a:r>
            <a:r>
              <a:rPr lang="en-US" sz="3200" dirty="0" err="1" smtClean="0">
                <a:ln>
                  <a:solidFill>
                    <a:srgbClr val="FFB06D"/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UVN Mang Tre" panose="00000400000000000000" pitchFamily="2" charset="0"/>
              </a:rPr>
              <a:t>Huy</a:t>
            </a:r>
            <a:r>
              <a:rPr lang="en-US" sz="3200" dirty="0" smtClean="0">
                <a:ln>
                  <a:solidFill>
                    <a:srgbClr val="FFB06D"/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UVN Mang Tre" panose="00000400000000000000" pitchFamily="2" charset="0"/>
              </a:rPr>
              <a:t> </a:t>
            </a:r>
            <a:r>
              <a:rPr lang="en-US" sz="3200" dirty="0" err="1" smtClean="0">
                <a:ln>
                  <a:solidFill>
                    <a:srgbClr val="FFB06D"/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UVN Mang Tre" panose="00000400000000000000" pitchFamily="2" charset="0"/>
              </a:rPr>
              <a:t>Cận</a:t>
            </a:r>
            <a:r>
              <a:rPr lang="en-US" sz="3200" dirty="0" smtClean="0">
                <a:ln>
                  <a:solidFill>
                    <a:srgbClr val="FFB06D"/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UVN Mang Tre" panose="00000400000000000000" pitchFamily="2" charset="0"/>
              </a:rPr>
              <a:t>_</a:t>
            </a:r>
            <a:endParaRPr lang="en-US" sz="3200" dirty="0">
              <a:ln>
                <a:solidFill>
                  <a:srgbClr val="FFB06D"/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UVN Mang Tre" panose="00000400000000000000" pitchFamily="2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14" y="5522077"/>
            <a:ext cx="628531" cy="1069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659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1F4AB64B-55C7-4434-A595-844FAA5D8A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09" r="47124" b="18301"/>
          <a:stretch/>
        </p:blipFill>
        <p:spPr>
          <a:xfrm>
            <a:off x="0" y="1290917"/>
            <a:ext cx="6669742" cy="536986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8881B530-F819-49CC-A5AD-D999134E79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061" r="46352"/>
          <a:stretch/>
        </p:blipFill>
        <p:spPr>
          <a:xfrm>
            <a:off x="-1" y="4329953"/>
            <a:ext cx="6409766" cy="252804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1C14989D-61A0-48B4-99F7-CBCA0D05310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48" t="75061" r="-69"/>
          <a:stretch/>
        </p:blipFill>
        <p:spPr>
          <a:xfrm>
            <a:off x="6929719" y="4329952"/>
            <a:ext cx="5262282" cy="252804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DB362E0F-9F83-46FC-A3CF-18DD0F3CF1B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13" t="39631" r="37" b="16579"/>
          <a:stretch/>
        </p:blipFill>
        <p:spPr>
          <a:xfrm>
            <a:off x="5576048" y="2141114"/>
            <a:ext cx="6615952" cy="397426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97F2F7EF-BCB8-4770-98CB-872C7C926EA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48" r="28224" b="65751"/>
          <a:stretch/>
        </p:blipFill>
        <p:spPr>
          <a:xfrm>
            <a:off x="-1" y="21797"/>
            <a:ext cx="4733366" cy="189664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943A6C73-966B-40E1-BD4E-313FA56B5C5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09" t="18825" b="58691"/>
          <a:stretch/>
        </p:blipFill>
        <p:spPr>
          <a:xfrm>
            <a:off x="10213408" y="-207003"/>
            <a:ext cx="1978592" cy="360543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577A8184-B8D9-46F3-BA9F-6F40BC9E660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01" t="33790" r="17308" b="58831"/>
          <a:stretch/>
        </p:blipFill>
        <p:spPr>
          <a:xfrm>
            <a:off x="8441575" y="1595714"/>
            <a:ext cx="1978592" cy="118334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B022DD75-0575-497F-9ABA-015DAB8F82F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020"/>
          <a:stretch/>
        </p:blipFill>
        <p:spPr>
          <a:xfrm>
            <a:off x="6929719" y="-119622"/>
            <a:ext cx="5262282" cy="4024476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20C05433-E0BE-4D08-9704-B15D7D60B05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111" b="35109"/>
          <a:stretch/>
        </p:blipFill>
        <p:spPr>
          <a:xfrm>
            <a:off x="1" y="3505200"/>
            <a:ext cx="12192000" cy="945054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="" xmlns:a16="http://schemas.microsoft.com/office/drawing/2014/main" id="{1AF66971-9571-4C17-AE0A-212069EF106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26" b="15163"/>
          <a:stretch/>
        </p:blipFill>
        <p:spPr>
          <a:xfrm>
            <a:off x="1322393" y="-1944603"/>
            <a:ext cx="9686258" cy="10332981"/>
          </a:xfrm>
          <a:prstGeom prst="rect">
            <a:avLst/>
          </a:prstGeom>
        </p:spPr>
      </p:pic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-333981" y="212576"/>
            <a:ext cx="616552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800" b="1" dirty="0" smtClean="0">
                <a:ln w="3175">
                  <a:solidFill>
                    <a:schemeClr val="tx1"/>
                  </a:solidFill>
                  <a:prstDash val="sysDash"/>
                </a:ln>
                <a:solidFill>
                  <a:schemeClr val="bg1"/>
                </a:solidFill>
                <a:latin typeface="UTM Seagull" panose="02040603050506020204" pitchFamily="18" charset="0"/>
                <a:cs typeface="Arial" panose="020B0604020202020204" pitchFamily="34" charset="0"/>
              </a:rPr>
              <a:t>GIẢI NGHĨA TỪ</a:t>
            </a:r>
            <a:endParaRPr lang="en-US" altLang="en-US" sz="4800" b="1" dirty="0">
              <a:ln w="3175">
                <a:solidFill>
                  <a:schemeClr val="tx1"/>
                </a:solidFill>
                <a:prstDash val="sysDash"/>
              </a:ln>
              <a:solidFill>
                <a:schemeClr val="bg1"/>
              </a:solidFill>
              <a:latin typeface="UTM Seagull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7" name="Text Box 16"/>
          <p:cNvSpPr txBox="1">
            <a:spLocks noChangeArrowheads="1"/>
          </p:cNvSpPr>
          <p:nvPr/>
        </p:nvSpPr>
        <p:spPr bwMode="auto">
          <a:xfrm>
            <a:off x="197224" y="1379229"/>
            <a:ext cx="86868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Thoi</a:t>
            </a:r>
            <a:endParaRPr lang="en-US" altLang="en-US" sz="4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731285" y="1361743"/>
            <a:ext cx="652411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altLang="en-US" sz="28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phận</a:t>
            </a:r>
            <a:r>
              <a:rPr lang="en-US" altLang="en-US" sz="28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28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khung</a:t>
            </a:r>
            <a:r>
              <a:rPr lang="en-US" altLang="en-US" sz="28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cửi</a:t>
            </a:r>
            <a:r>
              <a:rPr lang="en-US" altLang="en-US" sz="28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altLang="en-US" sz="28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altLang="en-US" sz="28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dệt</a:t>
            </a:r>
            <a:r>
              <a:rPr lang="en-US" altLang="en-US" sz="28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altLang="en-US" sz="28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luồn</a:t>
            </a:r>
            <a:r>
              <a:rPr lang="en-US" altLang="en-US" sz="28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sợi</a:t>
            </a:r>
            <a:r>
              <a:rPr lang="en-US" altLang="en-US" sz="28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altLang="en-US" sz="28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altLang="en-US" sz="28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dệt</a:t>
            </a:r>
            <a:r>
              <a:rPr lang="en-US" altLang="en-US" sz="28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vải</a:t>
            </a:r>
            <a:r>
              <a:rPr lang="en-US" altLang="en-US" sz="28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026" name="Picture 2" descr="Ca dao tục ngữ về dệt vải - Ca dao Mẹ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51798">
            <a:off x="637544" y="3258779"/>
            <a:ext cx="4526384" cy="301004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àng dệt Mã Châu: Khung cửi nằm “đắp chiếu” | Đời sống | Vietnam+  (VietnamPlus)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51798">
            <a:off x="5928010" y="2934238"/>
            <a:ext cx="5356218" cy="357420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3139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 autoUpdateAnimBg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1F4AB64B-55C7-4434-A595-844FAA5D8A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09" r="47124" b="18301"/>
          <a:stretch/>
        </p:blipFill>
        <p:spPr>
          <a:xfrm>
            <a:off x="0" y="1290917"/>
            <a:ext cx="6669742" cy="536986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8881B530-F819-49CC-A5AD-D999134E79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061" r="46352"/>
          <a:stretch/>
        </p:blipFill>
        <p:spPr>
          <a:xfrm>
            <a:off x="-1" y="4329953"/>
            <a:ext cx="6409766" cy="252804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1C14989D-61A0-48B4-99F7-CBCA0D05310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48" t="75061" r="-69"/>
          <a:stretch/>
        </p:blipFill>
        <p:spPr>
          <a:xfrm>
            <a:off x="6929719" y="4329952"/>
            <a:ext cx="5262282" cy="252804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DB362E0F-9F83-46FC-A3CF-18DD0F3CF1B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13" t="39631" r="37" b="16579"/>
          <a:stretch/>
        </p:blipFill>
        <p:spPr>
          <a:xfrm>
            <a:off x="5576048" y="2099782"/>
            <a:ext cx="6615952" cy="397426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97F2F7EF-BCB8-4770-98CB-872C7C926EA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48" r="28224" b="65751"/>
          <a:stretch/>
        </p:blipFill>
        <p:spPr>
          <a:xfrm>
            <a:off x="-1" y="21797"/>
            <a:ext cx="4733366" cy="189664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943A6C73-966B-40E1-BD4E-313FA56B5C5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09" t="18825" b="58691"/>
          <a:stretch/>
        </p:blipFill>
        <p:spPr>
          <a:xfrm>
            <a:off x="10213408" y="-207003"/>
            <a:ext cx="1978592" cy="360543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577A8184-B8D9-46F3-BA9F-6F40BC9E660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01" t="33790" r="17308" b="58831"/>
          <a:stretch/>
        </p:blipFill>
        <p:spPr>
          <a:xfrm>
            <a:off x="8441575" y="1595714"/>
            <a:ext cx="1978592" cy="118334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B022DD75-0575-497F-9ABA-015DAB8F82F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020"/>
          <a:stretch/>
        </p:blipFill>
        <p:spPr>
          <a:xfrm>
            <a:off x="6929719" y="-119622"/>
            <a:ext cx="5262282" cy="4024476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20C05433-E0BE-4D08-9704-B15D7D60B05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111" b="35109"/>
          <a:stretch/>
        </p:blipFill>
        <p:spPr>
          <a:xfrm>
            <a:off x="1" y="3505200"/>
            <a:ext cx="12192000" cy="945054"/>
          </a:xfrm>
          <a:prstGeom prst="rect">
            <a:avLst/>
          </a:prstGeom>
        </p:spPr>
      </p:pic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-333981" y="212576"/>
            <a:ext cx="616552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800" b="1" dirty="0" smtClean="0">
                <a:ln w="3175">
                  <a:solidFill>
                    <a:prstClr val="black"/>
                  </a:solidFill>
                  <a:prstDash val="sysDash"/>
                </a:ln>
                <a:solidFill>
                  <a:prstClr val="white"/>
                </a:solidFill>
                <a:latin typeface="UTM Seagull" panose="02040603050506020204" pitchFamily="18" charset="0"/>
                <a:cs typeface="Arial" panose="020B0604020202020204" pitchFamily="34" charset="0"/>
              </a:rPr>
              <a:t>GIẢI NGHĨA TỪ</a:t>
            </a:r>
            <a:endParaRPr lang="en-US" altLang="en-US" sz="4800" b="1" dirty="0">
              <a:ln w="3175">
                <a:solidFill>
                  <a:prstClr val="black"/>
                </a:solidFill>
                <a:prstDash val="sysDash"/>
              </a:ln>
              <a:solidFill>
                <a:prstClr val="white"/>
              </a:solidFill>
              <a:latin typeface="UTM Seagull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7" name="Text Box 16"/>
          <p:cNvSpPr txBox="1">
            <a:spLocks noChangeArrowheads="1"/>
          </p:cNvSpPr>
          <p:nvPr/>
        </p:nvSpPr>
        <p:spPr bwMode="auto">
          <a:xfrm>
            <a:off x="200619" y="1012733"/>
            <a:ext cx="1171678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Cài</a:t>
            </a:r>
            <a:r>
              <a:rPr lang="en-US" altLang="en-US" sz="4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then</a:t>
            </a:r>
            <a:endParaRPr lang="en-US" altLang="en-US" sz="4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pic>
        <p:nvPicPr>
          <p:cNvPr id="19" name="Picture 6" descr="Related imag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4008" y="2091075"/>
            <a:ext cx="7945514" cy="4583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0545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" dur="1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1F4AB64B-55C7-4434-A595-844FAA5D8A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09" r="47124" b="18301"/>
          <a:stretch/>
        </p:blipFill>
        <p:spPr>
          <a:xfrm>
            <a:off x="0" y="1290917"/>
            <a:ext cx="6669742" cy="536986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8881B530-F819-49CC-A5AD-D999134E79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061" r="46352"/>
          <a:stretch/>
        </p:blipFill>
        <p:spPr>
          <a:xfrm>
            <a:off x="-1" y="4329953"/>
            <a:ext cx="6409766" cy="252804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1C14989D-61A0-48B4-99F7-CBCA0D05310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48" t="75061" r="-69"/>
          <a:stretch/>
        </p:blipFill>
        <p:spPr>
          <a:xfrm>
            <a:off x="6929719" y="4329952"/>
            <a:ext cx="5262282" cy="252804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DB362E0F-9F83-46FC-A3CF-18DD0F3CF1B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13" t="39631" r="37" b="16579"/>
          <a:stretch/>
        </p:blipFill>
        <p:spPr>
          <a:xfrm>
            <a:off x="5576048" y="2099782"/>
            <a:ext cx="6615952" cy="397426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97F2F7EF-BCB8-4770-98CB-872C7C926EA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48" r="28224" b="65751"/>
          <a:stretch/>
        </p:blipFill>
        <p:spPr>
          <a:xfrm>
            <a:off x="-1" y="21797"/>
            <a:ext cx="4733366" cy="189664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943A6C73-966B-40E1-BD4E-313FA56B5C5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09" t="18825" b="58691"/>
          <a:stretch/>
        </p:blipFill>
        <p:spPr>
          <a:xfrm>
            <a:off x="10213408" y="-207003"/>
            <a:ext cx="1978592" cy="360543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577A8184-B8D9-46F3-BA9F-6F40BC9E660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01" t="33790" r="17308" b="58831"/>
          <a:stretch/>
        </p:blipFill>
        <p:spPr>
          <a:xfrm>
            <a:off x="8441575" y="1595714"/>
            <a:ext cx="1978592" cy="118334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B022DD75-0575-497F-9ABA-015DAB8F82F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020"/>
          <a:stretch/>
        </p:blipFill>
        <p:spPr>
          <a:xfrm>
            <a:off x="6929719" y="-119622"/>
            <a:ext cx="5262282" cy="4024476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20C05433-E0BE-4D08-9704-B15D7D60B05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111" b="35109"/>
          <a:stretch/>
        </p:blipFill>
        <p:spPr>
          <a:xfrm>
            <a:off x="1" y="3505200"/>
            <a:ext cx="12192000" cy="945054"/>
          </a:xfrm>
          <a:prstGeom prst="rect">
            <a:avLst/>
          </a:prstGeom>
        </p:spPr>
      </p:pic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-333981" y="212576"/>
            <a:ext cx="616552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800" b="1" dirty="0" smtClean="0">
                <a:ln w="3175">
                  <a:solidFill>
                    <a:prstClr val="black"/>
                  </a:solidFill>
                  <a:prstDash val="sysDash"/>
                </a:ln>
                <a:solidFill>
                  <a:prstClr val="white"/>
                </a:solidFill>
                <a:latin typeface="UTM Seagull" panose="02040603050506020204" pitchFamily="18" charset="0"/>
                <a:cs typeface="Arial" panose="020B0604020202020204" pitchFamily="34" charset="0"/>
              </a:rPr>
              <a:t>GIẢI NGHĨA TỪ</a:t>
            </a:r>
            <a:endParaRPr lang="en-US" altLang="en-US" sz="4800" b="1" dirty="0">
              <a:ln w="3175">
                <a:solidFill>
                  <a:prstClr val="black"/>
                </a:solidFill>
                <a:prstDash val="sysDash"/>
              </a:ln>
              <a:solidFill>
                <a:prstClr val="white"/>
              </a:solidFill>
              <a:latin typeface="UTM Seagull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7" name="Text Box 16"/>
          <p:cNvSpPr txBox="1">
            <a:spLocks noChangeArrowheads="1"/>
          </p:cNvSpPr>
          <p:nvPr/>
        </p:nvSpPr>
        <p:spPr bwMode="auto">
          <a:xfrm>
            <a:off x="200619" y="1012733"/>
            <a:ext cx="1171678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Kéo </a:t>
            </a:r>
            <a:r>
              <a:rPr lang="en-US" altLang="en-US" sz="4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xoăn</a:t>
            </a:r>
            <a:r>
              <a:rPr lang="en-US" altLang="en-US" sz="4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altLang="en-US" sz="4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tay</a:t>
            </a:r>
            <a:r>
              <a:rPr lang="en-US" altLang="en-US" sz="4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endParaRPr lang="en-US" altLang="en-US" sz="4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pic>
        <p:nvPicPr>
          <p:cNvPr id="21" name="Picture 7" descr="Doan-thuyen-danh-c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1256" y="2045791"/>
            <a:ext cx="7992152" cy="4354788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0618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Fish Fishing Sticker by Tourism Vancouver Island for iOS &amp;amp; Android | GIPHY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3096" y="4024066"/>
            <a:ext cx="1280868" cy="1280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Top Flowery Raindrops Stickers for Android &amp;amp; iOS | Gfycat"/>
          <p:cNvPicPr>
            <a:picLocks noChangeAspect="1" noChangeArrowheads="1" noCrop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5625" y="4492376"/>
            <a:ext cx="3620288" cy="3013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52296" y="1250185"/>
            <a:ext cx="9278989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 smtClean="0">
                <a:ln w="19050">
                  <a:solidFill>
                    <a:schemeClr val="bg1"/>
                  </a:solidFill>
                  <a:bevel/>
                </a:ln>
                <a:solidFill>
                  <a:schemeClr val="tx1">
                    <a:lumMod val="65000"/>
                    <a:lumOff val="35000"/>
                    <a:alpha val="71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UVN But Long 2" panose="00000400000000000000" pitchFamily="2" charset="0"/>
              </a:rPr>
              <a:t>02 – </a:t>
            </a:r>
            <a:r>
              <a:rPr lang="en-US" sz="11500" dirty="0" err="1" smtClean="0">
                <a:ln w="19050">
                  <a:solidFill>
                    <a:schemeClr val="bg1"/>
                  </a:solidFill>
                  <a:bevel/>
                </a:ln>
                <a:solidFill>
                  <a:schemeClr val="tx1">
                    <a:lumMod val="65000"/>
                    <a:lumOff val="35000"/>
                    <a:alpha val="71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UVN But Long 2" panose="00000400000000000000" pitchFamily="2" charset="0"/>
              </a:rPr>
              <a:t>Tìm</a:t>
            </a:r>
            <a:r>
              <a:rPr lang="en-US" sz="11500" dirty="0" smtClean="0">
                <a:ln w="19050">
                  <a:solidFill>
                    <a:schemeClr val="bg1"/>
                  </a:solidFill>
                  <a:bevel/>
                </a:ln>
                <a:solidFill>
                  <a:schemeClr val="tx1">
                    <a:lumMod val="65000"/>
                    <a:lumOff val="35000"/>
                    <a:alpha val="71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UVN But Long 2" panose="00000400000000000000" pitchFamily="2" charset="0"/>
              </a:rPr>
              <a:t> </a:t>
            </a:r>
            <a:r>
              <a:rPr lang="en-US" sz="11500" dirty="0" err="1" smtClean="0">
                <a:ln w="19050">
                  <a:solidFill>
                    <a:schemeClr val="bg1"/>
                  </a:solidFill>
                  <a:bevel/>
                </a:ln>
                <a:solidFill>
                  <a:schemeClr val="tx1">
                    <a:lumMod val="65000"/>
                    <a:lumOff val="35000"/>
                    <a:alpha val="71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UVN But Long 2" panose="00000400000000000000" pitchFamily="2" charset="0"/>
              </a:rPr>
              <a:t>hiểu</a:t>
            </a:r>
            <a:r>
              <a:rPr lang="en-US" sz="11500" dirty="0" smtClean="0">
                <a:ln w="19050">
                  <a:solidFill>
                    <a:schemeClr val="bg1"/>
                  </a:solidFill>
                  <a:bevel/>
                </a:ln>
                <a:solidFill>
                  <a:schemeClr val="tx1">
                    <a:lumMod val="65000"/>
                    <a:lumOff val="35000"/>
                    <a:alpha val="71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UVN But Long 2" panose="00000400000000000000" pitchFamily="2" charset="0"/>
              </a:rPr>
              <a:t> </a:t>
            </a:r>
            <a:r>
              <a:rPr lang="en-US" sz="11500" dirty="0" err="1" smtClean="0">
                <a:ln w="19050">
                  <a:solidFill>
                    <a:schemeClr val="bg1"/>
                  </a:solidFill>
                  <a:bevel/>
                </a:ln>
                <a:solidFill>
                  <a:schemeClr val="tx1">
                    <a:lumMod val="65000"/>
                    <a:lumOff val="35000"/>
                    <a:alpha val="71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UVN But Long 2" panose="00000400000000000000" pitchFamily="2" charset="0"/>
              </a:rPr>
              <a:t>bài</a:t>
            </a:r>
            <a:endParaRPr lang="en-US" sz="11500" dirty="0" smtClean="0">
              <a:ln w="19050">
                <a:solidFill>
                  <a:schemeClr val="bg1"/>
                </a:solidFill>
                <a:bevel/>
              </a:ln>
              <a:solidFill>
                <a:schemeClr val="tx1">
                  <a:lumMod val="65000"/>
                  <a:lumOff val="35000"/>
                  <a:alpha val="71000"/>
                </a:schemeClr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UVN But Long 2" panose="00000400000000000000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790" b="26016" l="2059" r="4875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9778" b="70996"/>
          <a:stretch/>
        </p:blipFill>
        <p:spPr>
          <a:xfrm>
            <a:off x="3346515" y="3112233"/>
            <a:ext cx="3940404" cy="2760287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1026" name="Picture 2" descr="Top Flowery Raindrops Stickers for Android &amp;amp; iOS | Gfycat"/>
          <p:cNvPicPr>
            <a:picLocks noChangeAspect="1" noChangeArrowheads="1" noCrop="1"/>
          </p:cNvPicPr>
          <p:nvPr/>
        </p:nvPicPr>
        <p:blipFill>
          <a:blip r:embed="rId8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2883" y="4776450"/>
            <a:ext cx="3013029" cy="3013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041" b="36371" l="4609" r="41479">
                        <a14:backgroundMark x1="24885" y1="25531" x2="24473" y2="25531"/>
                        <a14:backgroundMark x1="21494" y1="25652" x2="21494" y2="25652"/>
                        <a14:backgroundMark x1="20165" y1="25227" x2="20165" y2="25227"/>
                        <a14:backgroundMark x1="19707" y1="24742" x2="19707" y2="24742"/>
                        <a14:backgroundMark x1="16086" y1="24196" x2="16086" y2="24196"/>
                        <a14:backgroundMark x1="28873" y1="25045" x2="28873" y2="25045"/>
                        <a14:backgroundMark x1="32814" y1="19527" x2="32814" y2="19527"/>
                        <a14:backgroundMark x1="31256" y1="19406" x2="31256" y2="19406"/>
                        <a14:backgroundMark x1="34189" y1="24924" x2="34189" y2="24924"/>
                        <a14:backgroundMark x1="33089" y1="24682" x2="33089" y2="24682"/>
                        <a14:backgroundMark x1="31577" y1="24500" x2="31577" y2="24500"/>
                        <a14:backgroundMark x1="33593" y1="23833" x2="33593" y2="23833"/>
                        <a14:backgroundMark x1="37259" y1="24378" x2="37259" y2="24378"/>
                        <a14:backgroundMark x1="39688" y1="20497" x2="39688" y2="20497"/>
                        <a14:backgroundMark x1="38130" y1="24500" x2="38130" y2="24500"/>
                        <a14:backgroundMark x1="36022" y1="24924" x2="36022" y2="249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3912" b="59588"/>
          <a:stretch/>
        </p:blipFill>
        <p:spPr>
          <a:xfrm>
            <a:off x="7544416" y="3883844"/>
            <a:ext cx="4289999" cy="2842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391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6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CA07212-DAC4-C945-AA18-11B9C1409DDC}"/>
              </a:ext>
            </a:extLst>
          </p:cNvPr>
          <p:cNvSpPr txBox="1"/>
          <p:nvPr/>
        </p:nvSpPr>
        <p:spPr>
          <a:xfrm>
            <a:off x="172368" y="4189549"/>
            <a:ext cx="7621802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rgbClr val="C00000"/>
                </a:solidFill>
                <a:latin typeface="UTM Seagull" panose="02040603050506020204" pitchFamily="18" charset="0"/>
              </a:rPr>
              <a:t>1. </a:t>
            </a:r>
            <a:r>
              <a:rPr lang="nl-NL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Đoàn thuyền đánh cá ra khơi vào lúc nào? Những câu thơ nào cho biết điều đó</a:t>
            </a:r>
            <a:r>
              <a:rPr lang="nl-NL" sz="4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0D8BEA67-8D12-0145-B247-897CA3C37AF8}"/>
              </a:ext>
            </a:extLst>
          </p:cNvPr>
          <p:cNvSpPr txBox="1"/>
          <p:nvPr/>
        </p:nvSpPr>
        <p:spPr>
          <a:xfrm>
            <a:off x="480307" y="843524"/>
            <a:ext cx="6573636" cy="304698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prstDash val="lgDash"/>
          </a:ln>
        </p:spPr>
        <p:txBody>
          <a:bodyPr wrap="square">
            <a:spAutoFit/>
          </a:bodyPr>
          <a:lstStyle/>
          <a:p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Đoàn thuyền đánh cá ra khơi vào lúc </a:t>
            </a:r>
            <a:r>
              <a:rPr lang="nl-NL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hoàng hôn. </a:t>
            </a:r>
            <a:endParaRPr lang="nl-NL" sz="32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Câu </a:t>
            </a:r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thơ cho biết điều đó là: </a:t>
            </a:r>
            <a:endParaRPr lang="nl-NL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 </a:t>
            </a:r>
            <a:r>
              <a:rPr lang="nl-NL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trời xuống biển như hòn lửa.</a:t>
            </a:r>
            <a:endParaRPr lang="en-US" sz="3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Sóng đã cài then, đêm sập cửa</a:t>
            </a:r>
            <a:endParaRPr lang="en-US" sz="3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Đoàn thuyền đánh cá lại ra khơi</a:t>
            </a:r>
            <a:endParaRPr lang="en-US" sz="3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530" name="Picture 2" descr="Phân tích bài thơ Quê hương của Tế Hanh - TKBook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72693">
            <a:off x="7454397" y="557098"/>
            <a:ext cx="4302491" cy="260107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4" name="Picture 6" descr="Bức tranh thiên nhiên trong Đoàn thuyền đánh cá (8 mẫu) - Văn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7956">
            <a:off x="8010904" y="3631175"/>
            <a:ext cx="3899807" cy="25595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8CA07212-DAC4-C945-AA18-11B9C1409DDC}"/>
              </a:ext>
            </a:extLst>
          </p:cNvPr>
          <p:cNvSpPr txBox="1"/>
          <p:nvPr/>
        </p:nvSpPr>
        <p:spPr>
          <a:xfrm>
            <a:off x="172368" y="4465880"/>
            <a:ext cx="762180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 smtClean="0">
                <a:solidFill>
                  <a:srgbClr val="C00000"/>
                </a:solidFill>
                <a:latin typeface="UTM Seagull" panose="02040603050506020204" pitchFamily="18" charset="0"/>
              </a:rPr>
              <a:t>Mặt</a:t>
            </a:r>
            <a:r>
              <a:rPr lang="en-US" sz="5400" dirty="0" smtClean="0">
                <a:solidFill>
                  <a:srgbClr val="C00000"/>
                </a:solidFill>
                <a:latin typeface="UTM Seagull" panose="02040603050506020204" pitchFamily="18" charset="0"/>
              </a:rPr>
              <a:t> </a:t>
            </a:r>
            <a:r>
              <a:rPr lang="en-US" sz="5400" dirty="0" err="1" smtClean="0">
                <a:solidFill>
                  <a:srgbClr val="C00000"/>
                </a:solidFill>
                <a:latin typeface="UTM Seagull" panose="02040603050506020204" pitchFamily="18" charset="0"/>
              </a:rPr>
              <a:t>trời</a:t>
            </a:r>
            <a:r>
              <a:rPr lang="en-US" sz="5400" dirty="0" smtClean="0">
                <a:solidFill>
                  <a:srgbClr val="C00000"/>
                </a:solidFill>
                <a:latin typeface="UTM Seagull" panose="02040603050506020204" pitchFamily="18" charset="0"/>
              </a:rPr>
              <a:t> </a:t>
            </a:r>
            <a:r>
              <a:rPr lang="en-US" sz="5400" dirty="0" err="1" smtClean="0">
                <a:solidFill>
                  <a:srgbClr val="C00000"/>
                </a:solidFill>
                <a:latin typeface="UTM Seagull" panose="02040603050506020204" pitchFamily="18" charset="0"/>
              </a:rPr>
              <a:t>được</a:t>
            </a:r>
            <a:r>
              <a:rPr lang="en-US" sz="5400" dirty="0" smtClean="0">
                <a:solidFill>
                  <a:srgbClr val="C00000"/>
                </a:solidFill>
                <a:latin typeface="UTM Seagull" panose="02040603050506020204" pitchFamily="18" charset="0"/>
              </a:rPr>
              <a:t> so </a:t>
            </a:r>
            <a:r>
              <a:rPr lang="en-US" sz="5400" dirty="0" err="1" smtClean="0">
                <a:solidFill>
                  <a:srgbClr val="C00000"/>
                </a:solidFill>
                <a:latin typeface="UTM Seagull" panose="02040603050506020204" pitchFamily="18" charset="0"/>
              </a:rPr>
              <a:t>sánh</a:t>
            </a:r>
            <a:r>
              <a:rPr lang="en-US" sz="5400" dirty="0" smtClean="0">
                <a:solidFill>
                  <a:srgbClr val="C00000"/>
                </a:solidFill>
                <a:latin typeface="UTM Seagull" panose="02040603050506020204" pitchFamily="18" charset="0"/>
              </a:rPr>
              <a:t> </a:t>
            </a:r>
            <a:r>
              <a:rPr lang="en-US" sz="5400" dirty="0" err="1" smtClean="0">
                <a:solidFill>
                  <a:srgbClr val="C00000"/>
                </a:solidFill>
                <a:latin typeface="UTM Seagull" panose="02040603050506020204" pitchFamily="18" charset="0"/>
              </a:rPr>
              <a:t>với</a:t>
            </a:r>
            <a:r>
              <a:rPr lang="en-US" sz="5400" dirty="0" smtClean="0">
                <a:solidFill>
                  <a:srgbClr val="C00000"/>
                </a:solidFill>
                <a:latin typeface="UTM Seagull" panose="02040603050506020204" pitchFamily="18" charset="0"/>
              </a:rPr>
              <a:t> </a:t>
            </a:r>
            <a:r>
              <a:rPr lang="en-US" sz="5400" dirty="0" err="1" smtClean="0">
                <a:solidFill>
                  <a:srgbClr val="C00000"/>
                </a:solidFill>
                <a:latin typeface="UTM Seagull" panose="02040603050506020204" pitchFamily="18" charset="0"/>
              </a:rPr>
              <a:t>cái</a:t>
            </a:r>
            <a:r>
              <a:rPr lang="en-US" sz="5400" dirty="0" smtClean="0">
                <a:solidFill>
                  <a:srgbClr val="C00000"/>
                </a:solidFill>
                <a:latin typeface="UTM Seagull" panose="02040603050506020204" pitchFamily="18" charset="0"/>
              </a:rPr>
              <a:t> </a:t>
            </a:r>
            <a:r>
              <a:rPr lang="en-US" sz="5400" dirty="0" err="1" smtClean="0">
                <a:solidFill>
                  <a:srgbClr val="C00000"/>
                </a:solidFill>
                <a:latin typeface="UTM Seagull" panose="02040603050506020204" pitchFamily="18" charset="0"/>
              </a:rPr>
              <a:t>gì</a:t>
            </a:r>
            <a:r>
              <a:rPr lang="en-US" sz="5400" dirty="0" smtClean="0">
                <a:solidFill>
                  <a:srgbClr val="C00000"/>
                </a:solidFill>
                <a:latin typeface="UTM Seagull" panose="02040603050506020204" pitchFamily="18" charset="0"/>
              </a:rPr>
              <a:t>?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136571" y="2367018"/>
            <a:ext cx="2383972" cy="474153"/>
          </a:xfrm>
          <a:prstGeom prst="rect">
            <a:avLst/>
          </a:prstGeom>
          <a:solidFill>
            <a:schemeClr val="accent4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9416143" y="1338943"/>
            <a:ext cx="805543" cy="729343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917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 animBg="1"/>
      <p:bldP spid="10" grpId="0"/>
      <p:bldP spid="9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6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CA07212-DAC4-C945-AA18-11B9C1409DDC}"/>
              </a:ext>
            </a:extLst>
          </p:cNvPr>
          <p:cNvSpPr txBox="1"/>
          <p:nvPr/>
        </p:nvSpPr>
        <p:spPr>
          <a:xfrm>
            <a:off x="63510" y="4404527"/>
            <a:ext cx="785040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rgbClr val="C00000"/>
                </a:solidFill>
                <a:latin typeface="UTM Seagull" panose="02040603050506020204" pitchFamily="18" charset="0"/>
              </a:rPr>
              <a:t>2. </a:t>
            </a:r>
            <a:r>
              <a:rPr lang="nl-NL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Đoàn thuyền đánh cá trở về vào lúc </a:t>
            </a:r>
            <a:r>
              <a:rPr lang="nl-NL" sz="3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nl-NL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? Những câu thơ nào cho biết điều đó?</a:t>
            </a:r>
            <a:endParaRPr lang="en-US" sz="6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0D8BEA67-8D12-0145-B247-897CA3C37AF8}"/>
              </a:ext>
            </a:extLst>
          </p:cNvPr>
          <p:cNvSpPr txBox="1"/>
          <p:nvPr/>
        </p:nvSpPr>
        <p:spPr>
          <a:xfrm>
            <a:off x="373218" y="417801"/>
            <a:ext cx="6713381" cy="386259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prstDash val="lgDash"/>
          </a:ln>
        </p:spPr>
        <p:txBody>
          <a:bodyPr wrap="square">
            <a:spAutoFit/>
          </a:bodyPr>
          <a:lstStyle/>
          <a:p>
            <a:r>
              <a:rPr lang="nl-NL" sz="3500" dirty="0"/>
              <a:t>Đoàn thuyền trở về vào </a:t>
            </a:r>
            <a:r>
              <a:rPr lang="nl-NL" sz="3500" i="1" dirty="0">
                <a:solidFill>
                  <a:srgbClr val="C00000"/>
                </a:solidFill>
              </a:rPr>
              <a:t>lúc bình minh</a:t>
            </a:r>
            <a:r>
              <a:rPr lang="nl-NL" sz="3500" i="1" dirty="0"/>
              <a:t>. </a:t>
            </a:r>
            <a:r>
              <a:rPr lang="nl-NL" sz="3500" dirty="0"/>
              <a:t>Những câu thơ cho biết điều đó là: </a:t>
            </a:r>
            <a:endParaRPr lang="en-US" sz="3500" dirty="0"/>
          </a:p>
          <a:p>
            <a:r>
              <a:rPr lang="nl-NL" sz="3500" b="1" i="1" dirty="0"/>
              <a:t> </a:t>
            </a:r>
            <a:r>
              <a:rPr lang="nl-NL" sz="3500" i="1" dirty="0">
                <a:solidFill>
                  <a:srgbClr val="C00000"/>
                </a:solidFill>
              </a:rPr>
              <a:t>Sao mờ kéo lưới kịp trời sáng.</a:t>
            </a:r>
            <a:endParaRPr lang="en-US" sz="3500" dirty="0">
              <a:solidFill>
                <a:srgbClr val="C00000"/>
              </a:solidFill>
            </a:endParaRPr>
          </a:p>
          <a:p>
            <a:r>
              <a:rPr lang="nl-NL" sz="3500" i="1" dirty="0">
                <a:solidFill>
                  <a:srgbClr val="C00000"/>
                </a:solidFill>
              </a:rPr>
              <a:t> Vảy bạc đuôi vàng loé rạng đông</a:t>
            </a:r>
            <a:endParaRPr lang="en-US" sz="3500" dirty="0">
              <a:solidFill>
                <a:srgbClr val="C00000"/>
              </a:solidFill>
            </a:endParaRPr>
          </a:p>
          <a:p>
            <a:r>
              <a:rPr lang="nl-NL" sz="3500" i="1" dirty="0">
                <a:solidFill>
                  <a:srgbClr val="C00000"/>
                </a:solidFill>
              </a:rPr>
              <a:t> Lưới xếp buồm lên đón nắng hồng.</a:t>
            </a:r>
            <a:endParaRPr lang="en-US" sz="3500" dirty="0">
              <a:solidFill>
                <a:srgbClr val="C00000"/>
              </a:solidFill>
            </a:endParaRPr>
          </a:p>
          <a:p>
            <a:r>
              <a:rPr lang="nl-NL" sz="3500" i="1" dirty="0">
                <a:solidFill>
                  <a:srgbClr val="C00000"/>
                </a:solidFill>
              </a:rPr>
              <a:t> Mặt trời đội biển nhô màu mới.</a:t>
            </a:r>
            <a:endParaRPr lang="en-US" sz="3500" dirty="0">
              <a:solidFill>
                <a:srgbClr val="C00000"/>
              </a:solidFill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72693">
            <a:off x="7402793" y="302484"/>
            <a:ext cx="4302491" cy="30002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413128">
            <a:off x="7670482" y="3614692"/>
            <a:ext cx="4162926" cy="282948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712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6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CA07212-DAC4-C945-AA18-11B9C1409DDC}"/>
              </a:ext>
            </a:extLst>
          </p:cNvPr>
          <p:cNvSpPr txBox="1"/>
          <p:nvPr/>
        </p:nvSpPr>
        <p:spPr>
          <a:xfrm>
            <a:off x="63510" y="4404527"/>
            <a:ext cx="785040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rgbClr val="C00000"/>
                </a:solidFill>
                <a:latin typeface="UTM Seagull" panose="02040603050506020204" pitchFamily="18" charset="0"/>
              </a:rPr>
              <a:t>2. </a:t>
            </a:r>
            <a:r>
              <a:rPr lang="nl-NL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Đoàn thuyền đánh cá trở về vào lúc </a:t>
            </a:r>
            <a:r>
              <a:rPr lang="nl-NL" sz="3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nl-NL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? Những câu thơ nào cho biết điều đó?</a:t>
            </a:r>
            <a:endParaRPr lang="en-US" sz="6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0D8BEA67-8D12-0145-B247-897CA3C37AF8}"/>
              </a:ext>
            </a:extLst>
          </p:cNvPr>
          <p:cNvSpPr txBox="1"/>
          <p:nvPr/>
        </p:nvSpPr>
        <p:spPr>
          <a:xfrm>
            <a:off x="373218" y="417801"/>
            <a:ext cx="6713381" cy="386259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prstDash val="lgDash"/>
          </a:ln>
        </p:spPr>
        <p:txBody>
          <a:bodyPr wrap="square">
            <a:spAutoFit/>
          </a:bodyPr>
          <a:lstStyle/>
          <a:p>
            <a:r>
              <a:rPr lang="nl-NL" sz="3500" dirty="0"/>
              <a:t>Đoàn thuyền trở về vào </a:t>
            </a:r>
            <a:r>
              <a:rPr lang="nl-NL" sz="3500" i="1" dirty="0">
                <a:solidFill>
                  <a:srgbClr val="C00000"/>
                </a:solidFill>
              </a:rPr>
              <a:t>lúc bình minh</a:t>
            </a:r>
            <a:r>
              <a:rPr lang="nl-NL" sz="3500" i="1" dirty="0"/>
              <a:t>. </a:t>
            </a:r>
            <a:r>
              <a:rPr lang="nl-NL" sz="3500" dirty="0"/>
              <a:t>Những câu thơ cho biết điều đó là: </a:t>
            </a:r>
            <a:endParaRPr lang="en-US" sz="3500" dirty="0"/>
          </a:p>
          <a:p>
            <a:r>
              <a:rPr lang="nl-NL" sz="3500" b="1" i="1" dirty="0"/>
              <a:t> </a:t>
            </a:r>
            <a:r>
              <a:rPr lang="nl-NL" sz="3500" i="1" dirty="0">
                <a:solidFill>
                  <a:srgbClr val="C00000"/>
                </a:solidFill>
              </a:rPr>
              <a:t>Sao mờ kéo lưới kịp trời sáng.</a:t>
            </a:r>
            <a:endParaRPr lang="en-US" sz="3500" dirty="0">
              <a:solidFill>
                <a:srgbClr val="C00000"/>
              </a:solidFill>
            </a:endParaRPr>
          </a:p>
          <a:p>
            <a:r>
              <a:rPr lang="nl-NL" sz="3500" i="1" dirty="0">
                <a:solidFill>
                  <a:srgbClr val="C00000"/>
                </a:solidFill>
              </a:rPr>
              <a:t> Vảy bạc đuôi vàng loé rạng đông</a:t>
            </a:r>
            <a:endParaRPr lang="en-US" sz="3500" dirty="0">
              <a:solidFill>
                <a:srgbClr val="C00000"/>
              </a:solidFill>
            </a:endParaRPr>
          </a:p>
          <a:p>
            <a:r>
              <a:rPr lang="nl-NL" sz="3500" i="1" dirty="0">
                <a:solidFill>
                  <a:srgbClr val="C00000"/>
                </a:solidFill>
              </a:rPr>
              <a:t> Lưới xếp buồm lên đón nắng hồng.</a:t>
            </a:r>
            <a:endParaRPr lang="en-US" sz="3500" dirty="0">
              <a:solidFill>
                <a:srgbClr val="C00000"/>
              </a:solidFill>
            </a:endParaRPr>
          </a:p>
          <a:p>
            <a:r>
              <a:rPr lang="nl-NL" sz="3500" i="1" dirty="0">
                <a:solidFill>
                  <a:srgbClr val="C00000"/>
                </a:solidFill>
              </a:rPr>
              <a:t> Mặt trời đội biển nhô màu mới.</a:t>
            </a:r>
            <a:endParaRPr lang="en-US" sz="3500" dirty="0">
              <a:solidFill>
                <a:srgbClr val="C00000"/>
              </a:solidFill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72693">
            <a:off x="7402793" y="302484"/>
            <a:ext cx="4302491" cy="30002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413128">
            <a:off x="7670482" y="3614692"/>
            <a:ext cx="4162926" cy="282948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812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6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CA07212-DAC4-C945-AA18-11B9C1409DDC}"/>
              </a:ext>
            </a:extLst>
          </p:cNvPr>
          <p:cNvSpPr txBox="1"/>
          <p:nvPr/>
        </p:nvSpPr>
        <p:spPr>
          <a:xfrm>
            <a:off x="248567" y="224413"/>
            <a:ext cx="11486233" cy="160043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rgbClr val="C00000"/>
                </a:solidFill>
                <a:latin typeface="UTM Seagull" panose="02040603050506020204" pitchFamily="18" charset="0"/>
              </a:rPr>
              <a:t>3. </a:t>
            </a:r>
            <a:r>
              <a:rPr lang="nl-NL" sz="4400" b="1" dirty="0">
                <a:latin typeface="Arial" panose="020B0604020202020204" pitchFamily="34" charset="0"/>
                <a:cs typeface="Arial" panose="020B0604020202020204" pitchFamily="34" charset="0"/>
              </a:rPr>
              <a:t>Tìm những hình ảnh nói lên vẻ đẹp huy hoàng của biển?</a:t>
            </a:r>
            <a:endParaRPr lang="en-US" sz="16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D8BEA67-8D12-0145-B247-897CA3C37AF8}"/>
              </a:ext>
            </a:extLst>
          </p:cNvPr>
          <p:cNvSpPr txBox="1"/>
          <p:nvPr/>
        </p:nvSpPr>
        <p:spPr>
          <a:xfrm>
            <a:off x="248567" y="1909144"/>
            <a:ext cx="11486233" cy="486287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prstDash val="lgDash"/>
          </a:ln>
        </p:spPr>
        <p:txBody>
          <a:bodyPr wrap="square">
            <a:spAutoFit/>
          </a:bodyPr>
          <a:lstStyle/>
          <a:p>
            <a:r>
              <a:rPr lang="nl-NL" sz="3600" dirty="0" smtClean="0"/>
              <a:t>Những câu thơ nói lên vẻ đẹp của biển:</a:t>
            </a:r>
            <a:endParaRPr lang="nl-NL" sz="3500" dirty="0" smtClean="0">
              <a:solidFill>
                <a:srgbClr val="C00000"/>
              </a:solidFill>
            </a:endParaRPr>
          </a:p>
          <a:p>
            <a:pPr algn="just">
              <a:spcAft>
                <a:spcPts val="0"/>
              </a:spcAft>
            </a:pPr>
            <a:r>
              <a:rPr lang="nl-NL" sz="3200" i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	Mặt </a:t>
            </a:r>
            <a:r>
              <a:rPr lang="nl-NL" sz="3200" i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trời xuống biển như hòn lửa.</a:t>
            </a:r>
            <a:endParaRPr lang="en-US" sz="32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nl-NL" sz="3200" i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	Sóng </a:t>
            </a:r>
            <a:r>
              <a:rPr lang="nl-NL" sz="3200" i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đã cài then, đêm sập cửa.</a:t>
            </a:r>
            <a:endParaRPr lang="en-US" sz="32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nl-NL" sz="3500" dirty="0">
              <a:solidFill>
                <a:srgbClr val="C00000"/>
              </a:solidFill>
            </a:endParaRPr>
          </a:p>
          <a:p>
            <a:endParaRPr lang="nl-NL" sz="3500" dirty="0" smtClean="0">
              <a:solidFill>
                <a:srgbClr val="C00000"/>
              </a:solidFill>
            </a:endParaRPr>
          </a:p>
          <a:p>
            <a:endParaRPr lang="nl-NL" sz="3500" dirty="0">
              <a:solidFill>
                <a:srgbClr val="C00000"/>
              </a:solidFill>
            </a:endParaRPr>
          </a:p>
          <a:p>
            <a:endParaRPr lang="nl-NL" sz="3500" dirty="0" smtClean="0">
              <a:solidFill>
                <a:srgbClr val="C00000"/>
              </a:solidFill>
            </a:endParaRPr>
          </a:p>
          <a:p>
            <a:endParaRPr lang="nl-NL" sz="3500" dirty="0">
              <a:solidFill>
                <a:srgbClr val="C00000"/>
              </a:solidFill>
            </a:endParaRPr>
          </a:p>
          <a:p>
            <a:endParaRPr lang="en-US" sz="3500" dirty="0">
              <a:solidFill>
                <a:srgbClr val="C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166258" y="5550264"/>
            <a:ext cx="652054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nl-NL" sz="3200" i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Mặt </a:t>
            </a:r>
            <a:r>
              <a:rPr lang="nl-NL" sz="3200" i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trời đội biển nhô màu mới.</a:t>
            </a:r>
            <a:endParaRPr lang="en-US" sz="28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nl-NL" sz="3200" i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Mắt </a:t>
            </a:r>
            <a:r>
              <a:rPr lang="nl-NL" sz="3200" i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 huy hoàng muôn dặm phơi.</a:t>
            </a:r>
            <a:endParaRPr lang="en-US" sz="2800" dirty="0">
              <a:solidFill>
                <a:schemeClr val="accent2">
                  <a:lumMod val="75000"/>
                </a:schemeClr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24578" name="Picture 2" descr="Đoàn thuyền đánh cá&amp;quot; thuộc thể loại thơ gì? - 1Hot.v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173" y="3642246"/>
            <a:ext cx="2645229" cy="1763486"/>
          </a:xfrm>
          <a:prstGeom prst="rect">
            <a:avLst/>
          </a:prstGeom>
          <a:ln w="381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Hệ thống kiến thức tác phẩm Đoàn thuyền đánh cá - Novate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7204" y="3642246"/>
            <a:ext cx="2473460" cy="1763486"/>
          </a:xfrm>
          <a:prstGeom prst="rect">
            <a:avLst/>
          </a:prstGeom>
          <a:ln w="381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2" name="Picture 6" descr="Những khuyến cáo đối với tàu khai thác hải sản trên biể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5467" y="3642246"/>
            <a:ext cx="2745333" cy="17634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2478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5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6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CA07212-DAC4-C945-AA18-11B9C1409DDC}"/>
              </a:ext>
            </a:extLst>
          </p:cNvPr>
          <p:cNvSpPr txBox="1"/>
          <p:nvPr/>
        </p:nvSpPr>
        <p:spPr>
          <a:xfrm>
            <a:off x="248567" y="224413"/>
            <a:ext cx="11486233" cy="92333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rgbClr val="C00000"/>
                </a:solidFill>
                <a:latin typeface="UTM Seagull" panose="02040603050506020204" pitchFamily="18" charset="0"/>
              </a:rPr>
              <a:t>4. </a:t>
            </a:r>
            <a:r>
              <a:rPr lang="nl-NL" sz="3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Chúng </a:t>
            </a:r>
            <a:r>
              <a:rPr lang="nl-NL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ta làm gì để giữ gìn vẻ đẹp của biển?</a:t>
            </a:r>
            <a:endParaRPr lang="en-US" sz="41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D8BEA67-8D12-0145-B247-897CA3C37AF8}"/>
              </a:ext>
            </a:extLst>
          </p:cNvPr>
          <p:cNvSpPr txBox="1"/>
          <p:nvPr/>
        </p:nvSpPr>
        <p:spPr>
          <a:xfrm>
            <a:off x="248566" y="1484601"/>
            <a:ext cx="11486233" cy="1323439"/>
          </a:xfrm>
          <a:prstGeom prst="rect">
            <a:avLst/>
          </a:prstGeom>
          <a:ln>
            <a:prstDash val="dash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nl-NL" sz="4000" dirty="0">
                <a:latin typeface="Arial" panose="020B0604020202020204" pitchFamily="34" charset="0"/>
                <a:cs typeface="Arial" panose="020B0604020202020204" pitchFamily="34" charset="0"/>
              </a:rPr>
              <a:t>Bảo vệ môi trường biển bằng cách </a:t>
            </a:r>
            <a:r>
              <a:rPr lang="nl-NL" sz="4000" b="1" i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 vứt rác bừa bãi mỗi khi đi biển</a:t>
            </a:r>
            <a:r>
              <a:rPr lang="nl-NL" sz="4000" b="1" i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,...</a:t>
            </a:r>
            <a:endParaRPr lang="en-US" sz="4000" b="1" i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650" name="Picture 2" descr="Vì sao phải bảo vệ môi trường biển?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6594" y="3144898"/>
            <a:ext cx="3843677" cy="3212359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27654" name="Picture 6" descr="Hiện trạng ô nhiễm môi trường biển đáng báo động hiện na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566" y="3341168"/>
            <a:ext cx="3447138" cy="3114059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27658" name="Picture 10" descr="Bảo vệ môi trường biển từ mô hình Cá bống xin rá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0582" y="3153465"/>
            <a:ext cx="3787389" cy="3301762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759491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7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7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6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CA07212-DAC4-C945-AA18-11B9C1409DDC}"/>
              </a:ext>
            </a:extLst>
          </p:cNvPr>
          <p:cNvSpPr txBox="1"/>
          <p:nvPr/>
        </p:nvSpPr>
        <p:spPr>
          <a:xfrm>
            <a:off x="63510" y="4404527"/>
            <a:ext cx="7850403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rgbClr val="C00000"/>
                </a:solidFill>
                <a:latin typeface="UTM Seagull" panose="02040603050506020204" pitchFamily="18" charset="0"/>
              </a:rPr>
              <a:t>5. </a:t>
            </a:r>
            <a:r>
              <a:rPr lang="nl-NL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Công việc lao động của người đánh cá được miêu tả đẹp như thế nào?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0D8BEA67-8D12-0145-B247-897CA3C37AF8}"/>
              </a:ext>
            </a:extLst>
          </p:cNvPr>
          <p:cNvSpPr txBox="1"/>
          <p:nvPr/>
        </p:nvSpPr>
        <p:spPr>
          <a:xfrm>
            <a:off x="246712" y="254516"/>
            <a:ext cx="7061663" cy="390876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prstDash val="lgDash"/>
          </a:ln>
        </p:spPr>
        <p:txBody>
          <a:bodyPr wrap="square">
            <a:spAutoFit/>
          </a:bodyPr>
          <a:lstStyle/>
          <a:p>
            <a:r>
              <a:rPr lang="nl-NL" sz="360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 </a:t>
            </a:r>
            <a:r>
              <a:rPr lang="nl-NL" sz="3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 </a:t>
            </a:r>
            <a:r>
              <a:rPr lang="nl-NL" sz="2800" dirty="0">
                <a:latin typeface="Arial" panose="020B0604020202020204" pitchFamily="34" charset="0"/>
                <a:cs typeface="Arial" panose="020B0604020202020204" pitchFamily="34" charset="0"/>
              </a:rPr>
              <a:t>của họ thật hay, thật vui vẻ, hào </a:t>
            </a:r>
            <a:r>
              <a:rPr lang="nl-NL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hứng: Hát rằng...đoàn cá ơi (Khổ 2).</a:t>
            </a:r>
          </a:p>
          <a:p>
            <a:r>
              <a:rPr lang="nl-NL" sz="360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nl-NL" sz="3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 việc kéo lưới </a:t>
            </a:r>
            <a:r>
              <a:rPr lang="nl-NL" sz="2800" dirty="0">
                <a:latin typeface="Arial" panose="020B0604020202020204" pitchFamily="34" charset="0"/>
                <a:cs typeface="Arial" panose="020B0604020202020204" pitchFamily="34" charset="0"/>
              </a:rPr>
              <a:t>cũng được miêu tả thật đẹp: Ta kéo xoăn tay chùm cá nặng…nắng </a:t>
            </a:r>
            <a:r>
              <a:rPr lang="nl-NL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hồng.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sz="3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Hình ảnh đoàn thuyền </a:t>
            </a:r>
            <a:r>
              <a:rPr lang="nl-NL" sz="2800" dirty="0">
                <a:latin typeface="Arial" panose="020B0604020202020204" pitchFamily="34" charset="0"/>
                <a:cs typeface="Arial" panose="020B0604020202020204" pitchFamily="34" charset="0"/>
              </a:rPr>
              <a:t>được miêu tả thật đẹp: Câu hát căng buồm với gió khơi, đoàn thuyền chạy đua cùng mặt trời.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72693">
            <a:off x="7600699" y="357707"/>
            <a:ext cx="4302491" cy="27727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413128">
            <a:off x="7670482" y="3614692"/>
            <a:ext cx="4162926" cy="282948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6353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5940" y="0"/>
            <a:ext cx="10515600" cy="1325563"/>
          </a:xfrm>
        </p:spPr>
        <p:txBody>
          <a:bodyPr/>
          <a:lstStyle/>
          <a:p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UTM Habano" panose="02040603050506020204" pitchFamily="18" charset="0"/>
              </a:rPr>
              <a:t>Yêu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UTM Habano" panose="02040603050506020204" pitchFamily="18" charset="0"/>
              </a:rPr>
              <a:t> 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UTM Habano" panose="02040603050506020204" pitchFamily="18" charset="0"/>
              </a:rPr>
              <a:t>cầu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UTM Habano" panose="02040603050506020204" pitchFamily="18" charset="0"/>
              </a:rPr>
              <a:t> 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UTM Habano" panose="02040603050506020204" pitchFamily="18" charset="0"/>
              </a:rPr>
              <a:t>cần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UTM Habano" panose="02040603050506020204" pitchFamily="18" charset="0"/>
              </a:rPr>
              <a:t> 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UTM Habano" panose="02040603050506020204" pitchFamily="18" charset="0"/>
              </a:rPr>
              <a:t>đạt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UTM Habano" panose="020406030505060202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88196" y="1033272"/>
            <a:ext cx="11472420" cy="4654296"/>
          </a:xfrm>
          <a:prstGeom prst="rect">
            <a:avLst/>
          </a:prstGeom>
          <a:solidFill>
            <a:schemeClr val="bg1"/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Tx/>
              <a:buChar char="-"/>
            </a:pPr>
            <a:r>
              <a:rPr lang="nl-NL" sz="31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 </a:t>
            </a:r>
            <a:r>
              <a:rPr lang="nl-NL" sz="31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ND, ý nghĩa của bài: Ca ngợi vẻ đẹp huy hoàng của biển cả, vẻ đẹp của lao động </a:t>
            </a:r>
            <a:endParaRPr lang="nl-NL" sz="3100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sz="31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nl-NL" sz="31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 trôi trảy, rành mạch bài thơ, giọng đọc tươi vui với cảm hứng ngợi ca. </a:t>
            </a:r>
            <a:endParaRPr lang="en-US" sz="31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r>
              <a:rPr lang="nl-NL" sz="31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 </a:t>
            </a:r>
            <a:r>
              <a:rPr lang="nl-NL" sz="31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 quê hương, yêu lao </a:t>
            </a:r>
            <a:r>
              <a:rPr lang="nl-NL" sz="31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endParaRPr lang="en-US" sz="31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sz="3100" i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nl-NL" sz="3100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nl-NL" sz="3100" b="1" i="1" u="sng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GD BVMT:</a:t>
            </a:r>
            <a:r>
              <a:rPr lang="nl-NL" sz="3100" i="1" u="sng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3100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HS cảm nhận được vẽ đẹp huy hoàng của biển đồng thời thấy được giá trị của môi trường thiên nhiên đối với cuộc sống con người.</a:t>
            </a:r>
            <a:endParaRPr lang="en-US" sz="31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31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0550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Top Flowery Raindrops Stickers for Android &amp;amp; iOS | Gfycat"/>
          <p:cNvPicPr>
            <a:picLocks noChangeAspect="1" noChangeArrowheads="1" noCrop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5625" y="4492376"/>
            <a:ext cx="3620288" cy="3013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790" b="26016" l="2059" r="4875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9778" b="70996"/>
          <a:stretch/>
        </p:blipFill>
        <p:spPr>
          <a:xfrm>
            <a:off x="3632573" y="3308789"/>
            <a:ext cx="3940404" cy="2760287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1026" name="Picture 2" descr="Top Flowery Raindrops Stickers for Android &amp;amp; iOS | Gfycat"/>
          <p:cNvPicPr>
            <a:picLocks noChangeAspect="1" noChangeArrowheads="1" noCrop="1"/>
          </p:cNvPicPr>
          <p:nvPr/>
        </p:nvPicPr>
        <p:blipFill>
          <a:blip r:embed="rId7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2883" y="4776450"/>
            <a:ext cx="3013029" cy="3013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041" b="36371" l="4609" r="41479">
                        <a14:backgroundMark x1="24885" y1="25531" x2="24473" y2="25531"/>
                        <a14:backgroundMark x1="21494" y1="25652" x2="21494" y2="25652"/>
                        <a14:backgroundMark x1="20165" y1="25227" x2="20165" y2="25227"/>
                        <a14:backgroundMark x1="19707" y1="24742" x2="19707" y2="24742"/>
                        <a14:backgroundMark x1="16086" y1="24196" x2="16086" y2="24196"/>
                        <a14:backgroundMark x1="28873" y1="25045" x2="28873" y2="25045"/>
                        <a14:backgroundMark x1="32814" y1="19527" x2="32814" y2="19527"/>
                        <a14:backgroundMark x1="31256" y1="19406" x2="31256" y2="19406"/>
                        <a14:backgroundMark x1="34189" y1="24924" x2="34189" y2="24924"/>
                        <a14:backgroundMark x1="33089" y1="24682" x2="33089" y2="24682"/>
                        <a14:backgroundMark x1="31577" y1="24500" x2="31577" y2="24500"/>
                        <a14:backgroundMark x1="33593" y1="23833" x2="33593" y2="23833"/>
                        <a14:backgroundMark x1="37259" y1="24378" x2="37259" y2="24378"/>
                        <a14:backgroundMark x1="39688" y1="20497" x2="39688" y2="20497"/>
                        <a14:backgroundMark x1="38130" y1="24500" x2="38130" y2="24500"/>
                        <a14:backgroundMark x1="36022" y1="24924" x2="36022" y2="249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3912" b="59588"/>
          <a:stretch/>
        </p:blipFill>
        <p:spPr>
          <a:xfrm>
            <a:off x="7544416" y="3883844"/>
            <a:ext cx="4289999" cy="284218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2" y="5687535"/>
            <a:ext cx="628531" cy="106973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8CA07212-DAC4-C945-AA18-11B9C1409DDC}"/>
              </a:ext>
            </a:extLst>
          </p:cNvPr>
          <p:cNvSpPr txBox="1"/>
          <p:nvPr/>
        </p:nvSpPr>
        <p:spPr>
          <a:xfrm>
            <a:off x="69052" y="222083"/>
            <a:ext cx="7326724" cy="70788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4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Em hãy nêu nội dung bài thơ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03399" y="1105006"/>
            <a:ext cx="10932513" cy="258532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  <a:prstDash val="lgDashDot"/>
          </a:ln>
        </p:spPr>
        <p:txBody>
          <a:bodyPr wrap="square">
            <a:spAutoFit/>
          </a:bodyPr>
          <a:lstStyle/>
          <a:p>
            <a:pPr algn="ctr"/>
            <a:r>
              <a:rPr lang="nl-NL" sz="54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Bài thơ ca ngợi vẻ đẹp huy hoàng của biển và vẻ đẹp của những người lao động trên biển.</a:t>
            </a:r>
            <a:endParaRPr lang="en-US" sz="5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3878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6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CA07212-DAC4-C945-AA18-11B9C1409DDC}"/>
              </a:ext>
            </a:extLst>
          </p:cNvPr>
          <p:cNvSpPr txBox="1"/>
          <p:nvPr/>
        </p:nvSpPr>
        <p:spPr>
          <a:xfrm>
            <a:off x="248567" y="224413"/>
            <a:ext cx="11486233" cy="92333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 smtClean="0">
                <a:solidFill>
                  <a:srgbClr val="C00000"/>
                </a:solidFill>
                <a:latin typeface="UTM Seagull" panose="02040603050506020204" pitchFamily="18" charset="0"/>
              </a:rPr>
              <a:t>Nêu</a:t>
            </a:r>
            <a:r>
              <a:rPr lang="en-US" sz="5400" dirty="0" smtClean="0">
                <a:solidFill>
                  <a:srgbClr val="C00000"/>
                </a:solidFill>
                <a:latin typeface="UTM Seagull" panose="02040603050506020204" pitchFamily="18" charset="0"/>
              </a:rPr>
              <a:t> </a:t>
            </a:r>
            <a:r>
              <a:rPr lang="en-US" sz="5400" dirty="0" err="1" smtClean="0">
                <a:solidFill>
                  <a:srgbClr val="C00000"/>
                </a:solidFill>
                <a:latin typeface="UTM Seagull" panose="02040603050506020204" pitchFamily="18" charset="0"/>
              </a:rPr>
              <a:t>giọng</a:t>
            </a:r>
            <a:r>
              <a:rPr lang="en-US" sz="5400" dirty="0" smtClean="0">
                <a:solidFill>
                  <a:srgbClr val="C00000"/>
                </a:solidFill>
                <a:latin typeface="UTM Seagull" panose="02040603050506020204" pitchFamily="18" charset="0"/>
              </a:rPr>
              <a:t> </a:t>
            </a:r>
            <a:r>
              <a:rPr lang="en-US" sz="5400" dirty="0" err="1" smtClean="0">
                <a:solidFill>
                  <a:srgbClr val="C00000"/>
                </a:solidFill>
                <a:latin typeface="UTM Seagull" panose="02040603050506020204" pitchFamily="18" charset="0"/>
              </a:rPr>
              <a:t>đọc</a:t>
            </a:r>
            <a:r>
              <a:rPr lang="en-US" sz="5400" dirty="0" smtClean="0">
                <a:solidFill>
                  <a:srgbClr val="C00000"/>
                </a:solidFill>
                <a:latin typeface="UTM Seagull" panose="02040603050506020204" pitchFamily="18" charset="0"/>
              </a:rPr>
              <a:t> </a:t>
            </a:r>
            <a:r>
              <a:rPr lang="en-US" sz="5400" dirty="0" err="1" smtClean="0">
                <a:solidFill>
                  <a:srgbClr val="C00000"/>
                </a:solidFill>
                <a:latin typeface="UTM Seagull" panose="02040603050506020204" pitchFamily="18" charset="0"/>
              </a:rPr>
              <a:t>của</a:t>
            </a:r>
            <a:r>
              <a:rPr lang="en-US" sz="5400" dirty="0" smtClean="0">
                <a:solidFill>
                  <a:srgbClr val="C00000"/>
                </a:solidFill>
                <a:latin typeface="UTM Seagull" panose="02040603050506020204" pitchFamily="18" charset="0"/>
              </a:rPr>
              <a:t> </a:t>
            </a:r>
            <a:r>
              <a:rPr lang="en-US" sz="5400" dirty="0" err="1" smtClean="0">
                <a:solidFill>
                  <a:srgbClr val="C00000"/>
                </a:solidFill>
                <a:latin typeface="UTM Seagull" panose="02040603050506020204" pitchFamily="18" charset="0"/>
              </a:rPr>
              <a:t>bài</a:t>
            </a:r>
            <a:r>
              <a:rPr lang="en-US" sz="5400" dirty="0" smtClean="0">
                <a:solidFill>
                  <a:srgbClr val="C00000"/>
                </a:solidFill>
                <a:latin typeface="UTM Seagull" panose="02040603050506020204" pitchFamily="18" charset="0"/>
              </a:rPr>
              <a:t> </a:t>
            </a:r>
            <a:r>
              <a:rPr lang="en-US" sz="5400" dirty="0" err="1" smtClean="0">
                <a:solidFill>
                  <a:srgbClr val="C00000"/>
                </a:solidFill>
                <a:latin typeface="UTM Seagull" panose="02040603050506020204" pitchFamily="18" charset="0"/>
              </a:rPr>
              <a:t>thơ</a:t>
            </a:r>
            <a:r>
              <a:rPr lang="en-US" sz="5400" dirty="0" smtClean="0">
                <a:solidFill>
                  <a:srgbClr val="C00000"/>
                </a:solidFill>
                <a:latin typeface="UTM Seagull" panose="02040603050506020204" pitchFamily="18" charset="0"/>
              </a:rPr>
              <a:t> ?</a:t>
            </a:r>
            <a:endParaRPr lang="en-US" sz="413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D8BEA67-8D12-0145-B247-897CA3C37AF8}"/>
              </a:ext>
            </a:extLst>
          </p:cNvPr>
          <p:cNvSpPr txBox="1"/>
          <p:nvPr/>
        </p:nvSpPr>
        <p:spPr>
          <a:xfrm>
            <a:off x="248566" y="1484601"/>
            <a:ext cx="11486233" cy="707886"/>
          </a:xfrm>
          <a:prstGeom prst="rect">
            <a:avLst/>
          </a:prstGeom>
          <a:ln>
            <a:prstDash val="dash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nl-NL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Giọng đọc vui tươi, cảm hứng ngợi ca. </a:t>
            </a:r>
            <a:endParaRPr lang="en-US" sz="4000" b="1" i="1" dirty="0">
              <a:solidFill>
                <a:srgbClr val="ED7D31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46302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Fish Fishing Sticker by Tourism Vancouver Island for iOS &amp;amp; Android | GIPHY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3096" y="4024066"/>
            <a:ext cx="1280868" cy="1280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Top Flowery Raindrops Stickers for Android &amp;amp; iOS | Gfycat"/>
          <p:cNvPicPr>
            <a:picLocks noChangeAspect="1" noChangeArrowheads="1" noCrop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5625" y="4492376"/>
            <a:ext cx="3620288" cy="3013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9052" y="389017"/>
            <a:ext cx="10395245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 smtClean="0">
                <a:ln w="19050">
                  <a:solidFill>
                    <a:schemeClr val="bg1"/>
                  </a:solidFill>
                  <a:bevel/>
                </a:ln>
                <a:solidFill>
                  <a:schemeClr val="tx1">
                    <a:lumMod val="65000"/>
                    <a:lumOff val="35000"/>
                    <a:alpha val="71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UVN But Long 2" panose="00000400000000000000" pitchFamily="2" charset="0"/>
              </a:rPr>
              <a:t>03 – </a:t>
            </a:r>
            <a:r>
              <a:rPr lang="en-US" sz="11500" dirty="0" err="1" smtClean="0">
                <a:ln w="19050">
                  <a:solidFill>
                    <a:schemeClr val="bg1"/>
                  </a:solidFill>
                  <a:bevel/>
                </a:ln>
                <a:solidFill>
                  <a:schemeClr val="tx1">
                    <a:lumMod val="65000"/>
                    <a:lumOff val="35000"/>
                    <a:alpha val="71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UVN But Long 2" panose="00000400000000000000" pitchFamily="2" charset="0"/>
              </a:rPr>
              <a:t>Luyện</a:t>
            </a:r>
            <a:r>
              <a:rPr lang="en-US" sz="11500" dirty="0" smtClean="0">
                <a:ln w="19050">
                  <a:solidFill>
                    <a:schemeClr val="bg1"/>
                  </a:solidFill>
                  <a:bevel/>
                </a:ln>
                <a:solidFill>
                  <a:schemeClr val="tx1">
                    <a:lumMod val="65000"/>
                    <a:lumOff val="35000"/>
                    <a:alpha val="71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UVN But Long 2" panose="00000400000000000000" pitchFamily="2" charset="0"/>
              </a:rPr>
              <a:t> </a:t>
            </a:r>
            <a:r>
              <a:rPr lang="en-US" sz="11500" dirty="0" err="1" smtClean="0">
                <a:ln w="19050">
                  <a:solidFill>
                    <a:schemeClr val="bg1"/>
                  </a:solidFill>
                  <a:bevel/>
                </a:ln>
                <a:solidFill>
                  <a:schemeClr val="tx1">
                    <a:lumMod val="65000"/>
                    <a:lumOff val="35000"/>
                    <a:alpha val="71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UVN But Long 2" panose="00000400000000000000" pitchFamily="2" charset="0"/>
              </a:rPr>
              <a:t>đọc</a:t>
            </a:r>
            <a:r>
              <a:rPr lang="en-US" sz="11500" dirty="0" smtClean="0">
                <a:ln w="19050">
                  <a:solidFill>
                    <a:schemeClr val="bg1"/>
                  </a:solidFill>
                  <a:bevel/>
                </a:ln>
                <a:solidFill>
                  <a:schemeClr val="tx1">
                    <a:lumMod val="65000"/>
                    <a:lumOff val="35000"/>
                    <a:alpha val="71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UVN But Long 2" panose="00000400000000000000" pitchFamily="2" charset="0"/>
              </a:rPr>
              <a:t>                              </a:t>
            </a:r>
          </a:p>
          <a:p>
            <a:pPr algn="ctr"/>
            <a:r>
              <a:rPr lang="en-US" sz="11500" dirty="0">
                <a:ln w="19050">
                  <a:solidFill>
                    <a:schemeClr val="bg1"/>
                  </a:solidFill>
                  <a:bevel/>
                </a:ln>
                <a:solidFill>
                  <a:schemeClr val="tx1">
                    <a:lumMod val="65000"/>
                    <a:lumOff val="35000"/>
                    <a:alpha val="71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UVN But Long 2" panose="00000400000000000000" pitchFamily="2" charset="0"/>
              </a:rPr>
              <a:t> </a:t>
            </a:r>
            <a:r>
              <a:rPr lang="en-US" sz="11500" dirty="0" smtClean="0">
                <a:ln w="19050">
                  <a:solidFill>
                    <a:schemeClr val="bg1"/>
                  </a:solidFill>
                  <a:bevel/>
                </a:ln>
                <a:solidFill>
                  <a:schemeClr val="tx1">
                    <a:lumMod val="65000"/>
                    <a:lumOff val="35000"/>
                    <a:alpha val="71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UVN But Long 2" panose="00000400000000000000" pitchFamily="2" charset="0"/>
              </a:rPr>
              <a:t>       </a:t>
            </a:r>
            <a:r>
              <a:rPr lang="en-US" sz="11500" dirty="0" err="1" smtClean="0">
                <a:ln w="19050">
                  <a:solidFill>
                    <a:schemeClr val="bg1"/>
                  </a:solidFill>
                  <a:bevel/>
                </a:ln>
                <a:solidFill>
                  <a:schemeClr val="tx1">
                    <a:lumMod val="65000"/>
                    <a:lumOff val="35000"/>
                    <a:alpha val="71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UVN But Long 2" panose="00000400000000000000" pitchFamily="2" charset="0"/>
              </a:rPr>
              <a:t>diễn</a:t>
            </a:r>
            <a:r>
              <a:rPr lang="en-US" sz="11500" dirty="0" smtClean="0">
                <a:ln w="19050">
                  <a:solidFill>
                    <a:schemeClr val="bg1"/>
                  </a:solidFill>
                  <a:bevel/>
                </a:ln>
                <a:solidFill>
                  <a:schemeClr val="tx1">
                    <a:lumMod val="65000"/>
                    <a:lumOff val="35000"/>
                    <a:alpha val="71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UVN But Long 2" panose="00000400000000000000" pitchFamily="2" charset="0"/>
              </a:rPr>
              <a:t> </a:t>
            </a:r>
            <a:r>
              <a:rPr lang="en-US" sz="11500" dirty="0" err="1" smtClean="0">
                <a:ln w="19050">
                  <a:solidFill>
                    <a:schemeClr val="bg1"/>
                  </a:solidFill>
                  <a:bevel/>
                </a:ln>
                <a:solidFill>
                  <a:schemeClr val="tx1">
                    <a:lumMod val="65000"/>
                    <a:lumOff val="35000"/>
                    <a:alpha val="71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UVN But Long 2" panose="00000400000000000000" pitchFamily="2" charset="0"/>
              </a:rPr>
              <a:t>cảm</a:t>
            </a:r>
            <a:endParaRPr lang="en-US" sz="11500" dirty="0" smtClean="0">
              <a:ln w="19050">
                <a:solidFill>
                  <a:schemeClr val="bg1"/>
                </a:solidFill>
                <a:bevel/>
              </a:ln>
              <a:solidFill>
                <a:schemeClr val="tx1">
                  <a:lumMod val="65000"/>
                  <a:lumOff val="35000"/>
                  <a:alpha val="71000"/>
                </a:schemeClr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UVN But Long 2" panose="00000400000000000000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790" b="26016" l="2059" r="4875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9778" b="70996"/>
          <a:stretch/>
        </p:blipFill>
        <p:spPr>
          <a:xfrm>
            <a:off x="3346515" y="3112233"/>
            <a:ext cx="3940404" cy="2760287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1026" name="Picture 2" descr="Top Flowery Raindrops Stickers for Android &amp;amp; iOS | Gfycat"/>
          <p:cNvPicPr>
            <a:picLocks noChangeAspect="1" noChangeArrowheads="1" noCrop="1"/>
          </p:cNvPicPr>
          <p:nvPr/>
        </p:nvPicPr>
        <p:blipFill>
          <a:blip r:embed="rId8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2883" y="4776450"/>
            <a:ext cx="3013029" cy="3013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041" b="36371" l="4609" r="41479">
                        <a14:backgroundMark x1="24885" y1="25531" x2="24473" y2="25531"/>
                        <a14:backgroundMark x1="21494" y1="25652" x2="21494" y2="25652"/>
                        <a14:backgroundMark x1="20165" y1="25227" x2="20165" y2="25227"/>
                        <a14:backgroundMark x1="19707" y1="24742" x2="19707" y2="24742"/>
                        <a14:backgroundMark x1="16086" y1="24196" x2="16086" y2="24196"/>
                        <a14:backgroundMark x1="28873" y1="25045" x2="28873" y2="25045"/>
                        <a14:backgroundMark x1="32814" y1="19527" x2="32814" y2="19527"/>
                        <a14:backgroundMark x1="31256" y1="19406" x2="31256" y2="19406"/>
                        <a14:backgroundMark x1="34189" y1="24924" x2="34189" y2="24924"/>
                        <a14:backgroundMark x1="33089" y1="24682" x2="33089" y2="24682"/>
                        <a14:backgroundMark x1="31577" y1="24500" x2="31577" y2="24500"/>
                        <a14:backgroundMark x1="33593" y1="23833" x2="33593" y2="23833"/>
                        <a14:backgroundMark x1="37259" y1="24378" x2="37259" y2="24378"/>
                        <a14:backgroundMark x1="39688" y1="20497" x2="39688" y2="20497"/>
                        <a14:backgroundMark x1="38130" y1="24500" x2="38130" y2="24500"/>
                        <a14:backgroundMark x1="36022" y1="24924" x2="36022" y2="249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3912" b="59588"/>
          <a:stretch/>
        </p:blipFill>
        <p:spPr>
          <a:xfrm>
            <a:off x="7544416" y="3883844"/>
            <a:ext cx="4289999" cy="2842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186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14779" y="292231"/>
            <a:ext cx="11378153" cy="6278251"/>
          </a:xfrm>
          <a:prstGeom prst="rect">
            <a:avLst/>
          </a:prstGeom>
          <a:solidFill>
            <a:schemeClr val="bg1"/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5075724" y="1369449"/>
            <a:ext cx="4980004" cy="5001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Mặt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trời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xuống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biển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như</a:t>
            </a:r>
            <a:r>
              <a:rPr lang="en-US" altLang="en-US" sz="2200" dirty="0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hòn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lửa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</a:b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Sóng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đã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cài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then</a:t>
            </a:r>
            <a:r>
              <a:rPr lang="en-US" altLang="en-US" sz="2200" dirty="0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,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đêm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sập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cửa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</a:b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Đoàn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thuyền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đánh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cá</a:t>
            </a:r>
            <a:r>
              <a:rPr lang="en-US" altLang="en-US" sz="2200" dirty="0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lại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ra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khơi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,</a:t>
            </a:r>
            <a:b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</a:b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Câu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hát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căng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buồm</a:t>
            </a:r>
            <a:r>
              <a:rPr lang="en-US" altLang="en-US" sz="2200" dirty="0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cùng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gió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khơi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Hát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rằng</a:t>
            </a:r>
            <a:r>
              <a:rPr lang="en-US" altLang="en-US" sz="2200" dirty="0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: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cá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bạc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Biển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Đông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lặng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,</a:t>
            </a:r>
            <a:b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</a:b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Cá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thu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Biển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Đông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như</a:t>
            </a:r>
            <a:r>
              <a:rPr lang="en-US" altLang="en-US" sz="2200" dirty="0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đoàn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thoi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</a:b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Đêm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ngày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dệt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biển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muôn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luồng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sáng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</a:b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Đến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dệt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lưới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ta </a:t>
            </a:r>
            <a:r>
              <a:rPr lang="en-US" altLang="en-US" sz="2200" dirty="0" err="1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đoàn</a:t>
            </a:r>
            <a:r>
              <a:rPr lang="en-US" altLang="en-US" sz="2200" dirty="0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cá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ơi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!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Ta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hát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bài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ca </a:t>
            </a:r>
            <a:r>
              <a:rPr lang="en-US" altLang="en-US" sz="2200" dirty="0" err="1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gọi</a:t>
            </a:r>
            <a:r>
              <a:rPr lang="en-US" altLang="en-US" sz="2200" dirty="0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cá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vào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,</a:t>
            </a:r>
            <a:b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</a:b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Gõ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thuyền</a:t>
            </a:r>
            <a:r>
              <a:rPr lang="en-US" altLang="en-US" sz="2200" dirty="0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đã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có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nhịp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trăng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cao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</a:b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Biển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cho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ta </a:t>
            </a:r>
            <a:r>
              <a:rPr lang="en-US" altLang="en-US" sz="2200" dirty="0" err="1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cá</a:t>
            </a:r>
            <a:r>
              <a:rPr lang="en-US" altLang="en-US" sz="2200" dirty="0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như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lòng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mẹ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</a:b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Nuôi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lớn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đời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ta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tự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buổi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nào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.</a:t>
            </a:r>
          </a:p>
          <a:p>
            <a:pPr eaLnBrk="1" hangingPunct="1">
              <a:spcBef>
                <a:spcPct val="50000"/>
              </a:spcBef>
            </a:pPr>
            <a:endParaRPr lang="en-US" altLang="en-US" sz="2200" dirty="0">
              <a:solidFill>
                <a:schemeClr val="accent2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6159182" y="5919281"/>
            <a:ext cx="4800600" cy="93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	</a:t>
            </a:r>
            <a:r>
              <a:rPr lang="en-US" altLang="en-US" sz="2200" dirty="0" smtClean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	HUY CẬN</a:t>
            </a:r>
            <a:endParaRPr lang="en-US" altLang="en-US" sz="2200" dirty="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</a:pPr>
            <a:endParaRPr lang="en-US" altLang="en-US" sz="2200" dirty="0">
              <a:solidFill>
                <a:schemeClr val="accent2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41" b="36371" l="4609" r="41479">
                        <a14:backgroundMark x1="24885" y1="25531" x2="24473" y2="25531"/>
                        <a14:backgroundMark x1="21494" y1="25652" x2="21494" y2="25652"/>
                        <a14:backgroundMark x1="20165" y1="25227" x2="20165" y2="25227"/>
                        <a14:backgroundMark x1="19707" y1="24742" x2="19707" y2="24742"/>
                        <a14:backgroundMark x1="16086" y1="24196" x2="16086" y2="24196"/>
                        <a14:backgroundMark x1="28873" y1="25045" x2="28873" y2="25045"/>
                        <a14:backgroundMark x1="32814" y1="19527" x2="32814" y2="19527"/>
                        <a14:backgroundMark x1="31256" y1="19406" x2="31256" y2="19406"/>
                        <a14:backgroundMark x1="34189" y1="24924" x2="34189" y2="24924"/>
                        <a14:backgroundMark x1="33089" y1="24682" x2="33089" y2="24682"/>
                        <a14:backgroundMark x1="31577" y1="24500" x2="31577" y2="24500"/>
                        <a14:backgroundMark x1="33593" y1="23833" x2="33593" y2="23833"/>
                        <a14:backgroundMark x1="37259" y1="24378" x2="37259" y2="24378"/>
                        <a14:backgroundMark x1="39688" y1="20497" x2="39688" y2="20497"/>
                        <a14:backgroundMark x1="38130" y1="24500" x2="38130" y2="24500"/>
                        <a14:backgroundMark x1="36022" y1="24924" x2="36022" y2="24924"/>
                      </a14:backgroundRemoval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3912" b="59588"/>
          <a:stretch/>
        </p:blipFill>
        <p:spPr>
          <a:xfrm>
            <a:off x="8985816" y="4471784"/>
            <a:ext cx="3384774" cy="2242457"/>
          </a:xfrm>
          <a:prstGeom prst="rect">
            <a:avLst/>
          </a:prstGeom>
        </p:spPr>
      </p:pic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4498066" y="301433"/>
            <a:ext cx="534264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000" b="1" dirty="0" err="1">
                <a:solidFill>
                  <a:schemeClr val="accent1">
                    <a:lumMod val="50000"/>
                  </a:schemeClr>
                </a:solidFill>
                <a:latin typeface="UTM Isadora" panose="02040603050506020204" pitchFamily="18" charset="0"/>
                <a:cs typeface="Arial" panose="020B0604020202020204" pitchFamily="34" charset="0"/>
              </a:rPr>
              <a:t>Đoàn</a:t>
            </a:r>
            <a:r>
              <a:rPr lang="en-US" altLang="en-US" sz="4000" b="1" dirty="0">
                <a:solidFill>
                  <a:schemeClr val="accent1">
                    <a:lumMod val="50000"/>
                  </a:schemeClr>
                </a:solidFill>
                <a:latin typeface="UTM Isadora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1">
                    <a:lumMod val="50000"/>
                  </a:schemeClr>
                </a:solidFill>
                <a:latin typeface="UTM Isadora" panose="02040603050506020204" pitchFamily="18" charset="0"/>
                <a:cs typeface="Arial" panose="020B0604020202020204" pitchFamily="34" charset="0"/>
              </a:rPr>
              <a:t>thuyền</a:t>
            </a:r>
            <a:r>
              <a:rPr lang="en-US" altLang="en-US" sz="4000" b="1" dirty="0">
                <a:solidFill>
                  <a:schemeClr val="accent1">
                    <a:lumMod val="50000"/>
                  </a:schemeClr>
                </a:solidFill>
                <a:latin typeface="UTM Isadora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1">
                    <a:lumMod val="50000"/>
                  </a:schemeClr>
                </a:solidFill>
                <a:latin typeface="UTM Isadora" panose="02040603050506020204" pitchFamily="18" charset="0"/>
                <a:cs typeface="Arial" panose="020B0604020202020204" pitchFamily="34" charset="0"/>
              </a:rPr>
              <a:t>đánh</a:t>
            </a:r>
            <a:r>
              <a:rPr lang="en-US" altLang="en-US" sz="4000" b="1" dirty="0">
                <a:solidFill>
                  <a:schemeClr val="accent1">
                    <a:lumMod val="50000"/>
                  </a:schemeClr>
                </a:solidFill>
                <a:latin typeface="UTM Isadora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 smtClean="0">
                <a:solidFill>
                  <a:schemeClr val="accent1">
                    <a:lumMod val="50000"/>
                  </a:schemeClr>
                </a:solidFill>
                <a:latin typeface="UTM Isadora" panose="02040603050506020204" pitchFamily="18" charset="0"/>
                <a:cs typeface="Arial" panose="020B0604020202020204" pitchFamily="34" charset="0"/>
              </a:rPr>
              <a:t>cá</a:t>
            </a:r>
            <a:endParaRPr lang="en-US" altLang="en-US" sz="4000" b="1" dirty="0" smtClean="0">
              <a:solidFill>
                <a:schemeClr val="accent1">
                  <a:lumMod val="50000"/>
                </a:schemeClr>
              </a:solidFill>
              <a:latin typeface="UTM Isadora" panose="02040603050506020204" pitchFamily="18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1600" b="1" dirty="0" smtClean="0">
                <a:latin typeface="UTM Isadora" panose="02040603050506020204" pitchFamily="18" charset="0"/>
                <a:cs typeface="Arial" panose="020B0604020202020204" pitchFamily="34" charset="0"/>
              </a:rPr>
              <a:t>(</a:t>
            </a:r>
            <a:r>
              <a:rPr lang="en-US" altLang="en-US" sz="1600" b="1" dirty="0" err="1" smtClean="0">
                <a:latin typeface="UTM Isadora" panose="02040603050506020204" pitchFamily="18" charset="0"/>
                <a:cs typeface="Arial" panose="020B0604020202020204" pitchFamily="34" charset="0"/>
              </a:rPr>
              <a:t>Trích</a:t>
            </a:r>
            <a:r>
              <a:rPr lang="en-US" altLang="en-US" sz="1600" b="1" dirty="0" smtClean="0">
                <a:latin typeface="UTM Isadora" panose="02040603050506020204" pitchFamily="18" charset="0"/>
                <a:cs typeface="Arial" panose="020B0604020202020204" pitchFamily="34" charset="0"/>
              </a:rPr>
              <a:t>)	</a:t>
            </a:r>
            <a:endParaRPr lang="en-US" altLang="en-US" sz="1600" b="1" dirty="0">
              <a:latin typeface="UTM Isadora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723745" y="1669219"/>
            <a:ext cx="2095656" cy="378565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  <a:prstDash val="dashDot"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6000" b="1" dirty="0" smtClean="0">
                <a:latin typeface="UTM Facebook" panose="02040403050506020204" pitchFamily="18" charset="0"/>
                <a:cs typeface="Arial" panose="020B0604020202020204" pitchFamily="34" charset="0"/>
              </a:rPr>
              <a:t>THI ĐỌC DIỄN CẢM</a:t>
            </a:r>
            <a:endParaRPr lang="en-US" altLang="en-US" sz="2800" b="1" dirty="0">
              <a:latin typeface="UTM Facebook" panose="020404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11" name="图片 1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819401" y="558509"/>
            <a:ext cx="1320370" cy="6049928"/>
          </a:xfrm>
          <a:custGeom>
            <a:avLst/>
            <a:gdLst>
              <a:gd name="connsiteX0" fmla="*/ 0 w 1320370"/>
              <a:gd name="connsiteY0" fmla="*/ 0 h 6049928"/>
              <a:gd name="connsiteX1" fmla="*/ 513219 w 1320370"/>
              <a:gd name="connsiteY1" fmla="*/ 0 h 6049928"/>
              <a:gd name="connsiteX2" fmla="*/ 1320370 w 1320370"/>
              <a:gd name="connsiteY2" fmla="*/ 585273 h 6049928"/>
              <a:gd name="connsiteX3" fmla="*/ 1320370 w 1320370"/>
              <a:gd name="connsiteY3" fmla="*/ 5092516 h 6049928"/>
              <a:gd name="connsiteX4" fmla="*/ 0 w 1320370"/>
              <a:gd name="connsiteY4" fmla="*/ 6049928 h 6049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20370" h="6049928">
                <a:moveTo>
                  <a:pt x="0" y="0"/>
                </a:moveTo>
                <a:lnTo>
                  <a:pt x="513219" y="0"/>
                </a:lnTo>
                <a:lnTo>
                  <a:pt x="1320370" y="585273"/>
                </a:lnTo>
                <a:lnTo>
                  <a:pt x="1320370" y="5092516"/>
                </a:lnTo>
                <a:lnTo>
                  <a:pt x="0" y="6049928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49696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62" name="Text Box 18"/>
          <p:cNvSpPr txBox="1">
            <a:spLocks noChangeArrowheads="1"/>
          </p:cNvSpPr>
          <p:nvPr/>
        </p:nvSpPr>
        <p:spPr bwMode="auto">
          <a:xfrm>
            <a:off x="3429000" y="1371601"/>
            <a:ext cx="39624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  trời xuống biển như hòn lửa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 đã cài then, đêm sập cửa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 thuyền  đánh cá lại ra khơi,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hát căng buồm cùng gió khơi</a:t>
            </a:r>
            <a:endParaRPr lang="en-US" altLang="en-US" sz="20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9763" name="Text Box 19"/>
          <p:cNvSpPr txBox="1">
            <a:spLocks noChangeArrowheads="1"/>
          </p:cNvSpPr>
          <p:nvPr/>
        </p:nvSpPr>
        <p:spPr bwMode="auto">
          <a:xfrm>
            <a:off x="3581400" y="4267201"/>
            <a:ext cx="422275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 rằng: cá bạc Biển Đông lặng,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 thu Biển Đông như đoàn thoi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 ngày dệt biển muôn luồng sáng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 dệt lưới ta,đoàn cá ơi !</a:t>
            </a:r>
            <a:r>
              <a:rPr lang="en-US" altLang="en-US" sz="200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159764" name="Text Box 20"/>
          <p:cNvSpPr txBox="1">
            <a:spLocks noChangeArrowheads="1"/>
          </p:cNvSpPr>
          <p:nvPr/>
        </p:nvSpPr>
        <p:spPr bwMode="auto">
          <a:xfrm>
            <a:off x="6977063" y="3048001"/>
            <a:ext cx="36957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hát bài ca gọi cá vào,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Gõ thuyền đã có nhịp trăng cao,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 cho ta cá như lòng mẹ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 lớn đời ta tự buổi  nào.</a:t>
            </a:r>
          </a:p>
        </p:txBody>
      </p:sp>
      <p:sp>
        <p:nvSpPr>
          <p:cNvPr id="36870" name="Text Box 31"/>
          <p:cNvSpPr txBox="1">
            <a:spLocks noChangeArrowheads="1"/>
          </p:cNvSpPr>
          <p:nvPr/>
        </p:nvSpPr>
        <p:spPr bwMode="auto">
          <a:xfrm>
            <a:off x="1524000" y="914401"/>
            <a:ext cx="9144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 thuyền đánh cá.</a:t>
            </a:r>
          </a:p>
        </p:txBody>
      </p:sp>
      <p:sp>
        <p:nvSpPr>
          <p:cNvPr id="36871" name="Text Box 4"/>
          <p:cNvSpPr txBox="1">
            <a:spLocks noChangeArrowheads="1"/>
          </p:cNvSpPr>
          <p:nvPr/>
        </p:nvSpPr>
        <p:spPr bwMode="auto">
          <a:xfrm>
            <a:off x="1524000" y="457201"/>
            <a:ext cx="9144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Tập đọc </a:t>
            </a:r>
            <a:endParaRPr lang="en-US" altLang="en-US" sz="28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8443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024"/>
          <a:stretch>
            <a:fillRect/>
          </a:stretch>
        </p:blipFill>
        <p:spPr bwMode="auto">
          <a:xfrm>
            <a:off x="3933825" y="1371600"/>
            <a:ext cx="367188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4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3097214"/>
            <a:ext cx="3124200" cy="116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5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4267200"/>
            <a:ext cx="35814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041" b="36371" l="4609" r="41479">
                        <a14:backgroundMark x1="24885" y1="25531" x2="24473" y2="25531"/>
                        <a14:backgroundMark x1="21494" y1="25652" x2="21494" y2="25652"/>
                        <a14:backgroundMark x1="20165" y1="25227" x2="20165" y2="25227"/>
                        <a14:backgroundMark x1="19707" y1="24742" x2="19707" y2="24742"/>
                        <a14:backgroundMark x1="16086" y1="24196" x2="16086" y2="24196"/>
                        <a14:backgroundMark x1="28873" y1="25045" x2="28873" y2="25045"/>
                        <a14:backgroundMark x1="32814" y1="19527" x2="32814" y2="19527"/>
                        <a14:backgroundMark x1="31256" y1="19406" x2="31256" y2="19406"/>
                        <a14:backgroundMark x1="34189" y1="24924" x2="34189" y2="24924"/>
                        <a14:backgroundMark x1="33089" y1="24682" x2="33089" y2="24682"/>
                        <a14:backgroundMark x1="31577" y1="24500" x2="31577" y2="24500"/>
                        <a14:backgroundMark x1="33593" y1="23833" x2="33593" y2="23833"/>
                        <a14:backgroundMark x1="37259" y1="24378" x2="37259" y2="24378"/>
                        <a14:backgroundMark x1="39688" y1="20497" x2="39688" y2="20497"/>
                        <a14:backgroundMark x1="38130" y1="24500" x2="38130" y2="24500"/>
                        <a14:backgroundMark x1="36022" y1="24924" x2="36022" y2="24924"/>
                      </a14:backgroundRemoval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3912" b="59588"/>
          <a:stretch/>
        </p:blipFill>
        <p:spPr>
          <a:xfrm>
            <a:off x="8985816" y="4471784"/>
            <a:ext cx="3384774" cy="224245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041" b="36371" l="4609" r="41479">
                        <a14:backgroundMark x1="24885" y1="25531" x2="24473" y2="25531"/>
                        <a14:backgroundMark x1="21494" y1="25652" x2="21494" y2="25652"/>
                        <a14:backgroundMark x1="20165" y1="25227" x2="20165" y2="25227"/>
                        <a14:backgroundMark x1="19707" y1="24742" x2="19707" y2="24742"/>
                        <a14:backgroundMark x1="16086" y1="24196" x2="16086" y2="24196"/>
                        <a14:backgroundMark x1="28873" y1="25045" x2="28873" y2="25045"/>
                        <a14:backgroundMark x1="32814" y1="19527" x2="32814" y2="19527"/>
                        <a14:backgroundMark x1="31256" y1="19406" x2="31256" y2="19406"/>
                        <a14:backgroundMark x1="34189" y1="24924" x2="34189" y2="24924"/>
                        <a14:backgroundMark x1="33089" y1="24682" x2="33089" y2="24682"/>
                        <a14:backgroundMark x1="31577" y1="24500" x2="31577" y2="24500"/>
                        <a14:backgroundMark x1="33593" y1="23833" x2="33593" y2="23833"/>
                        <a14:backgroundMark x1="37259" y1="24378" x2="37259" y2="24378"/>
                        <a14:backgroundMark x1="39688" y1="20497" x2="39688" y2="20497"/>
                        <a14:backgroundMark x1="38130" y1="24500" x2="38130" y2="24500"/>
                        <a14:backgroundMark x1="36022" y1="24924" x2="36022" y2="24924"/>
                      </a14:backgroundRemoval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3912" b="59588"/>
          <a:stretch/>
        </p:blipFill>
        <p:spPr>
          <a:xfrm>
            <a:off x="8953500" y="-78445"/>
            <a:ext cx="3384774" cy="2242457"/>
          </a:xfrm>
          <a:prstGeom prst="rect">
            <a:avLst/>
          </a:prstGeom>
        </p:spPr>
      </p:pic>
      <p:pic>
        <p:nvPicPr>
          <p:cNvPr id="14" name="图片 1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081213" y="457201"/>
            <a:ext cx="1320370" cy="6049928"/>
          </a:xfrm>
          <a:custGeom>
            <a:avLst/>
            <a:gdLst>
              <a:gd name="connsiteX0" fmla="*/ 0 w 1320370"/>
              <a:gd name="connsiteY0" fmla="*/ 0 h 6049928"/>
              <a:gd name="connsiteX1" fmla="*/ 513219 w 1320370"/>
              <a:gd name="connsiteY1" fmla="*/ 0 h 6049928"/>
              <a:gd name="connsiteX2" fmla="*/ 1320370 w 1320370"/>
              <a:gd name="connsiteY2" fmla="*/ 585273 h 6049928"/>
              <a:gd name="connsiteX3" fmla="*/ 1320370 w 1320370"/>
              <a:gd name="connsiteY3" fmla="*/ 5092516 h 6049928"/>
              <a:gd name="connsiteX4" fmla="*/ 0 w 1320370"/>
              <a:gd name="connsiteY4" fmla="*/ 6049928 h 6049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20370" h="6049928">
                <a:moveTo>
                  <a:pt x="0" y="0"/>
                </a:moveTo>
                <a:lnTo>
                  <a:pt x="513219" y="0"/>
                </a:lnTo>
                <a:lnTo>
                  <a:pt x="1320370" y="585273"/>
                </a:lnTo>
                <a:lnTo>
                  <a:pt x="1320370" y="5092516"/>
                </a:lnTo>
                <a:lnTo>
                  <a:pt x="0" y="6049928"/>
                </a:lnTo>
                <a:close/>
              </a:path>
            </a:pathLst>
          </a:custGeom>
        </p:spPr>
      </p:pic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0" y="1371600"/>
            <a:ext cx="2128759" cy="3785652"/>
          </a:xfrm>
          <a:prstGeom prst="rect">
            <a:avLst/>
          </a:prstGeom>
          <a:solidFill>
            <a:srgbClr val="ED7D31">
              <a:lumMod val="60000"/>
              <a:lumOff val="40000"/>
            </a:srgbClr>
          </a:solidFill>
          <a:ln>
            <a:solidFill>
              <a:sysClr val="windowText" lastClr="000000"/>
            </a:solidFill>
            <a:prstDash val="dashDot"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Facebook" panose="02040403050506020204" pitchFamily="18" charset="0"/>
                <a:cs typeface="Arial" panose="020B0604020202020204" pitchFamily="34" charset="0"/>
              </a:rPr>
              <a:t>THI ĐỌC DIỄN CẢM</a:t>
            </a:r>
            <a:endParaRPr kumimoji="0" lang="en-US" altLang="en-US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Facebook" panose="020404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5339258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59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59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59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8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8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8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762" grpId="0"/>
      <p:bldP spid="159763" grpId="0"/>
      <p:bldP spid="159764" grpId="0"/>
      <p:bldP spid="1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Fish Fishing Sticker by Tourism Vancouver Island for iOS &amp;amp; Android | GIPHY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3096" y="4024066"/>
            <a:ext cx="1280868" cy="1280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Top Flowery Raindrops Stickers for Android &amp;amp; iOS | Gfycat"/>
          <p:cNvPicPr>
            <a:picLocks noChangeAspect="1" noChangeArrowheads="1" noCrop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5625" y="4492376"/>
            <a:ext cx="3620288" cy="3013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9052" y="389017"/>
            <a:ext cx="1039524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 smtClean="0">
                <a:ln w="19050">
                  <a:solidFill>
                    <a:prstClr val="white"/>
                  </a:solidFill>
                  <a:bevel/>
                </a:ln>
                <a:solidFill>
                  <a:prstClr val="black">
                    <a:lumMod val="65000"/>
                    <a:lumOff val="35000"/>
                    <a:alpha val="71000"/>
                  </a:prstClr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UVN But Long 2" panose="00000400000000000000" pitchFamily="2" charset="0"/>
              </a:rPr>
              <a:t>04 – </a:t>
            </a:r>
            <a:r>
              <a:rPr lang="en-US" sz="11500" dirty="0" err="1" smtClean="0">
                <a:ln w="19050">
                  <a:solidFill>
                    <a:prstClr val="white"/>
                  </a:solidFill>
                  <a:bevel/>
                </a:ln>
                <a:solidFill>
                  <a:prstClr val="black">
                    <a:lumMod val="65000"/>
                    <a:lumOff val="35000"/>
                    <a:alpha val="71000"/>
                  </a:prstClr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UVN But Long 2" panose="00000400000000000000" pitchFamily="2" charset="0"/>
              </a:rPr>
              <a:t>Vận</a:t>
            </a:r>
            <a:r>
              <a:rPr lang="en-US" sz="11500" dirty="0" smtClean="0">
                <a:ln w="19050">
                  <a:solidFill>
                    <a:prstClr val="white"/>
                  </a:solidFill>
                  <a:bevel/>
                </a:ln>
                <a:solidFill>
                  <a:prstClr val="black">
                    <a:lumMod val="65000"/>
                    <a:lumOff val="35000"/>
                    <a:alpha val="71000"/>
                  </a:prstClr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UVN But Long 2" panose="00000400000000000000" pitchFamily="2" charset="0"/>
              </a:rPr>
              <a:t> </a:t>
            </a:r>
            <a:r>
              <a:rPr lang="en-US" sz="11500" dirty="0" err="1" smtClean="0">
                <a:ln w="19050">
                  <a:solidFill>
                    <a:prstClr val="white"/>
                  </a:solidFill>
                  <a:bevel/>
                </a:ln>
                <a:solidFill>
                  <a:prstClr val="black">
                    <a:lumMod val="65000"/>
                    <a:lumOff val="35000"/>
                    <a:alpha val="71000"/>
                  </a:prstClr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UVN But Long 2" panose="00000400000000000000" pitchFamily="2" charset="0"/>
              </a:rPr>
              <a:t>dụng</a:t>
            </a:r>
            <a:r>
              <a:rPr lang="en-US" sz="11500" dirty="0" smtClean="0">
                <a:ln w="19050">
                  <a:solidFill>
                    <a:prstClr val="white"/>
                  </a:solidFill>
                  <a:bevel/>
                </a:ln>
                <a:solidFill>
                  <a:prstClr val="black">
                    <a:lumMod val="65000"/>
                    <a:lumOff val="35000"/>
                    <a:alpha val="71000"/>
                  </a:prstClr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UVN But Long 2" panose="00000400000000000000" pitchFamily="2" charset="0"/>
              </a:rPr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790" b="26016" l="2059" r="4875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9778" b="70996"/>
          <a:stretch/>
        </p:blipFill>
        <p:spPr>
          <a:xfrm>
            <a:off x="3346515" y="3112233"/>
            <a:ext cx="3940404" cy="2760287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1026" name="Picture 2" descr="Top Flowery Raindrops Stickers for Android &amp;amp; iOS | Gfycat"/>
          <p:cNvPicPr>
            <a:picLocks noChangeAspect="1" noChangeArrowheads="1" noCrop="1"/>
          </p:cNvPicPr>
          <p:nvPr/>
        </p:nvPicPr>
        <p:blipFill>
          <a:blip r:embed="rId8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2883" y="4776450"/>
            <a:ext cx="3013029" cy="3013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041" b="36371" l="4609" r="41479">
                        <a14:backgroundMark x1="24885" y1="25531" x2="24473" y2="25531"/>
                        <a14:backgroundMark x1="21494" y1="25652" x2="21494" y2="25652"/>
                        <a14:backgroundMark x1="20165" y1="25227" x2="20165" y2="25227"/>
                        <a14:backgroundMark x1="19707" y1="24742" x2="19707" y2="24742"/>
                        <a14:backgroundMark x1="16086" y1="24196" x2="16086" y2="24196"/>
                        <a14:backgroundMark x1="28873" y1="25045" x2="28873" y2="25045"/>
                        <a14:backgroundMark x1="32814" y1="19527" x2="32814" y2="19527"/>
                        <a14:backgroundMark x1="31256" y1="19406" x2="31256" y2="19406"/>
                        <a14:backgroundMark x1="34189" y1="24924" x2="34189" y2="24924"/>
                        <a14:backgroundMark x1="33089" y1="24682" x2="33089" y2="24682"/>
                        <a14:backgroundMark x1="31577" y1="24500" x2="31577" y2="24500"/>
                        <a14:backgroundMark x1="33593" y1="23833" x2="33593" y2="23833"/>
                        <a14:backgroundMark x1="37259" y1="24378" x2="37259" y2="24378"/>
                        <a14:backgroundMark x1="39688" y1="20497" x2="39688" y2="20497"/>
                        <a14:backgroundMark x1="38130" y1="24500" x2="38130" y2="24500"/>
                        <a14:backgroundMark x1="36022" y1="24924" x2="36022" y2="249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3912" b="59588"/>
          <a:stretch/>
        </p:blipFill>
        <p:spPr>
          <a:xfrm>
            <a:off x="7544416" y="3883844"/>
            <a:ext cx="4289999" cy="2842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165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1F4AB64B-55C7-4434-A595-844FAA5D8A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09" r="47124" b="18301"/>
          <a:stretch/>
        </p:blipFill>
        <p:spPr>
          <a:xfrm>
            <a:off x="0" y="1290917"/>
            <a:ext cx="6669742" cy="536986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8881B530-F819-49CC-A5AD-D999134E79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061" r="46352"/>
          <a:stretch/>
        </p:blipFill>
        <p:spPr>
          <a:xfrm>
            <a:off x="-1" y="4329953"/>
            <a:ext cx="6409766" cy="252804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1C14989D-61A0-48B4-99F7-CBCA0D05310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48" t="75061" r="-69"/>
          <a:stretch/>
        </p:blipFill>
        <p:spPr>
          <a:xfrm>
            <a:off x="6929719" y="4329952"/>
            <a:ext cx="5262282" cy="252804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DB362E0F-9F83-46FC-A3CF-18DD0F3CF1B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13" t="39631" r="37" b="16579"/>
          <a:stretch/>
        </p:blipFill>
        <p:spPr>
          <a:xfrm>
            <a:off x="5576048" y="2141114"/>
            <a:ext cx="6615952" cy="397426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97F2F7EF-BCB8-4770-98CB-872C7C926EA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48" r="28224" b="65751"/>
          <a:stretch/>
        </p:blipFill>
        <p:spPr>
          <a:xfrm>
            <a:off x="-14742" y="-45641"/>
            <a:ext cx="4733366" cy="189664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943A6C73-966B-40E1-BD4E-313FA56B5C5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09" t="18825" b="58691"/>
          <a:stretch/>
        </p:blipFill>
        <p:spPr>
          <a:xfrm>
            <a:off x="10213408" y="-207003"/>
            <a:ext cx="1978592" cy="360543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577A8184-B8D9-46F3-BA9F-6F40BC9E660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01" t="33790" r="17308" b="58831"/>
          <a:stretch/>
        </p:blipFill>
        <p:spPr>
          <a:xfrm>
            <a:off x="8441575" y="1595714"/>
            <a:ext cx="1978592" cy="118334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B022DD75-0575-497F-9ABA-015DAB8F82F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020"/>
          <a:stretch/>
        </p:blipFill>
        <p:spPr>
          <a:xfrm>
            <a:off x="6929719" y="-119622"/>
            <a:ext cx="5262282" cy="4024476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20C05433-E0BE-4D08-9704-B15D7D60B05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111" b="35109"/>
          <a:stretch/>
        </p:blipFill>
        <p:spPr>
          <a:xfrm>
            <a:off x="1" y="3505200"/>
            <a:ext cx="12192000" cy="945054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="" xmlns:a16="http://schemas.microsoft.com/office/drawing/2014/main" id="{1AF66971-9571-4C17-AE0A-212069EF106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26" b="15163"/>
          <a:stretch/>
        </p:blipFill>
        <p:spPr>
          <a:xfrm>
            <a:off x="1322393" y="-1944603"/>
            <a:ext cx="9686258" cy="1033298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14607" y="212576"/>
            <a:ext cx="1171661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- Qua </a:t>
            </a:r>
            <a:r>
              <a:rPr kumimoji="0" lang="en-US" altLang="en-US" sz="3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bài</a:t>
            </a:r>
            <a:r>
              <a:rPr kumimoji="0" lang="en-US" alt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học</a:t>
            </a:r>
            <a:r>
              <a:rPr kumimoji="0" lang="en-US" alt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, </a:t>
            </a:r>
            <a:r>
              <a:rPr kumimoji="0" lang="en-US" altLang="en-US" sz="3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em</a:t>
            </a:r>
            <a:r>
              <a:rPr kumimoji="0" lang="en-US" alt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nào </a:t>
            </a:r>
            <a:r>
              <a:rPr kumimoji="0" lang="en-US" altLang="en-US" sz="3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nêu</a:t>
            </a:r>
            <a:r>
              <a:rPr kumimoji="0" lang="en-US" alt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được </a:t>
            </a:r>
            <a:r>
              <a:rPr kumimoji="0" lang="en-US" altLang="en-US" sz="3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biển</a:t>
            </a:r>
            <a:r>
              <a:rPr kumimoji="0" lang="en-US" alt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đã</a:t>
            </a:r>
            <a:r>
              <a:rPr kumimoji="0" lang="en-US" alt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cho</a:t>
            </a:r>
            <a:r>
              <a:rPr kumimoji="0" lang="en-US" alt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ta </a:t>
            </a:r>
            <a:r>
              <a:rPr kumimoji="0" lang="en-US" altLang="en-US" sz="3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những</a:t>
            </a:r>
            <a:r>
              <a:rPr kumimoji="0" lang="en-US" alt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gì</a:t>
            </a:r>
            <a:r>
              <a:rPr kumimoji="0" lang="en-US" alt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?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7" name="Rectangle 17"/>
          <p:cNvSpPr txBox="1">
            <a:spLocks noChangeArrowheads="1"/>
          </p:cNvSpPr>
          <p:nvPr/>
        </p:nvSpPr>
        <p:spPr bwMode="auto">
          <a:xfrm>
            <a:off x="114607" y="1043573"/>
            <a:ext cx="11915192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algn="l"/>
            <a:r>
              <a:rPr lang="en-US" altLang="en-US" sz="34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34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altLang="en-US" sz="34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4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tôm</a:t>
            </a:r>
            <a:r>
              <a:rPr lang="en-US" altLang="en-US" sz="34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4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4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en-US" sz="34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altLang="en-US" sz="34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sz="34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4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altLang="en-US" sz="34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altLang="en-US" sz="34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endParaRPr lang="vi-VN" altLang="en-US" sz="3400" kern="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"/>
          <p:cNvSpPr txBox="1">
            <a:spLocks noChangeArrowheads="1"/>
          </p:cNvSpPr>
          <p:nvPr/>
        </p:nvSpPr>
        <p:spPr bwMode="auto">
          <a:xfrm>
            <a:off x="-1" y="1752600"/>
            <a:ext cx="11933853" cy="1143000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algn="just">
              <a:defRPr/>
            </a:pPr>
            <a:r>
              <a:rPr lang="en-US" altLang="en-US" sz="3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altLang="en-US" sz="3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sz="3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3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altLang="en-US" sz="3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altLang="en-US" sz="3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altLang="en-US" sz="3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3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altLang="en-US" sz="3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alt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3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altLang="en-US" sz="3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3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altLang="en-US" sz="3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altLang="en-US" sz="3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sz="3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altLang="en-US" sz="3600" kern="0" dirty="0" smtClean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3391" y="3087526"/>
            <a:ext cx="11716611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pt-BR" altLang="en-US" sz="3800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Biển cho ta nguồn tài nguyên dồi dào. Nó thật có giá trị đối với con người. Nên mỗi chúng ta phải luôn có ý thức giữ </a:t>
            </a:r>
            <a:r>
              <a:rPr lang="en-US" altLang="en-US" sz="3800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gìn</a:t>
            </a:r>
            <a:r>
              <a:rPr lang="en-US" altLang="en-US" sz="3800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800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cảnh</a:t>
            </a:r>
            <a:r>
              <a:rPr lang="en-US" altLang="en-US" sz="3800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800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đẹp</a:t>
            </a:r>
            <a:r>
              <a:rPr lang="en-US" altLang="en-US" sz="3800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800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altLang="en-US" sz="3800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800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biển</a:t>
            </a:r>
            <a:r>
              <a:rPr lang="en-US" altLang="en-US" sz="3800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altLang="en-US" sz="3800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không</a:t>
            </a:r>
            <a:r>
              <a:rPr lang="en-US" altLang="en-US" sz="3800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800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vứt</a:t>
            </a:r>
            <a:r>
              <a:rPr lang="en-US" altLang="en-US" sz="3800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800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rác</a:t>
            </a:r>
            <a:r>
              <a:rPr lang="en-US" altLang="en-US" sz="3800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800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bừa</a:t>
            </a:r>
            <a:r>
              <a:rPr lang="en-US" altLang="en-US" sz="3800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800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bải</a:t>
            </a:r>
            <a:r>
              <a:rPr lang="en-US" altLang="en-US" sz="3800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800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xuống</a:t>
            </a:r>
            <a:r>
              <a:rPr lang="en-US" altLang="en-US" sz="3800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800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bãi</a:t>
            </a:r>
            <a:r>
              <a:rPr lang="en-US" altLang="en-US" sz="3800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800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biển</a:t>
            </a:r>
            <a:r>
              <a:rPr lang="en-US" altLang="en-US" sz="3800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altLang="en-US" sz="3800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giữ</a:t>
            </a:r>
            <a:r>
              <a:rPr lang="en-US" altLang="en-US" sz="3800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800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gìn</a:t>
            </a:r>
            <a:r>
              <a:rPr lang="en-US" altLang="en-US" sz="3800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800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tốt</a:t>
            </a:r>
            <a:r>
              <a:rPr lang="en-US" altLang="en-US" sz="3800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800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vệ</a:t>
            </a:r>
            <a:r>
              <a:rPr lang="en-US" altLang="en-US" sz="3800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800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sinh</a:t>
            </a:r>
            <a:r>
              <a:rPr lang="en-US" altLang="en-US" sz="3800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800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môi</a:t>
            </a:r>
            <a:r>
              <a:rPr lang="en-US" altLang="en-US" sz="3800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800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trường</a:t>
            </a:r>
            <a:r>
              <a:rPr lang="en-US" altLang="en-US" sz="3800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800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cũng</a:t>
            </a:r>
            <a:r>
              <a:rPr lang="en-US" altLang="en-US" sz="3800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800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như</a:t>
            </a:r>
            <a:r>
              <a:rPr lang="en-US" altLang="en-US" sz="3800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800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vận</a:t>
            </a:r>
            <a:r>
              <a:rPr lang="en-US" altLang="en-US" sz="3800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800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động</a:t>
            </a:r>
            <a:r>
              <a:rPr lang="en-US" altLang="en-US" sz="3800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800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mọi</a:t>
            </a:r>
            <a:r>
              <a:rPr lang="en-US" altLang="en-US" sz="3800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người </a:t>
            </a:r>
            <a:r>
              <a:rPr lang="en-US" altLang="en-US" sz="3800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cùng</a:t>
            </a:r>
            <a:r>
              <a:rPr lang="en-US" altLang="en-US" sz="3800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800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thực</a:t>
            </a:r>
            <a:r>
              <a:rPr lang="en-US" altLang="en-US" sz="3800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800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hiện</a:t>
            </a:r>
            <a:r>
              <a:rPr lang="en-US" altLang="en-US" sz="3800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vi-VN" altLang="en-US" sz="3800" dirty="0">
              <a:solidFill>
                <a:srgbClr val="FF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6915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1" grpId="0"/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0" y="0"/>
            <a:ext cx="12169775" cy="6858000"/>
            <a:chOff x="0" y="0"/>
            <a:chExt cx="12169775" cy="6835775"/>
          </a:xfrm>
        </p:grpSpPr>
        <p:pic>
          <p:nvPicPr>
            <p:cNvPr id="13" name="图片 12" descr="D:\个人文件夹\2020年\办公室相关\ppt专用\素材图片\元素\幼小学习\11d7e452703442dfce22b12ef2fb5d75.jpg11d7e452703442dfce22b12ef2fb5d75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0" y="0"/>
              <a:ext cx="12169775" cy="6835775"/>
            </a:xfrm>
            <a:prstGeom prst="rect">
              <a:avLst/>
            </a:prstGeom>
          </p:spPr>
        </p:pic>
        <p:sp>
          <p:nvSpPr>
            <p:cNvPr id="8" name="矩形 7"/>
            <p:cNvSpPr/>
            <p:nvPr/>
          </p:nvSpPr>
          <p:spPr>
            <a:xfrm>
              <a:off x="2711302" y="3357681"/>
              <a:ext cx="6698512" cy="3478094"/>
            </a:xfrm>
            <a:prstGeom prst="rect">
              <a:avLst/>
            </a:prstGeom>
            <a:solidFill>
              <a:srgbClr val="FFC9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字魂130号-快乐俏黑体"/>
                <a:cs typeface="+mn-cs"/>
              </a:endParaRPr>
            </a:p>
          </p:txBody>
        </p:sp>
      </p:grpSp>
      <p:sp>
        <p:nvSpPr>
          <p:cNvPr id="3" name="同侧圆角矩形 2"/>
          <p:cNvSpPr/>
          <p:nvPr/>
        </p:nvSpPr>
        <p:spPr>
          <a:xfrm>
            <a:off x="2101215" y="1518285"/>
            <a:ext cx="7633335" cy="3146425"/>
          </a:xfrm>
          <a:prstGeom prst="round2SameRect">
            <a:avLst>
              <a:gd name="adj1" fmla="val 34269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字魂130号-快乐俏黑体"/>
              <a:cs typeface="+mn-cs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684999" y="2491857"/>
            <a:ext cx="6368904" cy="1089529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Seagull" panose="02040603050506020204" pitchFamily="18" charset="0"/>
                <a:ea typeface="字魂130号-快乐俏黑体" panose="00000500000000000000" charset="-122"/>
                <a:cs typeface="Arial" panose="020B0604020202020204" pitchFamily="34" charset="0"/>
                <a:sym typeface="+mn-ea"/>
              </a:rPr>
              <a:t>Chào</a:t>
            </a:r>
            <a:r>
              <a:rPr kumimoji="0" lang="en-US" altLang="zh-CN" sz="7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Seagull" panose="02040603050506020204" pitchFamily="18" charset="0"/>
                <a:ea typeface="字魂130号-快乐俏黑体" panose="00000500000000000000" charset="-122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altLang="zh-CN" sz="7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Seagull" panose="02040603050506020204" pitchFamily="18" charset="0"/>
                <a:ea typeface="字魂130号-快乐俏黑体" panose="00000500000000000000" charset="-122"/>
                <a:cs typeface="Arial" panose="020B0604020202020204" pitchFamily="34" charset="0"/>
                <a:sym typeface="+mn-ea"/>
              </a:rPr>
              <a:t>tạm</a:t>
            </a:r>
            <a:r>
              <a:rPr kumimoji="0" lang="en-US" altLang="zh-CN" sz="7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Seagull" panose="02040603050506020204" pitchFamily="18" charset="0"/>
                <a:ea typeface="字魂130号-快乐俏黑体" panose="00000500000000000000" charset="-122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altLang="zh-CN" sz="7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Seagull" panose="02040603050506020204" pitchFamily="18" charset="0"/>
                <a:ea typeface="字魂130号-快乐俏黑体" panose="00000500000000000000" charset="-122"/>
                <a:cs typeface="Arial" panose="020B0604020202020204" pitchFamily="34" charset="0"/>
                <a:sym typeface="+mn-ea"/>
              </a:rPr>
              <a:t>biệt</a:t>
            </a:r>
            <a:endParaRPr kumimoji="0" lang="zh-CN" altLang="en-US" sz="7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Seagull" panose="02040603050506020204" pitchFamily="18" charset="0"/>
              <a:ea typeface="字魂130号-快乐俏黑体" panose="00000500000000000000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2" name="同侧圆角矩形 1"/>
          <p:cNvSpPr/>
          <p:nvPr/>
        </p:nvSpPr>
        <p:spPr>
          <a:xfrm>
            <a:off x="2228215" y="1654175"/>
            <a:ext cx="7369175" cy="2838450"/>
          </a:xfrm>
          <a:prstGeom prst="round2SameRect">
            <a:avLst>
              <a:gd name="adj1" fmla="val 34269"/>
              <a:gd name="adj2" fmla="val 0"/>
            </a:avLst>
          </a:prstGeom>
          <a:noFill/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字魂130号-快乐俏黑体"/>
              <a:cs typeface="+mn-cs"/>
            </a:endParaRPr>
          </a:p>
        </p:txBody>
      </p:sp>
      <p:pic>
        <p:nvPicPr>
          <p:cNvPr id="6" name="图片 5" descr="D:\个人文件夹\2020年\办公室相关\ppt专用\素材图片\元素\幼小学习\4ecf9ce4035038a4214249c5daed9a9f.png4ecf9ce4035038a4214249c5daed9a9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960000">
            <a:off x="9309089" y="1863401"/>
            <a:ext cx="831267" cy="141156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3423285" y="3302000"/>
            <a:ext cx="5323205" cy="3100070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 rot="840000">
            <a:off x="1599565" y="3817620"/>
            <a:ext cx="1574165" cy="1210310"/>
            <a:chOff x="2234" y="2173"/>
            <a:chExt cx="2120" cy="1548"/>
          </a:xfrm>
        </p:grpSpPr>
        <p:sp>
          <p:nvSpPr>
            <p:cNvPr id="15" name="云形 14"/>
            <p:cNvSpPr/>
            <p:nvPr/>
          </p:nvSpPr>
          <p:spPr>
            <a:xfrm>
              <a:off x="2234" y="2173"/>
              <a:ext cx="2120" cy="1548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accent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字魂130号-快乐俏黑体"/>
                <a:cs typeface="+mn-cs"/>
              </a:endParaRPr>
            </a:p>
          </p:txBody>
        </p:sp>
        <p:sp>
          <p:nvSpPr>
            <p:cNvPr id="16" name="云形 15"/>
            <p:cNvSpPr/>
            <p:nvPr/>
          </p:nvSpPr>
          <p:spPr>
            <a:xfrm>
              <a:off x="2405" y="2331"/>
              <a:ext cx="1748" cy="1290"/>
            </a:xfrm>
            <a:prstGeom prst="cloud">
              <a:avLst/>
            </a:prstGeom>
            <a:solidFill>
              <a:srgbClr val="73BA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字魂130号-快乐俏黑体"/>
                <a:cs typeface="+mn-cs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693171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9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7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0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11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3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5" dur="1" fill="hold"/>
                                        <p:tgtEl>
                                          <p:spTgt spid="1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/>
      <p:bldP spid="4" grpId="1"/>
      <p:bldP spid="2" grpId="0" animBg="1"/>
      <p:bldP spid="2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6796216" y="379928"/>
            <a:ext cx="5254269" cy="6071447"/>
          </a:xfrm>
          <a:prstGeom prst="roundRect">
            <a:avLst>
              <a:gd name="adj" fmla="val 9025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Huy Cận</a:t>
            </a:r>
            <a:r>
              <a:rPr lang="vi-V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vi-VN" sz="2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 </a:t>
            </a:r>
            <a:r>
              <a:rPr lang="vi-VN" sz="2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31/05/1919</a:t>
            </a:r>
            <a:r>
              <a:rPr lang="vi-VN" sz="2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vi-VN" sz="2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 một gia đình nhà nho nghèo gốc nông dân dưới chân núi Mồng Gà, </a:t>
            </a:r>
            <a:r>
              <a:rPr lang="vi-VN" sz="2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nay </a:t>
            </a:r>
            <a:r>
              <a:rPr lang="vi-VN" sz="2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 </a:t>
            </a:r>
            <a:r>
              <a:rPr lang="vi-VN" sz="2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xã</a:t>
            </a:r>
            <a:r>
              <a:rPr lang="en-US" sz="2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Ân</a:t>
            </a:r>
            <a:r>
              <a:rPr lang="en-US" sz="2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</a:t>
            </a:r>
            <a:r>
              <a:rPr lang="vi-VN" sz="2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huyện</a:t>
            </a:r>
            <a:r>
              <a:rPr lang="en-US" sz="2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Vũ</a:t>
            </a:r>
            <a:r>
              <a:rPr lang="en-US" sz="2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Quang</a:t>
            </a:r>
            <a:r>
              <a:rPr lang="vi-VN" sz="2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vi-VN" sz="2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tỉnh </a:t>
            </a:r>
            <a:r>
              <a:rPr lang="en-US" sz="21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</a:t>
            </a:r>
            <a:r>
              <a:rPr lang="en-US" sz="2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Tĩnh</a:t>
            </a:r>
            <a:r>
              <a:rPr lang="vi-VN" sz="2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1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vi-VN" sz="2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Ông </a:t>
            </a:r>
            <a:r>
              <a:rPr lang="vi-VN" sz="2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lúc nhỏ học ở quê, sau vào </a:t>
            </a:r>
            <a:r>
              <a:rPr lang="en-US" sz="21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Huế</a:t>
            </a:r>
            <a:r>
              <a:rPr lang="vi-VN" sz="2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học trung học, đậu tú tài </a:t>
            </a:r>
            <a:r>
              <a:rPr lang="en-US" sz="21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vi-VN" sz="2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vi-VN" sz="2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 ra </a:t>
            </a:r>
            <a:r>
              <a:rPr lang="en-US" sz="21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</a:t>
            </a:r>
            <a:r>
              <a:rPr lang="en-US" sz="2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vi-VN" sz="2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học trường Cao đẳng Canh nông. Trong thời gian học Cao đẳng, ông ở phố Hàng Than cùng với </a:t>
            </a:r>
            <a:r>
              <a:rPr lang="en-US" sz="21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Xuân</a:t>
            </a:r>
            <a:r>
              <a:rPr lang="en-US" sz="2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Diệu</a:t>
            </a:r>
            <a:r>
              <a:rPr lang="en-US" sz="2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vi-VN" sz="2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Huy </a:t>
            </a:r>
            <a:r>
              <a:rPr lang="vi-VN" sz="2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Cận đã được Nhà nước phong tặng </a:t>
            </a:r>
            <a:r>
              <a:rPr lang="en-US" sz="21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thưởng</a:t>
            </a:r>
            <a:r>
              <a:rPr lang="en-US" sz="2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2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</a:t>
            </a:r>
            <a:r>
              <a:rPr lang="en-US" sz="2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Minh</a:t>
            </a:r>
            <a:r>
              <a:rPr lang="vi-VN" sz="2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về văn học nghệ thuật (đợt I - năm 1996</a:t>
            </a:r>
            <a:r>
              <a:rPr lang="vi-VN" sz="2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2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vi-VN" sz="2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 </a:t>
            </a:r>
            <a:r>
              <a:rPr lang="vi-VN" sz="2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bầu là viện </a:t>
            </a:r>
            <a:r>
              <a:rPr lang="vi-VN" sz="2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sĩ</a:t>
            </a:r>
            <a:r>
              <a:rPr lang="en-US" sz="2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Viện</a:t>
            </a:r>
            <a:r>
              <a:rPr lang="en-US" sz="2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</a:t>
            </a:r>
            <a:r>
              <a:rPr lang="en-US" sz="2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lâm</a:t>
            </a:r>
            <a:r>
              <a:rPr lang="en-US" sz="2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2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vi-VN" sz="2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2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</a:t>
            </a:r>
            <a:r>
              <a:rPr lang="vi-VN" sz="2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ăm</a:t>
            </a:r>
            <a:r>
              <a:rPr lang="vi-VN" sz="2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2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2005</a:t>
            </a:r>
            <a:r>
              <a:rPr lang="vi-VN" sz="2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vi-VN" sz="2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ông được Nhà nước truy tặng </a:t>
            </a:r>
            <a:r>
              <a:rPr lang="en-US" sz="21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Huân</a:t>
            </a:r>
            <a:r>
              <a:rPr lang="en-US" sz="2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chương</a:t>
            </a:r>
            <a:r>
              <a:rPr lang="en-US" sz="2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Sao </a:t>
            </a:r>
            <a:r>
              <a:rPr lang="en-US" sz="21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Vàng</a:t>
            </a:r>
            <a:endParaRPr lang="vi-VN" sz="21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Huy Cận – Wikipedia tiếng Việ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42" y="1365390"/>
            <a:ext cx="2827947" cy="4100525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chemeClr val="tx1">
                <a:lumMod val="75000"/>
                <a:lumOff val="25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028" name="Picture 4" descr="Nhà thơ Huy Cận ôm hận xuống mồ vì đứa con trời đánh Cù Huy Hà Vũ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9212">
            <a:off x="3468802" y="1605025"/>
            <a:ext cx="2911987" cy="3870935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chemeClr val="tx1">
                <a:lumMod val="75000"/>
                <a:lumOff val="25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2" name="Rounded Rectangle 1"/>
          <p:cNvSpPr/>
          <p:nvPr/>
        </p:nvSpPr>
        <p:spPr>
          <a:xfrm>
            <a:off x="4143459" y="440031"/>
            <a:ext cx="2546104" cy="772885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tx1"/>
                </a:solidFill>
                <a:latin typeface="UTM Seagull" panose="02040603050506020204" pitchFamily="18" charset="0"/>
              </a:rPr>
              <a:t>HUY CẬN</a:t>
            </a:r>
            <a:endParaRPr lang="en-US" sz="4000" dirty="0">
              <a:solidFill>
                <a:schemeClr val="tx1"/>
              </a:solidFill>
              <a:latin typeface="UTM Seagull" panose="020406030505060202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19911" y="5810191"/>
            <a:ext cx="5455347" cy="772885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solidFill>
                  <a:schemeClr val="bg1"/>
                </a:solidFill>
                <a:latin typeface="UTM Seagull" panose="02040603050506020204" pitchFamily="18" charset="0"/>
              </a:rPr>
              <a:t>Đôi</a:t>
            </a:r>
            <a:r>
              <a:rPr lang="en-US" sz="4000" dirty="0" smtClean="0">
                <a:solidFill>
                  <a:schemeClr val="bg1"/>
                </a:solidFill>
                <a:latin typeface="UTM Seagull" panose="02040603050506020204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UTM Seagull" panose="02040603050506020204" pitchFamily="18" charset="0"/>
              </a:rPr>
              <a:t>nét</a:t>
            </a:r>
            <a:r>
              <a:rPr lang="en-US" sz="4000" dirty="0" smtClean="0">
                <a:solidFill>
                  <a:schemeClr val="bg1"/>
                </a:solidFill>
                <a:latin typeface="UTM Seagull" panose="02040603050506020204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UTM Seagull" panose="02040603050506020204" pitchFamily="18" charset="0"/>
              </a:rPr>
              <a:t>về</a:t>
            </a:r>
            <a:r>
              <a:rPr lang="en-US" sz="4000" dirty="0" smtClean="0">
                <a:solidFill>
                  <a:schemeClr val="bg1"/>
                </a:solidFill>
                <a:latin typeface="UTM Seagull" panose="02040603050506020204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UTM Seagull" panose="02040603050506020204" pitchFamily="18" charset="0"/>
              </a:rPr>
              <a:t>tác</a:t>
            </a:r>
            <a:r>
              <a:rPr lang="en-US" sz="4000" dirty="0" smtClean="0">
                <a:solidFill>
                  <a:schemeClr val="bg1"/>
                </a:solidFill>
                <a:latin typeface="UTM Seagull" panose="02040603050506020204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UTM Seagull" panose="02040603050506020204" pitchFamily="18" charset="0"/>
              </a:rPr>
              <a:t>giả</a:t>
            </a:r>
            <a:endParaRPr lang="en-US" sz="4000" dirty="0">
              <a:solidFill>
                <a:schemeClr val="bg1"/>
              </a:solidFill>
              <a:latin typeface="UTM Seagull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6295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Fish Fishing Sticker by Tourism Vancouver Island for iOS &amp;amp; Android | GIPHY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3096" y="4024066"/>
            <a:ext cx="1280868" cy="1280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Top Flowery Raindrops Stickers for Android &amp;amp; iOS | Gfycat"/>
          <p:cNvPicPr>
            <a:picLocks noChangeAspect="1" noChangeArrowheads="1" noCrop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5625" y="4492376"/>
            <a:ext cx="3620288" cy="3013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52297" y="1250185"/>
            <a:ext cx="862159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 smtClean="0">
                <a:ln w="19050">
                  <a:solidFill>
                    <a:schemeClr val="bg1"/>
                  </a:solidFill>
                  <a:bevel/>
                </a:ln>
                <a:solidFill>
                  <a:schemeClr val="tx1">
                    <a:lumMod val="65000"/>
                    <a:lumOff val="35000"/>
                    <a:alpha val="71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UVN But Long 2" panose="00000400000000000000" pitchFamily="2" charset="0"/>
              </a:rPr>
              <a:t>01 – </a:t>
            </a:r>
            <a:r>
              <a:rPr lang="en-US" sz="11500" dirty="0" err="1" smtClean="0">
                <a:ln w="19050">
                  <a:solidFill>
                    <a:schemeClr val="bg1"/>
                  </a:solidFill>
                  <a:bevel/>
                </a:ln>
                <a:solidFill>
                  <a:schemeClr val="tx1">
                    <a:lumMod val="65000"/>
                    <a:lumOff val="35000"/>
                    <a:alpha val="71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UVN But Long 2" panose="00000400000000000000" pitchFamily="2" charset="0"/>
              </a:rPr>
              <a:t>Luyện</a:t>
            </a:r>
            <a:r>
              <a:rPr lang="en-US" sz="11500" dirty="0" smtClean="0">
                <a:ln w="19050">
                  <a:solidFill>
                    <a:schemeClr val="bg1"/>
                  </a:solidFill>
                  <a:bevel/>
                </a:ln>
                <a:solidFill>
                  <a:schemeClr val="tx1">
                    <a:lumMod val="65000"/>
                    <a:lumOff val="35000"/>
                    <a:alpha val="71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UVN But Long 2" panose="00000400000000000000" pitchFamily="2" charset="0"/>
              </a:rPr>
              <a:t> </a:t>
            </a:r>
            <a:r>
              <a:rPr lang="en-US" sz="11500" dirty="0" err="1" smtClean="0">
                <a:ln w="19050">
                  <a:solidFill>
                    <a:schemeClr val="bg1"/>
                  </a:solidFill>
                  <a:bevel/>
                </a:ln>
                <a:solidFill>
                  <a:schemeClr val="tx1">
                    <a:lumMod val="65000"/>
                    <a:lumOff val="35000"/>
                    <a:alpha val="71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UVN But Long 2" panose="00000400000000000000" pitchFamily="2" charset="0"/>
              </a:rPr>
              <a:t>đọc</a:t>
            </a:r>
            <a:endParaRPr lang="en-US" sz="11500" dirty="0" smtClean="0">
              <a:ln w="19050">
                <a:solidFill>
                  <a:schemeClr val="bg1"/>
                </a:solidFill>
                <a:bevel/>
              </a:ln>
              <a:solidFill>
                <a:schemeClr val="tx1">
                  <a:lumMod val="65000"/>
                  <a:lumOff val="35000"/>
                  <a:alpha val="71000"/>
                </a:schemeClr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UVN But Long 2" panose="00000400000000000000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790" b="26016" l="2059" r="4875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9778" b="70996"/>
          <a:stretch/>
        </p:blipFill>
        <p:spPr>
          <a:xfrm>
            <a:off x="3346515" y="3112233"/>
            <a:ext cx="3940404" cy="2760287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1026" name="Picture 2" descr="Top Flowery Raindrops Stickers for Android &amp;amp; iOS | Gfycat"/>
          <p:cNvPicPr>
            <a:picLocks noChangeAspect="1" noChangeArrowheads="1" noCrop="1"/>
          </p:cNvPicPr>
          <p:nvPr/>
        </p:nvPicPr>
        <p:blipFill>
          <a:blip r:embed="rId8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2883" y="4776450"/>
            <a:ext cx="3013029" cy="3013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041" b="36371" l="4609" r="41479">
                        <a14:backgroundMark x1="24885" y1="25531" x2="24473" y2="25531"/>
                        <a14:backgroundMark x1="21494" y1="25652" x2="21494" y2="25652"/>
                        <a14:backgroundMark x1="20165" y1="25227" x2="20165" y2="25227"/>
                        <a14:backgroundMark x1="19707" y1="24742" x2="19707" y2="24742"/>
                        <a14:backgroundMark x1="16086" y1="24196" x2="16086" y2="24196"/>
                        <a14:backgroundMark x1="28873" y1="25045" x2="28873" y2="25045"/>
                        <a14:backgroundMark x1="32814" y1="19527" x2="32814" y2="19527"/>
                        <a14:backgroundMark x1="31256" y1="19406" x2="31256" y2="19406"/>
                        <a14:backgroundMark x1="34189" y1="24924" x2="34189" y2="24924"/>
                        <a14:backgroundMark x1="33089" y1="24682" x2="33089" y2="24682"/>
                        <a14:backgroundMark x1="31577" y1="24500" x2="31577" y2="24500"/>
                        <a14:backgroundMark x1="33593" y1="23833" x2="33593" y2="23833"/>
                        <a14:backgroundMark x1="37259" y1="24378" x2="37259" y2="24378"/>
                        <a14:backgroundMark x1="39688" y1="20497" x2="39688" y2="20497"/>
                        <a14:backgroundMark x1="38130" y1="24500" x2="38130" y2="24500"/>
                        <a14:backgroundMark x1="36022" y1="24924" x2="36022" y2="249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3912" b="59588"/>
          <a:stretch/>
        </p:blipFill>
        <p:spPr>
          <a:xfrm>
            <a:off x="7544416" y="3883844"/>
            <a:ext cx="4289999" cy="284218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2" y="5687535"/>
            <a:ext cx="628531" cy="1069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895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14779" y="292231"/>
            <a:ext cx="11378153" cy="6278251"/>
          </a:xfrm>
          <a:prstGeom prst="rect">
            <a:avLst/>
          </a:prstGeom>
          <a:solidFill>
            <a:schemeClr val="bg1"/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817481" y="1369449"/>
            <a:ext cx="4980004" cy="5001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Mặt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trời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xuống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biển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như</a:t>
            </a:r>
            <a:r>
              <a:rPr lang="en-US" altLang="en-US" sz="2200" dirty="0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hòn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lửa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</a:b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Sóng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đã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cài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then</a:t>
            </a:r>
            <a:r>
              <a:rPr lang="en-US" altLang="en-US" sz="2200" dirty="0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,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đêm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sập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cửa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</a:b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Đoàn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thuyền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đánh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cá</a:t>
            </a:r>
            <a:r>
              <a:rPr lang="en-US" altLang="en-US" sz="2200" dirty="0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lại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ra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khơi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,</a:t>
            </a:r>
            <a:b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</a:b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Câu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hát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căng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buồm</a:t>
            </a:r>
            <a:r>
              <a:rPr lang="en-US" altLang="en-US" sz="2200" dirty="0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cùng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gió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khơi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Hát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rằng</a:t>
            </a:r>
            <a:r>
              <a:rPr lang="en-US" altLang="en-US" sz="2200" dirty="0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: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cá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bạc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Biển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Đông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lặng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,</a:t>
            </a:r>
            <a:b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</a:b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Cá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thu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Biển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Đông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như</a:t>
            </a:r>
            <a:r>
              <a:rPr lang="en-US" altLang="en-US" sz="2200" dirty="0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đoàn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thoi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</a:b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Đêm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ngày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dệt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biển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muôn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luồng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sáng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</a:b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Đến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dệt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lưới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ta </a:t>
            </a:r>
            <a:r>
              <a:rPr lang="en-US" altLang="en-US" sz="2200" dirty="0" err="1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đoàn</a:t>
            </a:r>
            <a:r>
              <a:rPr lang="en-US" altLang="en-US" sz="2200" dirty="0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cá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ơi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!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Ta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hát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bài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ca </a:t>
            </a:r>
            <a:r>
              <a:rPr lang="en-US" altLang="en-US" sz="2200" dirty="0" err="1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gọi</a:t>
            </a:r>
            <a:r>
              <a:rPr lang="en-US" altLang="en-US" sz="2200" dirty="0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cá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vào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,</a:t>
            </a:r>
            <a:b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</a:b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Gõ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thuyền</a:t>
            </a:r>
            <a:r>
              <a:rPr lang="en-US" altLang="en-US" sz="2200" dirty="0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đã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có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nhịp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trăng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cao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</a:b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Biển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cho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ta </a:t>
            </a:r>
            <a:r>
              <a:rPr lang="en-US" altLang="en-US" sz="2200" dirty="0" err="1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cá</a:t>
            </a:r>
            <a:r>
              <a:rPr lang="en-US" altLang="en-US" sz="2200" dirty="0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như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lòng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mẹ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</a:b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Nuôi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lớn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đời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ta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tự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buổi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nào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.</a:t>
            </a:r>
          </a:p>
          <a:p>
            <a:pPr eaLnBrk="1" hangingPunct="1">
              <a:spcBef>
                <a:spcPct val="50000"/>
              </a:spcBef>
            </a:pPr>
            <a:endParaRPr lang="en-US" altLang="en-US" sz="2200" dirty="0">
              <a:solidFill>
                <a:schemeClr val="accent2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6342914" y="1369449"/>
            <a:ext cx="4800600" cy="3985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Sao </a:t>
            </a:r>
            <a:r>
              <a:rPr lang="en-US" altLang="en-US" sz="2200" dirty="0" err="1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mờ</a:t>
            </a:r>
            <a:r>
              <a:rPr lang="en-US" altLang="en-US" sz="2200" dirty="0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, </a:t>
            </a:r>
            <a:r>
              <a:rPr lang="en-US" altLang="en-US" sz="2200" dirty="0" err="1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kéo</a:t>
            </a:r>
            <a:r>
              <a:rPr lang="en-US" altLang="en-US" sz="2200" dirty="0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lưới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kịp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trời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sáng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</a:b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Ta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kéo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xoăn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tay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chùm</a:t>
            </a:r>
            <a:r>
              <a:rPr lang="en-US" altLang="en-US" sz="2200" dirty="0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cá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nặng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</a:b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Vảy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bạc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đuôi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vàng</a:t>
            </a:r>
            <a:r>
              <a:rPr lang="en-US" altLang="en-US" sz="2200" dirty="0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lóe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rạng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đông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</a:b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Lưới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xếp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buồm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lên</a:t>
            </a:r>
            <a:r>
              <a:rPr lang="en-US" altLang="en-US" sz="2200" dirty="0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đón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nắng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hồng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Câu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hát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căng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buồm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với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gió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khơi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,</a:t>
            </a:r>
            <a:b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</a:b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Đoàn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thuyền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chạy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đua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cùng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mặt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trời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,</a:t>
            </a:r>
            <a:b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</a:b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Mặt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trời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đội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biển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nhô</a:t>
            </a:r>
            <a:r>
              <a:rPr lang="en-US" altLang="en-US" sz="2200" dirty="0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màu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mới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,</a:t>
            </a:r>
            <a:b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</a:b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Mắt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cá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huy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hoàng</a:t>
            </a:r>
            <a:r>
              <a:rPr lang="en-US" altLang="en-US" sz="2200" dirty="0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muôn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dặm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phơi</a:t>
            </a:r>
            <a:r>
              <a:rPr lang="en-US" altLang="en-US" sz="2200" dirty="0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	</a:t>
            </a:r>
            <a:r>
              <a:rPr lang="en-US" altLang="en-US" sz="2200" dirty="0" smtClean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	HUY CẬN</a:t>
            </a:r>
            <a:endParaRPr lang="en-US" altLang="en-US" sz="2200" dirty="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</a:pPr>
            <a:endParaRPr lang="en-US" altLang="en-US" sz="2200" dirty="0">
              <a:solidFill>
                <a:schemeClr val="accent2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41" b="36371" l="4609" r="41479">
                        <a14:backgroundMark x1="24885" y1="25531" x2="24473" y2="25531"/>
                        <a14:backgroundMark x1="21494" y1="25652" x2="21494" y2="25652"/>
                        <a14:backgroundMark x1="20165" y1="25227" x2="20165" y2="25227"/>
                        <a14:backgroundMark x1="19707" y1="24742" x2="19707" y2="24742"/>
                        <a14:backgroundMark x1="16086" y1="24196" x2="16086" y2="24196"/>
                        <a14:backgroundMark x1="28873" y1="25045" x2="28873" y2="25045"/>
                        <a14:backgroundMark x1="32814" y1="19527" x2="32814" y2="19527"/>
                        <a14:backgroundMark x1="31256" y1="19406" x2="31256" y2="19406"/>
                        <a14:backgroundMark x1="34189" y1="24924" x2="34189" y2="24924"/>
                        <a14:backgroundMark x1="33089" y1="24682" x2="33089" y2="24682"/>
                        <a14:backgroundMark x1="31577" y1="24500" x2="31577" y2="24500"/>
                        <a14:backgroundMark x1="33593" y1="23833" x2="33593" y2="23833"/>
                        <a14:backgroundMark x1="37259" y1="24378" x2="37259" y2="24378"/>
                        <a14:backgroundMark x1="39688" y1="20497" x2="39688" y2="20497"/>
                        <a14:backgroundMark x1="38130" y1="24500" x2="38130" y2="24500"/>
                        <a14:backgroundMark x1="36022" y1="24924" x2="36022" y2="24924"/>
                      </a14:backgroundRemoval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3912" b="59588"/>
          <a:stretch/>
        </p:blipFill>
        <p:spPr>
          <a:xfrm>
            <a:off x="7884442" y="4051742"/>
            <a:ext cx="4235777" cy="2806258"/>
          </a:xfrm>
          <a:prstGeom prst="rect">
            <a:avLst/>
          </a:prstGeom>
        </p:spPr>
      </p:pic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3268891" y="292231"/>
            <a:ext cx="534264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000" b="1" dirty="0" err="1">
                <a:solidFill>
                  <a:schemeClr val="accent1">
                    <a:lumMod val="50000"/>
                  </a:schemeClr>
                </a:solidFill>
                <a:latin typeface="UTM Isadora" panose="02040603050506020204" pitchFamily="18" charset="0"/>
                <a:cs typeface="Arial" panose="020B0604020202020204" pitchFamily="34" charset="0"/>
              </a:rPr>
              <a:t>Đoàn</a:t>
            </a:r>
            <a:r>
              <a:rPr lang="en-US" altLang="en-US" sz="4000" b="1" dirty="0">
                <a:solidFill>
                  <a:schemeClr val="accent1">
                    <a:lumMod val="50000"/>
                  </a:schemeClr>
                </a:solidFill>
                <a:latin typeface="UTM Isadora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1">
                    <a:lumMod val="50000"/>
                  </a:schemeClr>
                </a:solidFill>
                <a:latin typeface="UTM Isadora" panose="02040603050506020204" pitchFamily="18" charset="0"/>
                <a:cs typeface="Arial" panose="020B0604020202020204" pitchFamily="34" charset="0"/>
              </a:rPr>
              <a:t>thuyền</a:t>
            </a:r>
            <a:r>
              <a:rPr lang="en-US" altLang="en-US" sz="4000" b="1" dirty="0">
                <a:solidFill>
                  <a:schemeClr val="accent1">
                    <a:lumMod val="50000"/>
                  </a:schemeClr>
                </a:solidFill>
                <a:latin typeface="UTM Isadora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1">
                    <a:lumMod val="50000"/>
                  </a:schemeClr>
                </a:solidFill>
                <a:latin typeface="UTM Isadora" panose="02040603050506020204" pitchFamily="18" charset="0"/>
                <a:cs typeface="Arial" panose="020B0604020202020204" pitchFamily="34" charset="0"/>
              </a:rPr>
              <a:t>đánh</a:t>
            </a:r>
            <a:r>
              <a:rPr lang="en-US" altLang="en-US" sz="4000" b="1" dirty="0">
                <a:solidFill>
                  <a:schemeClr val="accent1">
                    <a:lumMod val="50000"/>
                  </a:schemeClr>
                </a:solidFill>
                <a:latin typeface="UTM Isadora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 smtClean="0">
                <a:solidFill>
                  <a:schemeClr val="accent1">
                    <a:lumMod val="50000"/>
                  </a:schemeClr>
                </a:solidFill>
                <a:latin typeface="UTM Isadora" panose="02040603050506020204" pitchFamily="18" charset="0"/>
                <a:cs typeface="Arial" panose="020B0604020202020204" pitchFamily="34" charset="0"/>
              </a:rPr>
              <a:t>cá</a:t>
            </a:r>
            <a:endParaRPr lang="en-US" altLang="en-US" sz="4000" b="1" dirty="0" smtClean="0">
              <a:solidFill>
                <a:schemeClr val="accent1">
                  <a:lumMod val="50000"/>
                </a:schemeClr>
              </a:solidFill>
              <a:latin typeface="UTM Isadora" panose="02040603050506020204" pitchFamily="18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1600" b="1" dirty="0" smtClean="0">
                <a:latin typeface="UTM Isadora" panose="02040603050506020204" pitchFamily="18" charset="0"/>
                <a:cs typeface="Arial" panose="020B0604020202020204" pitchFamily="34" charset="0"/>
              </a:rPr>
              <a:t>(</a:t>
            </a:r>
            <a:r>
              <a:rPr lang="en-US" altLang="en-US" sz="1600" b="1" dirty="0" err="1" smtClean="0">
                <a:latin typeface="UTM Isadora" panose="02040603050506020204" pitchFamily="18" charset="0"/>
                <a:cs typeface="Arial" panose="020B0604020202020204" pitchFamily="34" charset="0"/>
              </a:rPr>
              <a:t>Trích</a:t>
            </a:r>
            <a:r>
              <a:rPr lang="en-US" altLang="en-US" sz="1600" b="1" dirty="0" smtClean="0">
                <a:latin typeface="UTM Isadora" panose="02040603050506020204" pitchFamily="18" charset="0"/>
                <a:cs typeface="Arial" panose="020B0604020202020204" pitchFamily="34" charset="0"/>
              </a:rPr>
              <a:t>)	</a:t>
            </a:r>
            <a:endParaRPr lang="en-US" altLang="en-US" sz="1600" b="1" dirty="0">
              <a:latin typeface="UTM Isadora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5667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14779" y="292231"/>
            <a:ext cx="11378153" cy="6278251"/>
          </a:xfrm>
          <a:prstGeom prst="rect">
            <a:avLst/>
          </a:prstGeom>
          <a:solidFill>
            <a:schemeClr val="bg1"/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799972" y="1265024"/>
            <a:ext cx="4980004" cy="5001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Mặt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trời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xuống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biển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như</a:t>
            </a:r>
            <a:r>
              <a:rPr lang="en-US" altLang="en-US" sz="2200" dirty="0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hòn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lửa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</a:b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Sóng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đã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cài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then</a:t>
            </a:r>
            <a:r>
              <a:rPr lang="en-US" altLang="en-US" sz="2200" dirty="0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,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đêm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sập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cửa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</a:b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Đoàn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thuyền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đánh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cá</a:t>
            </a:r>
            <a:r>
              <a:rPr lang="en-US" altLang="en-US" sz="2200" dirty="0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lại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ra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khơi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,</a:t>
            </a:r>
            <a:b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</a:b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Câu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hát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căng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buồm</a:t>
            </a:r>
            <a:r>
              <a:rPr lang="en-US" altLang="en-US" sz="2200" dirty="0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cùng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gió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khơi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Hát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rằng</a:t>
            </a:r>
            <a:r>
              <a:rPr lang="en-US" altLang="en-US" sz="2200" dirty="0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: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cá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bạc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Biển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Đông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lặng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,</a:t>
            </a:r>
            <a:b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</a:b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Cá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thu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Biển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Đông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như</a:t>
            </a:r>
            <a:r>
              <a:rPr lang="en-US" altLang="en-US" sz="2200" dirty="0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đoàn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thoi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</a:b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Đêm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ngày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dệt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biển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muôn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luồng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sáng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</a:b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Đến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dệt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lưới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ta </a:t>
            </a:r>
            <a:r>
              <a:rPr lang="en-US" altLang="en-US" sz="2200" dirty="0" err="1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đoàn</a:t>
            </a:r>
            <a:r>
              <a:rPr lang="en-US" altLang="en-US" sz="2200" dirty="0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cá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ơi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!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Ta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hát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bài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ca </a:t>
            </a:r>
            <a:r>
              <a:rPr lang="en-US" altLang="en-US" sz="2200" dirty="0" err="1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gọi</a:t>
            </a:r>
            <a:r>
              <a:rPr lang="en-US" altLang="en-US" sz="2200" dirty="0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cá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vào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,</a:t>
            </a:r>
            <a:b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</a:b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Gõ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thuyền</a:t>
            </a:r>
            <a:r>
              <a:rPr lang="en-US" altLang="en-US" sz="2200" dirty="0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đã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có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nhịp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trăng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cao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</a:b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Biển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cho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ta </a:t>
            </a:r>
            <a:r>
              <a:rPr lang="en-US" altLang="en-US" sz="2200" dirty="0" err="1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cá</a:t>
            </a:r>
            <a:r>
              <a:rPr lang="en-US" altLang="en-US" sz="2200" dirty="0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như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lòng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mẹ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</a:b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Nuôi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lớn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đời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ta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tự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buổi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nào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.</a:t>
            </a:r>
          </a:p>
          <a:p>
            <a:pPr eaLnBrk="1" hangingPunct="1">
              <a:spcBef>
                <a:spcPct val="50000"/>
              </a:spcBef>
            </a:pPr>
            <a:endParaRPr lang="en-US" altLang="en-US" sz="2200" dirty="0">
              <a:solidFill>
                <a:schemeClr val="accent2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6325405" y="1265024"/>
            <a:ext cx="4800600" cy="3985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Sao </a:t>
            </a:r>
            <a:r>
              <a:rPr lang="en-US" altLang="en-US" sz="2200" dirty="0" err="1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mờ</a:t>
            </a:r>
            <a:r>
              <a:rPr lang="en-US" altLang="en-US" sz="2200" dirty="0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, </a:t>
            </a:r>
            <a:r>
              <a:rPr lang="en-US" altLang="en-US" sz="2200" dirty="0" err="1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kéo</a:t>
            </a:r>
            <a:r>
              <a:rPr lang="en-US" altLang="en-US" sz="2200" dirty="0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lưới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kịp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trời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sáng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</a:b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Ta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kéo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xoăn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tay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chùm</a:t>
            </a:r>
            <a:r>
              <a:rPr lang="en-US" altLang="en-US" sz="2200" dirty="0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cá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nặng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</a:b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Vảy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bạc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đuôi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vàng</a:t>
            </a:r>
            <a:r>
              <a:rPr lang="en-US" altLang="en-US" sz="2200" dirty="0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lóe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rạng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đông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</a:b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Lưới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xếp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buồm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lên</a:t>
            </a:r>
            <a:r>
              <a:rPr lang="en-US" altLang="en-US" sz="2200" dirty="0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đón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nắng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hồng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Câu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hát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căng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buồm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với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gió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khơi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,</a:t>
            </a:r>
            <a:b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</a:b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Đoàn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thuyền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chạy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đua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cùng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mặt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trời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,</a:t>
            </a:r>
            <a:b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</a:b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Mặt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trời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đội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biển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nhô</a:t>
            </a:r>
            <a:r>
              <a:rPr lang="en-US" altLang="en-US" sz="2200" dirty="0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màu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mới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,</a:t>
            </a:r>
            <a:b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</a:b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Mắt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cá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huy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hoàng</a:t>
            </a:r>
            <a:r>
              <a:rPr lang="en-US" altLang="en-US" sz="2200" dirty="0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muôn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dặm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phơi</a:t>
            </a:r>
            <a:r>
              <a:rPr lang="en-US" altLang="en-US" sz="2200" dirty="0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	</a:t>
            </a:r>
            <a:r>
              <a:rPr lang="en-US" altLang="en-US" sz="2200" dirty="0" smtClean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	HUY CẬN</a:t>
            </a:r>
            <a:endParaRPr lang="en-US" altLang="en-US" sz="2200" dirty="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</a:pPr>
            <a:endParaRPr lang="en-US" altLang="en-US" sz="2200" dirty="0">
              <a:solidFill>
                <a:schemeClr val="accent2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5779976" y="4817096"/>
            <a:ext cx="5665510" cy="109351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khổ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khổ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9"/>
          <p:cNvSpPr txBox="1">
            <a:spLocks noChangeArrowheads="1"/>
          </p:cNvSpPr>
          <p:nvPr/>
        </p:nvSpPr>
        <p:spPr bwMode="auto">
          <a:xfrm>
            <a:off x="5786062" y="4886797"/>
            <a:ext cx="5556599" cy="954107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>
            <a:solidFill>
              <a:schemeClr val="tx1"/>
            </a:solidFill>
            <a:prstDash val="dash"/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Bài</a:t>
            </a:r>
            <a:r>
              <a:rPr lang="en-US" altLang="en-US" sz="2800" dirty="0" smtClean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cs typeface="Arial" panose="020B0604020202020204" pitchFamily="34" charset="0"/>
              </a:rPr>
              <a:t>thơ</a:t>
            </a:r>
            <a:r>
              <a:rPr lang="en-US" altLang="en-US" sz="28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cs typeface="Arial" panose="020B0604020202020204" pitchFamily="34" charset="0"/>
              </a:rPr>
              <a:t>có</a:t>
            </a:r>
            <a:r>
              <a:rPr lang="en-US" altLang="en-US" sz="2800" dirty="0">
                <a:solidFill>
                  <a:schemeClr val="bg1"/>
                </a:solidFill>
                <a:cs typeface="Arial" panose="020B0604020202020204" pitchFamily="34" charset="0"/>
              </a:rPr>
              <a:t> 5 </a:t>
            </a:r>
            <a:r>
              <a:rPr lang="en-US" altLang="en-US" sz="2800" dirty="0" err="1">
                <a:solidFill>
                  <a:schemeClr val="bg1"/>
                </a:solidFill>
                <a:cs typeface="Arial" panose="020B0604020202020204" pitchFamily="34" charset="0"/>
              </a:rPr>
              <a:t>khổ</a:t>
            </a:r>
            <a:r>
              <a:rPr lang="en-US" altLang="en-US" sz="2800" dirty="0">
                <a:solidFill>
                  <a:schemeClr val="bg1"/>
                </a:solidFill>
                <a:cs typeface="Arial" panose="020B0604020202020204" pitchFamily="34" charset="0"/>
              </a:rPr>
              <a:t>, m</a:t>
            </a:r>
            <a:r>
              <a:rPr lang="vi-VN" altLang="en-US" sz="2800" dirty="0">
                <a:solidFill>
                  <a:schemeClr val="bg1"/>
                </a:solidFill>
                <a:cs typeface="Arial" panose="020B0604020202020204" pitchFamily="34" charset="0"/>
              </a:rPr>
              <a:t>ỗi khổ thơ có 4 dòng. Mỗi dòng có 7 chữ. </a:t>
            </a:r>
            <a:endParaRPr lang="en-US" altLang="en-US" sz="2800" dirty="0" smtClean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3378036" y="292231"/>
            <a:ext cx="534264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000" b="1" dirty="0" err="1">
                <a:solidFill>
                  <a:schemeClr val="accent1">
                    <a:lumMod val="50000"/>
                  </a:schemeClr>
                </a:solidFill>
                <a:latin typeface="UTM Isadora" panose="02040603050506020204" pitchFamily="18" charset="0"/>
                <a:cs typeface="Arial" panose="020B0604020202020204" pitchFamily="34" charset="0"/>
              </a:rPr>
              <a:t>Đoàn</a:t>
            </a:r>
            <a:r>
              <a:rPr lang="en-US" altLang="en-US" sz="4000" b="1" dirty="0">
                <a:solidFill>
                  <a:schemeClr val="accent1">
                    <a:lumMod val="50000"/>
                  </a:schemeClr>
                </a:solidFill>
                <a:latin typeface="UTM Isadora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1">
                    <a:lumMod val="50000"/>
                  </a:schemeClr>
                </a:solidFill>
                <a:latin typeface="UTM Isadora" panose="02040603050506020204" pitchFamily="18" charset="0"/>
                <a:cs typeface="Arial" panose="020B0604020202020204" pitchFamily="34" charset="0"/>
              </a:rPr>
              <a:t>thuyền</a:t>
            </a:r>
            <a:r>
              <a:rPr lang="en-US" altLang="en-US" sz="4000" b="1" dirty="0">
                <a:solidFill>
                  <a:schemeClr val="accent1">
                    <a:lumMod val="50000"/>
                  </a:schemeClr>
                </a:solidFill>
                <a:latin typeface="UTM Isadora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1">
                    <a:lumMod val="50000"/>
                  </a:schemeClr>
                </a:solidFill>
                <a:latin typeface="UTM Isadora" panose="02040603050506020204" pitchFamily="18" charset="0"/>
                <a:cs typeface="Arial" panose="020B0604020202020204" pitchFamily="34" charset="0"/>
              </a:rPr>
              <a:t>đánh</a:t>
            </a:r>
            <a:r>
              <a:rPr lang="en-US" altLang="en-US" sz="4000" b="1" dirty="0">
                <a:solidFill>
                  <a:schemeClr val="accent1">
                    <a:lumMod val="50000"/>
                  </a:schemeClr>
                </a:solidFill>
                <a:latin typeface="UTM Isadora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 smtClean="0">
                <a:solidFill>
                  <a:schemeClr val="accent1">
                    <a:lumMod val="50000"/>
                  </a:schemeClr>
                </a:solidFill>
                <a:latin typeface="UTM Isadora" panose="02040603050506020204" pitchFamily="18" charset="0"/>
                <a:cs typeface="Arial" panose="020B0604020202020204" pitchFamily="34" charset="0"/>
              </a:rPr>
              <a:t>cá</a:t>
            </a:r>
            <a:endParaRPr lang="en-US" altLang="en-US" sz="4000" b="1" dirty="0" smtClean="0">
              <a:solidFill>
                <a:schemeClr val="accent1">
                  <a:lumMod val="50000"/>
                </a:schemeClr>
              </a:solidFill>
              <a:latin typeface="UTM Isadora" panose="02040603050506020204" pitchFamily="18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1600" b="1" dirty="0" smtClean="0">
                <a:latin typeface="UTM Isadora" panose="02040603050506020204" pitchFamily="18" charset="0"/>
                <a:cs typeface="Arial" panose="020B0604020202020204" pitchFamily="34" charset="0"/>
              </a:rPr>
              <a:t>(</a:t>
            </a:r>
            <a:r>
              <a:rPr lang="en-US" altLang="en-US" sz="1600" b="1" dirty="0" err="1" smtClean="0">
                <a:latin typeface="UTM Isadora" panose="02040603050506020204" pitchFamily="18" charset="0"/>
                <a:cs typeface="Arial" panose="020B0604020202020204" pitchFamily="34" charset="0"/>
              </a:rPr>
              <a:t>Trích</a:t>
            </a:r>
            <a:r>
              <a:rPr lang="en-US" altLang="en-US" sz="1600" b="1" dirty="0" smtClean="0">
                <a:latin typeface="UTM Isadora" panose="02040603050506020204" pitchFamily="18" charset="0"/>
                <a:cs typeface="Arial" panose="020B0604020202020204" pitchFamily="34" charset="0"/>
              </a:rPr>
              <a:t>)	</a:t>
            </a:r>
            <a:endParaRPr lang="en-US" altLang="en-US" sz="1600" b="1" dirty="0">
              <a:latin typeface="UTM Isadora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3377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1F4AB64B-55C7-4434-A595-844FAA5D8A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09" r="47124" b="18301"/>
          <a:stretch/>
        </p:blipFill>
        <p:spPr>
          <a:xfrm>
            <a:off x="0" y="1290917"/>
            <a:ext cx="6669742" cy="536986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8881B530-F819-49CC-A5AD-D999134E79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061" r="46352"/>
          <a:stretch/>
        </p:blipFill>
        <p:spPr>
          <a:xfrm>
            <a:off x="-1" y="4329953"/>
            <a:ext cx="6409766" cy="252804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1C14989D-61A0-48B4-99F7-CBCA0D05310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48" t="75061" r="-69"/>
          <a:stretch/>
        </p:blipFill>
        <p:spPr>
          <a:xfrm>
            <a:off x="6929719" y="4329952"/>
            <a:ext cx="5262282" cy="252804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DB362E0F-9F83-46FC-A3CF-18DD0F3CF1B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13" t="39631" r="37" b="16579"/>
          <a:stretch/>
        </p:blipFill>
        <p:spPr>
          <a:xfrm>
            <a:off x="5576048" y="2141114"/>
            <a:ext cx="6615952" cy="397426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97F2F7EF-BCB8-4770-98CB-872C7C926EA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48" r="28224" b="65751"/>
          <a:stretch/>
        </p:blipFill>
        <p:spPr>
          <a:xfrm>
            <a:off x="-1" y="21797"/>
            <a:ext cx="4733366" cy="189664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943A6C73-966B-40E1-BD4E-313FA56B5C5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09" t="18825" b="58691"/>
          <a:stretch/>
        </p:blipFill>
        <p:spPr>
          <a:xfrm>
            <a:off x="10213408" y="-207003"/>
            <a:ext cx="1978592" cy="360543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577A8184-B8D9-46F3-BA9F-6F40BC9E660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01" t="33790" r="17308" b="58831"/>
          <a:stretch/>
        </p:blipFill>
        <p:spPr>
          <a:xfrm>
            <a:off x="8441575" y="1595714"/>
            <a:ext cx="1978592" cy="118334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B022DD75-0575-497F-9ABA-015DAB8F82F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020"/>
          <a:stretch/>
        </p:blipFill>
        <p:spPr>
          <a:xfrm>
            <a:off x="6929719" y="-119622"/>
            <a:ext cx="5262282" cy="4024476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20C05433-E0BE-4D08-9704-B15D7D60B05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111" b="35109"/>
          <a:stretch/>
        </p:blipFill>
        <p:spPr>
          <a:xfrm>
            <a:off x="1" y="3505200"/>
            <a:ext cx="12192000" cy="945054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="" xmlns:a16="http://schemas.microsoft.com/office/drawing/2014/main" id="{1AF66971-9571-4C17-AE0A-212069EF106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26" b="15163"/>
          <a:stretch/>
        </p:blipFill>
        <p:spPr>
          <a:xfrm>
            <a:off x="1252871" y="-1935177"/>
            <a:ext cx="9686258" cy="10332981"/>
          </a:xfrm>
          <a:prstGeom prst="rect">
            <a:avLst/>
          </a:prstGeom>
        </p:spPr>
      </p:pic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586751" y="225851"/>
            <a:ext cx="616552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800" b="1" dirty="0" smtClean="0">
                <a:ln w="3175">
                  <a:solidFill>
                    <a:schemeClr val="tx1"/>
                  </a:solidFill>
                  <a:prstDash val="sysDash"/>
                </a:ln>
                <a:solidFill>
                  <a:schemeClr val="bg1"/>
                </a:solidFill>
                <a:latin typeface="UTM Seagull" panose="02040603050506020204" pitchFamily="18" charset="0"/>
                <a:cs typeface="Arial" panose="020B0604020202020204" pitchFamily="34" charset="0"/>
              </a:rPr>
              <a:t>LUYỆN ĐỌC TỪ KHÓ</a:t>
            </a:r>
            <a:endParaRPr lang="en-US" altLang="en-US" sz="4800" b="1" dirty="0">
              <a:ln w="3175">
                <a:solidFill>
                  <a:schemeClr val="tx1"/>
                </a:solidFill>
                <a:prstDash val="sysDash"/>
              </a:ln>
              <a:solidFill>
                <a:schemeClr val="bg1"/>
              </a:solidFill>
              <a:latin typeface="UTM Seagull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72033" y="1678149"/>
            <a:ext cx="28007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5400" b="1" dirty="0" err="1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cài</a:t>
            </a:r>
            <a:r>
              <a:rPr lang="en-US" altLang="en-US" sz="54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5400" b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then</a:t>
            </a:r>
            <a:endParaRPr lang="en-US" altLang="en-US" sz="5400" b="1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11293" y="3013541"/>
            <a:ext cx="284084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5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sập</a:t>
            </a:r>
            <a:r>
              <a:rPr lang="en-US" altLang="en-US" sz="5400" b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5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  <a:endParaRPr lang="en-US" altLang="en-US" sz="5400" b="1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07855" y="4508171"/>
            <a:ext cx="387798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5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căng</a:t>
            </a:r>
            <a:r>
              <a:rPr lang="en-US" altLang="en-US" sz="5400" b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5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buồm</a:t>
            </a:r>
            <a:endParaRPr lang="en-US" altLang="en-US" sz="5400" b="1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67206" y="3022060"/>
            <a:ext cx="330090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5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đoàn</a:t>
            </a:r>
            <a:r>
              <a:rPr lang="en-US" altLang="en-US" sz="5400" b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5400" b="1" dirty="0" err="1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thoi</a:t>
            </a:r>
            <a:endParaRPr lang="en-US" sz="5400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99485" y="1666413"/>
            <a:ext cx="299312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5400" b="1" dirty="0" err="1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xoăn</a:t>
            </a:r>
            <a:r>
              <a:rPr lang="en-US" altLang="en-US" sz="54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5400" b="1" dirty="0" err="1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endParaRPr lang="en-US" sz="5400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476052" y="4453653"/>
            <a:ext cx="118494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5400" b="1" dirty="0" err="1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lóe</a:t>
            </a:r>
            <a:endParaRPr lang="en-US" sz="5400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041" b="36371" l="4609" r="41479">
                        <a14:backgroundMark x1="24885" y1="25531" x2="24473" y2="25531"/>
                        <a14:backgroundMark x1="21494" y1="25652" x2="21494" y2="25652"/>
                        <a14:backgroundMark x1="20165" y1="25227" x2="20165" y2="25227"/>
                        <a14:backgroundMark x1="19707" y1="24742" x2="19707" y2="24742"/>
                        <a14:backgroundMark x1="16086" y1="24196" x2="16086" y2="24196"/>
                        <a14:backgroundMark x1="28873" y1="25045" x2="28873" y2="25045"/>
                        <a14:backgroundMark x1="32814" y1="19527" x2="32814" y2="19527"/>
                        <a14:backgroundMark x1="31256" y1="19406" x2="31256" y2="19406"/>
                        <a14:backgroundMark x1="34189" y1="24924" x2="34189" y2="24924"/>
                        <a14:backgroundMark x1="33089" y1="24682" x2="33089" y2="24682"/>
                        <a14:backgroundMark x1="31577" y1="24500" x2="31577" y2="24500"/>
                        <a14:backgroundMark x1="33593" y1="23833" x2="33593" y2="23833"/>
                        <a14:backgroundMark x1="37259" y1="24378" x2="37259" y2="24378"/>
                        <a14:backgroundMark x1="39688" y1="20497" x2="39688" y2="20497"/>
                        <a14:backgroundMark x1="38130" y1="24500" x2="38130" y2="24500"/>
                        <a14:backgroundMark x1="36022" y1="24924" x2="36022" y2="24924"/>
                      </a14:backgroundRemoval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3912" b="59588"/>
          <a:stretch/>
        </p:blipFill>
        <p:spPr>
          <a:xfrm>
            <a:off x="7786471" y="4088479"/>
            <a:ext cx="4235777" cy="2806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656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" grpId="0"/>
      <p:bldP spid="3" grpId="0"/>
      <p:bldP spid="4" grpId="0"/>
      <p:bldP spid="5" grpId="0"/>
      <p:bldP spid="6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1F4AB64B-55C7-4434-A595-844FAA5D8A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09" r="47124" b="18301"/>
          <a:stretch/>
        </p:blipFill>
        <p:spPr>
          <a:xfrm>
            <a:off x="0" y="1290917"/>
            <a:ext cx="6669742" cy="536986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8881B530-F819-49CC-A5AD-D999134E79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061" r="46352"/>
          <a:stretch/>
        </p:blipFill>
        <p:spPr>
          <a:xfrm>
            <a:off x="-1" y="4329953"/>
            <a:ext cx="6409766" cy="252804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1C14989D-61A0-48B4-99F7-CBCA0D05310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48" t="75061" r="-69"/>
          <a:stretch/>
        </p:blipFill>
        <p:spPr>
          <a:xfrm>
            <a:off x="6929719" y="4329952"/>
            <a:ext cx="5262282" cy="252804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DB362E0F-9F83-46FC-A3CF-18DD0F3CF1B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13" t="39631" r="37" b="16579"/>
          <a:stretch/>
        </p:blipFill>
        <p:spPr>
          <a:xfrm>
            <a:off x="5576048" y="2141114"/>
            <a:ext cx="6615952" cy="397426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97F2F7EF-BCB8-4770-98CB-872C7C926EA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48" r="28224" b="65751"/>
          <a:stretch/>
        </p:blipFill>
        <p:spPr>
          <a:xfrm>
            <a:off x="-1" y="21797"/>
            <a:ext cx="4733366" cy="189664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943A6C73-966B-40E1-BD4E-313FA56B5C5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09" t="18825" b="58691"/>
          <a:stretch/>
        </p:blipFill>
        <p:spPr>
          <a:xfrm>
            <a:off x="10213408" y="-207003"/>
            <a:ext cx="1978592" cy="360543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577A8184-B8D9-46F3-BA9F-6F40BC9E660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01" t="33790" r="17308" b="58831"/>
          <a:stretch/>
        </p:blipFill>
        <p:spPr>
          <a:xfrm>
            <a:off x="8441575" y="1595714"/>
            <a:ext cx="1978592" cy="118334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B022DD75-0575-497F-9ABA-015DAB8F82F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020"/>
          <a:stretch/>
        </p:blipFill>
        <p:spPr>
          <a:xfrm>
            <a:off x="6929719" y="-119622"/>
            <a:ext cx="5262282" cy="4024476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20C05433-E0BE-4D08-9704-B15D7D60B05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111" b="35109"/>
          <a:stretch/>
        </p:blipFill>
        <p:spPr>
          <a:xfrm>
            <a:off x="1" y="3505200"/>
            <a:ext cx="12192000" cy="945054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="" xmlns:a16="http://schemas.microsoft.com/office/drawing/2014/main" id="{1AF66971-9571-4C17-AE0A-212069EF106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26" b="15163"/>
          <a:stretch/>
        </p:blipFill>
        <p:spPr>
          <a:xfrm>
            <a:off x="1252871" y="-1935177"/>
            <a:ext cx="9686258" cy="10332981"/>
          </a:xfrm>
          <a:prstGeom prst="rect">
            <a:avLst/>
          </a:prstGeom>
        </p:spPr>
      </p:pic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-333981" y="212576"/>
            <a:ext cx="616552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800" b="1" dirty="0" smtClean="0">
                <a:ln w="3175">
                  <a:solidFill>
                    <a:schemeClr val="tx1"/>
                  </a:solidFill>
                  <a:prstDash val="sysDash"/>
                </a:ln>
                <a:solidFill>
                  <a:schemeClr val="bg1"/>
                </a:solidFill>
                <a:latin typeface="UTM Seagull" panose="02040603050506020204" pitchFamily="18" charset="0"/>
                <a:cs typeface="Arial" panose="020B0604020202020204" pitchFamily="34" charset="0"/>
              </a:rPr>
              <a:t>LUYỆN ĐỌC CÂU</a:t>
            </a:r>
            <a:endParaRPr lang="en-US" altLang="en-US" sz="4800" b="1" dirty="0">
              <a:ln w="3175">
                <a:solidFill>
                  <a:schemeClr val="tx1"/>
                </a:solidFill>
                <a:prstDash val="sysDash"/>
              </a:ln>
              <a:solidFill>
                <a:schemeClr val="bg1"/>
              </a:solidFill>
              <a:latin typeface="UTM Seagull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89821" y="1215621"/>
            <a:ext cx="9285401" cy="35394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US" alt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nhịp</a:t>
            </a:r>
            <a:r>
              <a:rPr lang="en-US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4/3</a:t>
            </a:r>
            <a:r>
              <a:rPr lang="en-US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US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 </a:t>
            </a:r>
            <a:r>
              <a:rPr lang="en-US" alt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nhịp</a:t>
            </a:r>
            <a:r>
              <a:rPr lang="en-US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2/5</a:t>
            </a:r>
            <a:r>
              <a:rPr lang="en-US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lvl="2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altLang="en-US" sz="28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rằng</a:t>
            </a:r>
            <a:r>
              <a:rPr lang="en-US" altLang="en-US" sz="28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// </a:t>
            </a:r>
            <a:r>
              <a:rPr lang="en-US" altLang="en-US" sz="28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altLang="en-US" sz="28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bạc</a:t>
            </a:r>
            <a:r>
              <a:rPr lang="en-US" altLang="en-US" sz="28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altLang="en-US" sz="28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en-US" altLang="en-US" sz="28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lặng</a:t>
            </a:r>
            <a:endParaRPr lang="en-US" altLang="en-US" sz="28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Gõ</a:t>
            </a:r>
            <a:r>
              <a:rPr lang="en-US" altLang="en-US" sz="28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thuyền</a:t>
            </a:r>
            <a:r>
              <a:rPr lang="en-US" altLang="en-US" sz="28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en-US" altLang="en-US" sz="28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altLang="en-US" sz="28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28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nhịp</a:t>
            </a:r>
            <a:r>
              <a:rPr lang="en-US" altLang="en-US" sz="28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trăng</a:t>
            </a:r>
            <a:r>
              <a:rPr lang="en-US" altLang="en-US" sz="28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endParaRPr lang="en-US" altLang="en-US" sz="28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 </a:t>
            </a:r>
            <a:r>
              <a:rPr lang="en-US" altLang="en-US" sz="28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mờ</a:t>
            </a:r>
            <a:r>
              <a:rPr lang="en-US" altLang="en-US" sz="28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/ </a:t>
            </a:r>
            <a:r>
              <a:rPr lang="en-US" altLang="en-US" sz="28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kéo</a:t>
            </a:r>
            <a:r>
              <a:rPr lang="en-US" altLang="en-US" sz="28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lưới</a:t>
            </a:r>
            <a:r>
              <a:rPr lang="en-US" altLang="en-US" sz="28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kịp</a:t>
            </a:r>
            <a:r>
              <a:rPr lang="en-US" altLang="en-US" sz="28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r>
              <a:rPr lang="en-US" altLang="en-US" sz="28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altLang="en-US" sz="28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US" altLang="en-US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Giọng</a:t>
            </a:r>
            <a:r>
              <a:rPr lang="en-US" alt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nhịp</a:t>
            </a:r>
            <a:r>
              <a:rPr lang="en-US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nhàng</a:t>
            </a:r>
            <a:r>
              <a:rPr lang="en-US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khẩn</a:t>
            </a:r>
            <a:r>
              <a:rPr lang="en-US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trương</a:t>
            </a:r>
            <a:r>
              <a:rPr lang="en-US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lang="en-US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hào</a:t>
            </a:r>
            <a:r>
              <a:rPr lang="en-US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hứng</a:t>
            </a:r>
            <a:r>
              <a:rPr lang="en-US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phấn</a:t>
            </a:r>
            <a:r>
              <a:rPr lang="en-US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</a:t>
            </a:r>
            <a:r>
              <a:rPr lang="en-US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US" altLang="en-US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Nhấn</a:t>
            </a:r>
            <a:r>
              <a:rPr lang="en-US" alt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giọng</a:t>
            </a:r>
            <a:r>
              <a:rPr lang="en-US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alt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gợi</a:t>
            </a:r>
            <a:r>
              <a:rPr lang="en-US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endParaRPr lang="en-US" altLang="en-US" sz="2800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3165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14779" y="292231"/>
            <a:ext cx="11378153" cy="6278251"/>
          </a:xfrm>
          <a:prstGeom prst="rect">
            <a:avLst/>
          </a:prstGeom>
          <a:solidFill>
            <a:schemeClr val="bg1"/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3424680" y="408761"/>
            <a:ext cx="534264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000" b="1" dirty="0" err="1">
                <a:solidFill>
                  <a:schemeClr val="accent1">
                    <a:lumMod val="50000"/>
                  </a:schemeClr>
                </a:solidFill>
                <a:latin typeface="UTM Isadora" panose="02040603050506020204" pitchFamily="18" charset="0"/>
                <a:cs typeface="Arial" panose="020B0604020202020204" pitchFamily="34" charset="0"/>
              </a:rPr>
              <a:t>Đoàn</a:t>
            </a:r>
            <a:r>
              <a:rPr lang="en-US" altLang="en-US" sz="4000" b="1" dirty="0">
                <a:solidFill>
                  <a:schemeClr val="accent1">
                    <a:lumMod val="50000"/>
                  </a:schemeClr>
                </a:solidFill>
                <a:latin typeface="UTM Isadora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1">
                    <a:lumMod val="50000"/>
                  </a:schemeClr>
                </a:solidFill>
                <a:latin typeface="UTM Isadora" panose="02040603050506020204" pitchFamily="18" charset="0"/>
                <a:cs typeface="Arial" panose="020B0604020202020204" pitchFamily="34" charset="0"/>
              </a:rPr>
              <a:t>thuyền</a:t>
            </a:r>
            <a:r>
              <a:rPr lang="en-US" altLang="en-US" sz="4000" b="1" dirty="0">
                <a:solidFill>
                  <a:schemeClr val="accent1">
                    <a:lumMod val="50000"/>
                  </a:schemeClr>
                </a:solidFill>
                <a:latin typeface="UTM Isadora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1">
                    <a:lumMod val="50000"/>
                  </a:schemeClr>
                </a:solidFill>
                <a:latin typeface="UTM Isadora" panose="02040603050506020204" pitchFamily="18" charset="0"/>
                <a:cs typeface="Arial" panose="020B0604020202020204" pitchFamily="34" charset="0"/>
              </a:rPr>
              <a:t>đánh</a:t>
            </a:r>
            <a:r>
              <a:rPr lang="en-US" altLang="en-US" sz="4000" b="1" dirty="0">
                <a:solidFill>
                  <a:schemeClr val="accent1">
                    <a:lumMod val="50000"/>
                  </a:schemeClr>
                </a:solidFill>
                <a:latin typeface="UTM Isadora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 smtClean="0">
                <a:solidFill>
                  <a:schemeClr val="accent1">
                    <a:lumMod val="50000"/>
                  </a:schemeClr>
                </a:solidFill>
                <a:latin typeface="UTM Isadora" panose="02040603050506020204" pitchFamily="18" charset="0"/>
                <a:cs typeface="Arial" panose="020B0604020202020204" pitchFamily="34" charset="0"/>
              </a:rPr>
              <a:t>cá</a:t>
            </a:r>
            <a:endParaRPr lang="en-US" altLang="en-US" sz="4000" b="1" dirty="0" smtClean="0">
              <a:solidFill>
                <a:schemeClr val="accent1">
                  <a:lumMod val="50000"/>
                </a:schemeClr>
              </a:solidFill>
              <a:latin typeface="UTM Isadora" panose="02040603050506020204" pitchFamily="18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1600" b="1" dirty="0" smtClean="0">
                <a:latin typeface="UTM Isadora" panose="02040603050506020204" pitchFamily="18" charset="0"/>
                <a:cs typeface="Arial" panose="020B0604020202020204" pitchFamily="34" charset="0"/>
              </a:rPr>
              <a:t>(</a:t>
            </a:r>
            <a:r>
              <a:rPr lang="en-US" altLang="en-US" sz="1600" b="1" dirty="0" err="1" smtClean="0">
                <a:latin typeface="UTM Isadora" panose="02040603050506020204" pitchFamily="18" charset="0"/>
                <a:cs typeface="Arial" panose="020B0604020202020204" pitchFamily="34" charset="0"/>
              </a:rPr>
              <a:t>Trích</a:t>
            </a:r>
            <a:r>
              <a:rPr lang="en-US" altLang="en-US" sz="1600" b="1" dirty="0" smtClean="0">
                <a:latin typeface="UTM Isadora" panose="02040603050506020204" pitchFamily="18" charset="0"/>
                <a:cs typeface="Arial" panose="020B0604020202020204" pitchFamily="34" charset="0"/>
              </a:rPr>
              <a:t>)	</a:t>
            </a:r>
            <a:endParaRPr lang="en-US" altLang="en-US" sz="1600" b="1" dirty="0">
              <a:latin typeface="UTM Isadora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604200" y="1441511"/>
            <a:ext cx="5149392" cy="5001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2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Mặt</a:t>
            </a:r>
            <a: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trời</a:t>
            </a:r>
            <a: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xuống</a:t>
            </a:r>
            <a: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biển</a:t>
            </a:r>
            <a: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 </a:t>
            </a:r>
            <a:r>
              <a:rPr lang="en-US" altLang="en-US" sz="22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như</a:t>
            </a:r>
            <a: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0B050"/>
                </a:solidFill>
                <a:cs typeface="Arial" panose="020B0604020202020204" pitchFamily="34" charset="0"/>
              </a:rPr>
              <a:t>hòn</a:t>
            </a:r>
            <a:r>
              <a:rPr lang="en-US" altLang="en-US" sz="2200" b="1" dirty="0">
                <a:solidFill>
                  <a:srgbClr val="00B050"/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0B050"/>
                </a:solidFill>
                <a:cs typeface="Arial" panose="020B0604020202020204" pitchFamily="34" charset="0"/>
              </a:rPr>
              <a:t>lửa</a:t>
            </a:r>
            <a:r>
              <a:rPr lang="en-US" altLang="en-US" sz="2200" b="1" dirty="0">
                <a:solidFill>
                  <a:srgbClr val="00B050"/>
                </a:solidFill>
                <a:cs typeface="Arial" panose="020B0604020202020204" pitchFamily="34" charset="0"/>
              </a:rPr>
              <a:t/>
            </a:r>
            <a:br>
              <a:rPr lang="en-US" altLang="en-US" sz="2200" b="1" dirty="0">
                <a:solidFill>
                  <a:srgbClr val="00B050"/>
                </a:solidFill>
                <a:cs typeface="Arial" panose="020B0604020202020204" pitchFamily="34" charset="0"/>
              </a:rPr>
            </a:br>
            <a:r>
              <a:rPr lang="en-US" altLang="en-US" sz="22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Sóng</a:t>
            </a:r>
            <a: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đã</a:t>
            </a:r>
            <a: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cài</a:t>
            </a:r>
            <a: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then,   </a:t>
            </a:r>
            <a:r>
              <a:rPr lang="en-US" altLang="en-US" sz="22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đêm</a:t>
            </a:r>
            <a: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0B050"/>
                </a:solidFill>
                <a:cs typeface="Arial" panose="020B0604020202020204" pitchFamily="34" charset="0"/>
              </a:rPr>
              <a:t>sập</a:t>
            </a:r>
            <a:r>
              <a:rPr lang="en-US" altLang="en-US" sz="2200" b="1" dirty="0">
                <a:solidFill>
                  <a:srgbClr val="00B050"/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0B050"/>
                </a:solidFill>
                <a:cs typeface="Arial" panose="020B0604020202020204" pitchFamily="34" charset="0"/>
              </a:rPr>
              <a:t>cửa</a:t>
            </a:r>
            <a: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</a:br>
            <a:r>
              <a:rPr lang="en-US" altLang="en-US" sz="22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Đoàn</a:t>
            </a:r>
            <a: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thuyền</a:t>
            </a:r>
            <a: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đánh</a:t>
            </a:r>
            <a: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cá</a:t>
            </a:r>
            <a: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 </a:t>
            </a:r>
            <a:r>
              <a:rPr lang="en-US" altLang="en-US" sz="22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lại</a:t>
            </a:r>
            <a: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ra</a:t>
            </a:r>
            <a: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khơi</a:t>
            </a:r>
            <a: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,</a:t>
            </a:r>
            <a:b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</a:br>
            <a:r>
              <a:rPr lang="en-US" altLang="en-US" sz="22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Câu</a:t>
            </a:r>
            <a: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hát</a:t>
            </a:r>
            <a: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0B050"/>
                </a:solidFill>
                <a:cs typeface="Arial" panose="020B0604020202020204" pitchFamily="34" charset="0"/>
              </a:rPr>
              <a:t>căng</a:t>
            </a:r>
            <a:r>
              <a:rPr lang="en-US" altLang="en-US" sz="2200" b="1" dirty="0">
                <a:solidFill>
                  <a:srgbClr val="00B050"/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0B050"/>
                </a:solidFill>
                <a:cs typeface="Arial" panose="020B0604020202020204" pitchFamily="34" charset="0"/>
              </a:rPr>
              <a:t>buồm</a:t>
            </a:r>
            <a:r>
              <a:rPr lang="en-US" altLang="en-US" sz="2200" b="1" dirty="0">
                <a:solidFill>
                  <a:srgbClr val="00B050"/>
                </a:solidFill>
                <a:cs typeface="Arial" panose="020B0604020202020204" pitchFamily="34" charset="0"/>
              </a:rPr>
              <a:t>  </a:t>
            </a:r>
            <a:r>
              <a:rPr lang="en-US" altLang="en-US" sz="22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cùng</a:t>
            </a:r>
            <a: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gió</a:t>
            </a:r>
            <a: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khơi</a:t>
            </a:r>
            <a: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2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Hát</a:t>
            </a:r>
            <a: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rằng</a:t>
            </a:r>
            <a: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:   </a:t>
            </a:r>
            <a:r>
              <a:rPr lang="en-US" altLang="en-US" sz="22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cá</a:t>
            </a:r>
            <a: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bạc</a:t>
            </a:r>
            <a: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Biển</a:t>
            </a:r>
            <a: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Đông</a:t>
            </a:r>
            <a: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lặng</a:t>
            </a:r>
            <a: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,</a:t>
            </a:r>
            <a:b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</a:br>
            <a:r>
              <a:rPr lang="en-US" altLang="en-US" sz="22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Cá</a:t>
            </a:r>
            <a: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thu</a:t>
            </a:r>
            <a: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Biển</a:t>
            </a:r>
            <a: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Đông</a:t>
            </a:r>
            <a: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 </a:t>
            </a:r>
            <a:r>
              <a:rPr lang="en-US" altLang="en-US" sz="22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như</a:t>
            </a:r>
            <a: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0B050"/>
                </a:solidFill>
                <a:cs typeface="Arial" panose="020B0604020202020204" pitchFamily="34" charset="0"/>
              </a:rPr>
              <a:t>đoàn</a:t>
            </a:r>
            <a:r>
              <a:rPr lang="en-US" altLang="en-US" sz="2200" b="1" dirty="0">
                <a:solidFill>
                  <a:srgbClr val="00B050"/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0B050"/>
                </a:solidFill>
                <a:cs typeface="Arial" panose="020B0604020202020204" pitchFamily="34" charset="0"/>
              </a:rPr>
              <a:t>thoi</a:t>
            </a:r>
            <a: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</a:br>
            <a:r>
              <a:rPr lang="en-US" altLang="en-US" sz="22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Đêm</a:t>
            </a:r>
            <a: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ngày</a:t>
            </a:r>
            <a: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dệt</a:t>
            </a:r>
            <a: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biển</a:t>
            </a:r>
            <a: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0B050"/>
                </a:solidFill>
                <a:cs typeface="Arial" panose="020B0604020202020204" pitchFamily="34" charset="0"/>
              </a:rPr>
              <a:t>muôn</a:t>
            </a:r>
            <a:r>
              <a:rPr lang="en-US" altLang="en-US" sz="2200" b="1" dirty="0">
                <a:solidFill>
                  <a:srgbClr val="00B050"/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0B050"/>
                </a:solidFill>
                <a:cs typeface="Arial" panose="020B0604020202020204" pitchFamily="34" charset="0"/>
              </a:rPr>
              <a:t>luồng</a:t>
            </a:r>
            <a:r>
              <a:rPr lang="en-US" altLang="en-US" sz="2200" b="1" dirty="0">
                <a:solidFill>
                  <a:srgbClr val="00B050"/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0B050"/>
                </a:solidFill>
                <a:cs typeface="Arial" panose="020B0604020202020204" pitchFamily="34" charset="0"/>
              </a:rPr>
              <a:t>sáng</a:t>
            </a:r>
            <a: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</a:br>
            <a:r>
              <a:rPr lang="en-US" altLang="en-US" sz="22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Đến</a:t>
            </a:r>
            <a: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dệt</a:t>
            </a:r>
            <a: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lưới</a:t>
            </a:r>
            <a: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ta  </a:t>
            </a:r>
            <a:r>
              <a:rPr lang="en-US" altLang="en-US" sz="22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đoàn</a:t>
            </a:r>
            <a: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cá</a:t>
            </a:r>
            <a: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ơi</a:t>
            </a:r>
            <a: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!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Ta </a:t>
            </a:r>
            <a:r>
              <a:rPr lang="en-US" altLang="en-US" sz="2200" b="1" dirty="0" err="1">
                <a:solidFill>
                  <a:srgbClr val="00B050"/>
                </a:solidFill>
                <a:cs typeface="Arial" panose="020B0604020202020204" pitchFamily="34" charset="0"/>
              </a:rPr>
              <a:t>hát</a:t>
            </a:r>
            <a: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bài</a:t>
            </a:r>
            <a: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ca  </a:t>
            </a:r>
            <a:r>
              <a:rPr lang="en-US" altLang="en-US" sz="22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gọi</a:t>
            </a:r>
            <a: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cá</a:t>
            </a:r>
            <a: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vào</a:t>
            </a:r>
            <a: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,</a:t>
            </a:r>
            <a:b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</a:br>
            <a:r>
              <a:rPr lang="en-US" altLang="en-US" sz="2200" b="1" dirty="0" err="1">
                <a:solidFill>
                  <a:srgbClr val="00B050"/>
                </a:solidFill>
                <a:cs typeface="Arial" panose="020B0604020202020204" pitchFamily="34" charset="0"/>
              </a:rPr>
              <a:t>Gõ</a:t>
            </a:r>
            <a:r>
              <a:rPr lang="en-US" altLang="en-US" sz="2200" b="1" dirty="0">
                <a:solidFill>
                  <a:srgbClr val="00B050"/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0B050"/>
                </a:solidFill>
                <a:cs typeface="Arial" panose="020B0604020202020204" pitchFamily="34" charset="0"/>
              </a:rPr>
              <a:t>thuyền</a:t>
            </a:r>
            <a:r>
              <a:rPr lang="en-US" altLang="en-US" sz="2200" b="1" dirty="0">
                <a:solidFill>
                  <a:srgbClr val="00B050"/>
                </a:solidFill>
                <a:cs typeface="Arial" panose="020B0604020202020204" pitchFamily="34" charset="0"/>
              </a:rPr>
              <a:t>   </a:t>
            </a:r>
            <a:r>
              <a:rPr lang="en-US" altLang="en-US" sz="22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đã</a:t>
            </a:r>
            <a: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có</a:t>
            </a:r>
            <a: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nhịp</a:t>
            </a:r>
            <a: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trăng</a:t>
            </a:r>
            <a: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cao</a:t>
            </a:r>
            <a: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</a:br>
            <a:r>
              <a:rPr lang="en-US" altLang="en-US" sz="22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Biển</a:t>
            </a:r>
            <a: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cho</a:t>
            </a:r>
            <a: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ta </a:t>
            </a:r>
            <a:r>
              <a:rPr lang="en-US" altLang="en-US" sz="22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cá</a:t>
            </a:r>
            <a: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  </a:t>
            </a:r>
            <a:r>
              <a:rPr lang="en-US" altLang="en-US" sz="22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như</a:t>
            </a:r>
            <a: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lòng</a:t>
            </a:r>
            <a: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mẹ</a:t>
            </a:r>
            <a: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</a:br>
            <a:r>
              <a:rPr lang="en-US" altLang="en-US" sz="22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Nuôi</a:t>
            </a:r>
            <a: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lớn</a:t>
            </a:r>
            <a: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đời</a:t>
            </a:r>
            <a: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ta   </a:t>
            </a:r>
            <a:r>
              <a:rPr lang="en-US" altLang="en-US" sz="22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tự</a:t>
            </a:r>
            <a: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buổi</a:t>
            </a:r>
            <a: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nào</a:t>
            </a:r>
            <a: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.</a:t>
            </a:r>
          </a:p>
          <a:p>
            <a:pPr eaLnBrk="1" hangingPunct="1">
              <a:spcBef>
                <a:spcPct val="50000"/>
              </a:spcBef>
            </a:pPr>
            <a:endParaRPr lang="en-US" altLang="en-US" sz="2200" b="1" dirty="0">
              <a:solidFill>
                <a:schemeClr val="accent2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5992795" y="1460812"/>
            <a:ext cx="5413637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Sao </a:t>
            </a:r>
            <a:r>
              <a:rPr lang="en-US" altLang="en-US" sz="22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mờ</a:t>
            </a:r>
            <a: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,  </a:t>
            </a:r>
            <a:r>
              <a:rPr lang="en-US" altLang="en-US" sz="22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kéo</a:t>
            </a:r>
            <a: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lưới</a:t>
            </a:r>
            <a: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kịp</a:t>
            </a:r>
            <a: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trời</a:t>
            </a:r>
            <a: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sáng</a:t>
            </a:r>
            <a: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</a:br>
            <a: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Ta </a:t>
            </a:r>
            <a:r>
              <a:rPr lang="en-US" altLang="en-US" sz="2200" b="1" dirty="0" err="1">
                <a:solidFill>
                  <a:srgbClr val="00B050"/>
                </a:solidFill>
                <a:cs typeface="Arial" panose="020B0604020202020204" pitchFamily="34" charset="0"/>
              </a:rPr>
              <a:t>kéo</a:t>
            </a:r>
            <a:r>
              <a:rPr lang="en-US" altLang="en-US" sz="2200" b="1" dirty="0">
                <a:solidFill>
                  <a:srgbClr val="00B050"/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0B050"/>
                </a:solidFill>
                <a:cs typeface="Arial" panose="020B0604020202020204" pitchFamily="34" charset="0"/>
              </a:rPr>
              <a:t>xoăn</a:t>
            </a:r>
            <a:r>
              <a:rPr lang="en-US" altLang="en-US" sz="2200" b="1" dirty="0">
                <a:solidFill>
                  <a:srgbClr val="00B050"/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0B050"/>
                </a:solidFill>
                <a:cs typeface="Arial" panose="020B0604020202020204" pitchFamily="34" charset="0"/>
              </a:rPr>
              <a:t>tay</a:t>
            </a:r>
            <a:r>
              <a:rPr lang="en-US" altLang="en-US" sz="2200" b="1" dirty="0">
                <a:solidFill>
                  <a:srgbClr val="00B050"/>
                </a:solidFill>
                <a:cs typeface="Arial" panose="020B0604020202020204" pitchFamily="34" charset="0"/>
              </a:rPr>
              <a:t>  </a:t>
            </a:r>
            <a:r>
              <a:rPr lang="en-US" altLang="en-US" sz="22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chùm</a:t>
            </a:r>
            <a: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cá</a:t>
            </a:r>
            <a: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nặng</a:t>
            </a:r>
            <a: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</a:br>
            <a:r>
              <a:rPr lang="en-US" altLang="en-US" sz="22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Vảy</a:t>
            </a:r>
            <a: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bạc</a:t>
            </a:r>
            <a: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đuôi</a:t>
            </a:r>
            <a: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vàng</a:t>
            </a:r>
            <a: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 </a:t>
            </a:r>
            <a:r>
              <a:rPr lang="en-US" altLang="en-US" sz="2200" b="1" dirty="0" err="1">
                <a:solidFill>
                  <a:srgbClr val="00B050"/>
                </a:solidFill>
                <a:cs typeface="Arial" panose="020B0604020202020204" pitchFamily="34" charset="0"/>
              </a:rPr>
              <a:t>lóe</a:t>
            </a:r>
            <a:r>
              <a:rPr lang="en-US" altLang="en-US" sz="2200" b="1" dirty="0">
                <a:solidFill>
                  <a:srgbClr val="00B050"/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0B050"/>
                </a:solidFill>
                <a:cs typeface="Arial" panose="020B0604020202020204" pitchFamily="34" charset="0"/>
              </a:rPr>
              <a:t>rạng</a:t>
            </a:r>
            <a:r>
              <a:rPr lang="en-US" altLang="en-US" sz="2200" b="1" dirty="0">
                <a:solidFill>
                  <a:srgbClr val="00B050"/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0B050"/>
                </a:solidFill>
                <a:cs typeface="Arial" panose="020B0604020202020204" pitchFamily="34" charset="0"/>
              </a:rPr>
              <a:t>đông</a:t>
            </a:r>
            <a: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</a:br>
            <a:r>
              <a:rPr lang="en-US" altLang="en-US" sz="22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Lưới</a:t>
            </a:r>
            <a: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xếp</a:t>
            </a:r>
            <a: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buồm</a:t>
            </a:r>
            <a: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lên</a:t>
            </a:r>
            <a: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 </a:t>
            </a:r>
            <a:r>
              <a:rPr lang="en-US" altLang="en-US" sz="22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đón</a:t>
            </a:r>
            <a: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nắng</a:t>
            </a:r>
            <a: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hồng</a:t>
            </a:r>
            <a: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2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Câu</a:t>
            </a:r>
            <a: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hát</a:t>
            </a:r>
            <a: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căng</a:t>
            </a:r>
            <a: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buồm</a:t>
            </a:r>
            <a: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 </a:t>
            </a:r>
            <a:r>
              <a:rPr lang="en-US" altLang="en-US" sz="22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với</a:t>
            </a:r>
            <a: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gió</a:t>
            </a:r>
            <a: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khơi</a:t>
            </a:r>
            <a: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,</a:t>
            </a:r>
            <a:b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</a:br>
            <a:r>
              <a:rPr lang="en-US" altLang="en-US" sz="22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Đoàn</a:t>
            </a:r>
            <a: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thuyền</a:t>
            </a:r>
            <a: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0B050"/>
                </a:solidFill>
                <a:cs typeface="Arial" panose="020B0604020202020204" pitchFamily="34" charset="0"/>
              </a:rPr>
              <a:t>chạy</a:t>
            </a:r>
            <a:r>
              <a:rPr lang="en-US" altLang="en-US" sz="2200" b="1" dirty="0">
                <a:solidFill>
                  <a:srgbClr val="00B050"/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0B050"/>
                </a:solidFill>
                <a:cs typeface="Arial" panose="020B0604020202020204" pitchFamily="34" charset="0"/>
              </a:rPr>
              <a:t>đua</a:t>
            </a:r>
            <a:r>
              <a:rPr lang="en-US" altLang="en-US" sz="2200" b="1" dirty="0">
                <a:solidFill>
                  <a:srgbClr val="00B050"/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cùng</a:t>
            </a:r>
            <a: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mặt</a:t>
            </a:r>
            <a: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trời</a:t>
            </a:r>
            <a: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,</a:t>
            </a:r>
            <a:b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</a:br>
            <a:r>
              <a:rPr lang="en-US" altLang="en-US" sz="22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Mặt</a:t>
            </a:r>
            <a: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trời</a:t>
            </a:r>
            <a: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0B050"/>
                </a:solidFill>
                <a:cs typeface="Arial" panose="020B0604020202020204" pitchFamily="34" charset="0"/>
              </a:rPr>
              <a:t>đội</a:t>
            </a:r>
            <a:r>
              <a:rPr lang="en-US" altLang="en-US" sz="2200" b="1" dirty="0">
                <a:solidFill>
                  <a:srgbClr val="00B050"/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0B050"/>
                </a:solidFill>
                <a:cs typeface="Arial" panose="020B0604020202020204" pitchFamily="34" charset="0"/>
              </a:rPr>
              <a:t>biển</a:t>
            </a:r>
            <a:r>
              <a:rPr lang="en-US" altLang="en-US" sz="2200" b="1" dirty="0">
                <a:solidFill>
                  <a:srgbClr val="00B050"/>
                </a:solidFill>
                <a:cs typeface="Arial" panose="020B0604020202020204" pitchFamily="34" charset="0"/>
              </a:rPr>
              <a:t>   </a:t>
            </a:r>
            <a:r>
              <a:rPr lang="en-US" altLang="en-US" sz="22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nhô</a:t>
            </a:r>
            <a: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màu</a:t>
            </a:r>
            <a: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mới</a:t>
            </a:r>
            <a: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,</a:t>
            </a:r>
            <a:b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</a:br>
            <a:r>
              <a:rPr lang="en-US" altLang="en-US" sz="22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Mắt</a:t>
            </a:r>
            <a: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cá</a:t>
            </a:r>
            <a: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0B050"/>
                </a:solidFill>
                <a:cs typeface="Arial" panose="020B0604020202020204" pitchFamily="34" charset="0"/>
              </a:rPr>
              <a:t>huy</a:t>
            </a:r>
            <a:r>
              <a:rPr lang="en-US" altLang="en-US" sz="2200" b="1" dirty="0">
                <a:solidFill>
                  <a:srgbClr val="00B050"/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0B050"/>
                </a:solidFill>
                <a:cs typeface="Arial" panose="020B0604020202020204" pitchFamily="34" charset="0"/>
              </a:rPr>
              <a:t>hoàng</a:t>
            </a:r>
            <a:r>
              <a:rPr lang="en-US" altLang="en-US" sz="2200" b="1" dirty="0">
                <a:solidFill>
                  <a:srgbClr val="00B050"/>
                </a:solidFill>
                <a:cs typeface="Arial" panose="020B0604020202020204" pitchFamily="34" charset="0"/>
              </a:rPr>
              <a:t>   </a:t>
            </a:r>
            <a:r>
              <a:rPr lang="en-US" altLang="en-US" sz="22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muôn</a:t>
            </a:r>
            <a: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dặm</a:t>
            </a:r>
            <a: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phơi</a:t>
            </a:r>
            <a: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.</a:t>
            </a:r>
          </a:p>
          <a:p>
            <a:pPr eaLnBrk="1" hangingPunct="1">
              <a:spcBef>
                <a:spcPct val="50000"/>
              </a:spcBef>
            </a:pPr>
            <a:endParaRPr lang="en-US" altLang="en-US" sz="2200" b="1" dirty="0">
              <a:solidFill>
                <a:schemeClr val="accent2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8964596" y="5554300"/>
            <a:ext cx="1828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 dirty="0">
                <a:cs typeface="Arial" panose="020B0604020202020204" pitchFamily="34" charset="0"/>
              </a:rPr>
              <a:t>HUY CẬN</a:t>
            </a:r>
          </a:p>
        </p:txBody>
      </p:sp>
      <p:sp>
        <p:nvSpPr>
          <p:cNvPr id="14" name="Line 7"/>
          <p:cNvSpPr>
            <a:spLocks noChangeShapeType="1"/>
          </p:cNvSpPr>
          <p:nvPr/>
        </p:nvSpPr>
        <p:spPr bwMode="auto">
          <a:xfrm flipH="1">
            <a:off x="3381866" y="1449028"/>
            <a:ext cx="95250" cy="414337"/>
          </a:xfrm>
          <a:prstGeom prst="line">
            <a:avLst/>
          </a:prstGeom>
          <a:noFill/>
          <a:ln w="38100">
            <a:solidFill>
              <a:schemeClr val="accent1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Line 8"/>
          <p:cNvSpPr>
            <a:spLocks noChangeShapeType="1"/>
          </p:cNvSpPr>
          <p:nvPr/>
        </p:nvSpPr>
        <p:spPr bwMode="auto">
          <a:xfrm flipH="1">
            <a:off x="3077066" y="1830028"/>
            <a:ext cx="95250" cy="414337"/>
          </a:xfrm>
          <a:prstGeom prst="line">
            <a:avLst/>
          </a:prstGeom>
          <a:noFill/>
          <a:ln w="38100">
            <a:solidFill>
              <a:schemeClr val="accent1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" name="Line 9"/>
          <p:cNvSpPr>
            <a:spLocks noChangeShapeType="1"/>
          </p:cNvSpPr>
          <p:nvPr/>
        </p:nvSpPr>
        <p:spPr bwMode="auto">
          <a:xfrm flipH="1">
            <a:off x="3305666" y="2515828"/>
            <a:ext cx="95250" cy="414337"/>
          </a:xfrm>
          <a:prstGeom prst="line">
            <a:avLst/>
          </a:prstGeom>
          <a:noFill/>
          <a:ln w="38100">
            <a:solidFill>
              <a:schemeClr val="accent1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Line 11"/>
          <p:cNvSpPr>
            <a:spLocks noChangeShapeType="1"/>
          </p:cNvSpPr>
          <p:nvPr/>
        </p:nvSpPr>
        <p:spPr bwMode="auto">
          <a:xfrm flipH="1">
            <a:off x="2012232" y="2939870"/>
            <a:ext cx="95250" cy="414337"/>
          </a:xfrm>
          <a:prstGeom prst="line">
            <a:avLst/>
          </a:prstGeom>
          <a:noFill/>
          <a:ln w="38100">
            <a:solidFill>
              <a:schemeClr val="accent1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Line 12"/>
          <p:cNvSpPr>
            <a:spLocks noChangeShapeType="1"/>
          </p:cNvSpPr>
          <p:nvPr/>
        </p:nvSpPr>
        <p:spPr bwMode="auto">
          <a:xfrm flipH="1">
            <a:off x="3051585" y="3337359"/>
            <a:ext cx="95250" cy="414337"/>
          </a:xfrm>
          <a:prstGeom prst="line">
            <a:avLst/>
          </a:prstGeom>
          <a:noFill/>
          <a:ln w="38100">
            <a:solidFill>
              <a:schemeClr val="accent1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" name="Line 13"/>
          <p:cNvSpPr>
            <a:spLocks noChangeShapeType="1"/>
          </p:cNvSpPr>
          <p:nvPr/>
        </p:nvSpPr>
        <p:spPr bwMode="auto">
          <a:xfrm flipH="1">
            <a:off x="3153266" y="3658828"/>
            <a:ext cx="95250" cy="414337"/>
          </a:xfrm>
          <a:prstGeom prst="line">
            <a:avLst/>
          </a:prstGeom>
          <a:noFill/>
          <a:ln w="38100">
            <a:solidFill>
              <a:schemeClr val="accent1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" name="Line 14"/>
          <p:cNvSpPr>
            <a:spLocks noChangeShapeType="1"/>
          </p:cNvSpPr>
          <p:nvPr/>
        </p:nvSpPr>
        <p:spPr bwMode="auto">
          <a:xfrm flipH="1">
            <a:off x="2724641" y="3958842"/>
            <a:ext cx="95250" cy="414337"/>
          </a:xfrm>
          <a:prstGeom prst="line">
            <a:avLst/>
          </a:prstGeom>
          <a:noFill/>
          <a:ln w="38100">
            <a:solidFill>
              <a:schemeClr val="accent1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" name="Line 15"/>
          <p:cNvSpPr>
            <a:spLocks noChangeShapeType="1"/>
          </p:cNvSpPr>
          <p:nvPr/>
        </p:nvSpPr>
        <p:spPr bwMode="auto">
          <a:xfrm flipH="1">
            <a:off x="2408745" y="4426426"/>
            <a:ext cx="95250" cy="414337"/>
          </a:xfrm>
          <a:prstGeom prst="line">
            <a:avLst/>
          </a:prstGeom>
          <a:noFill/>
          <a:ln w="38100">
            <a:solidFill>
              <a:schemeClr val="accent1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Line 16"/>
          <p:cNvSpPr>
            <a:spLocks noChangeShapeType="1"/>
          </p:cNvSpPr>
          <p:nvPr/>
        </p:nvSpPr>
        <p:spPr bwMode="auto">
          <a:xfrm flipH="1">
            <a:off x="2171160" y="4840763"/>
            <a:ext cx="95250" cy="414337"/>
          </a:xfrm>
          <a:prstGeom prst="line">
            <a:avLst/>
          </a:prstGeom>
          <a:noFill/>
          <a:ln w="38100">
            <a:solidFill>
              <a:schemeClr val="accent1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" name="Line 17"/>
          <p:cNvSpPr>
            <a:spLocks noChangeShapeType="1"/>
          </p:cNvSpPr>
          <p:nvPr/>
        </p:nvSpPr>
        <p:spPr bwMode="auto">
          <a:xfrm flipH="1">
            <a:off x="2677016" y="5182828"/>
            <a:ext cx="95250" cy="414337"/>
          </a:xfrm>
          <a:prstGeom prst="line">
            <a:avLst/>
          </a:prstGeom>
          <a:noFill/>
          <a:ln w="38100">
            <a:solidFill>
              <a:schemeClr val="accent1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" name="Line 18"/>
          <p:cNvSpPr>
            <a:spLocks noChangeShapeType="1"/>
          </p:cNvSpPr>
          <p:nvPr/>
        </p:nvSpPr>
        <p:spPr bwMode="auto">
          <a:xfrm flipH="1">
            <a:off x="7274278" y="1485979"/>
            <a:ext cx="95250" cy="414338"/>
          </a:xfrm>
          <a:prstGeom prst="line">
            <a:avLst/>
          </a:prstGeom>
          <a:noFill/>
          <a:ln w="38100">
            <a:solidFill>
              <a:schemeClr val="accent1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" name="Line 19"/>
          <p:cNvSpPr>
            <a:spLocks noChangeShapeType="1"/>
          </p:cNvSpPr>
          <p:nvPr/>
        </p:nvSpPr>
        <p:spPr bwMode="auto">
          <a:xfrm flipH="1">
            <a:off x="3534266" y="2134828"/>
            <a:ext cx="95250" cy="414337"/>
          </a:xfrm>
          <a:prstGeom prst="line">
            <a:avLst/>
          </a:prstGeom>
          <a:noFill/>
          <a:ln w="38100">
            <a:solidFill>
              <a:schemeClr val="accent1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" name="Line 20"/>
          <p:cNvSpPr>
            <a:spLocks noChangeShapeType="1"/>
          </p:cNvSpPr>
          <p:nvPr/>
        </p:nvSpPr>
        <p:spPr bwMode="auto">
          <a:xfrm flipH="1">
            <a:off x="2772266" y="5540013"/>
            <a:ext cx="95250" cy="414337"/>
          </a:xfrm>
          <a:prstGeom prst="line">
            <a:avLst/>
          </a:prstGeom>
          <a:noFill/>
          <a:ln w="38100">
            <a:solidFill>
              <a:schemeClr val="accent1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" name="Line 21"/>
          <p:cNvSpPr>
            <a:spLocks noChangeShapeType="1"/>
          </p:cNvSpPr>
          <p:nvPr/>
        </p:nvSpPr>
        <p:spPr bwMode="auto">
          <a:xfrm flipH="1">
            <a:off x="8226458" y="1775333"/>
            <a:ext cx="95250" cy="414337"/>
          </a:xfrm>
          <a:prstGeom prst="line">
            <a:avLst/>
          </a:prstGeom>
          <a:noFill/>
          <a:ln w="38100">
            <a:solidFill>
              <a:schemeClr val="accent1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" name="Line 22"/>
          <p:cNvSpPr>
            <a:spLocks noChangeShapeType="1"/>
          </p:cNvSpPr>
          <p:nvPr/>
        </p:nvSpPr>
        <p:spPr bwMode="auto">
          <a:xfrm flipH="1">
            <a:off x="8572182" y="2171195"/>
            <a:ext cx="95250" cy="414337"/>
          </a:xfrm>
          <a:prstGeom prst="line">
            <a:avLst/>
          </a:prstGeom>
          <a:noFill/>
          <a:ln w="38100">
            <a:solidFill>
              <a:schemeClr val="accent1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" name="Line 23"/>
          <p:cNvSpPr>
            <a:spLocks noChangeShapeType="1"/>
          </p:cNvSpPr>
          <p:nvPr/>
        </p:nvSpPr>
        <p:spPr bwMode="auto">
          <a:xfrm flipH="1">
            <a:off x="8672071" y="2508472"/>
            <a:ext cx="95250" cy="414337"/>
          </a:xfrm>
          <a:prstGeom prst="line">
            <a:avLst/>
          </a:prstGeom>
          <a:noFill/>
          <a:ln w="38100">
            <a:solidFill>
              <a:schemeClr val="accent1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" name="Line 24"/>
          <p:cNvSpPr>
            <a:spLocks noChangeShapeType="1"/>
          </p:cNvSpPr>
          <p:nvPr/>
        </p:nvSpPr>
        <p:spPr bwMode="auto">
          <a:xfrm flipH="1">
            <a:off x="8739876" y="2973027"/>
            <a:ext cx="95250" cy="414337"/>
          </a:xfrm>
          <a:prstGeom prst="line">
            <a:avLst/>
          </a:prstGeom>
          <a:noFill/>
          <a:ln w="38100">
            <a:solidFill>
              <a:schemeClr val="accent1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" name="Line 25"/>
          <p:cNvSpPr>
            <a:spLocks noChangeShapeType="1"/>
          </p:cNvSpPr>
          <p:nvPr/>
        </p:nvSpPr>
        <p:spPr bwMode="auto">
          <a:xfrm flipH="1">
            <a:off x="9087317" y="3342716"/>
            <a:ext cx="95250" cy="414337"/>
          </a:xfrm>
          <a:prstGeom prst="line">
            <a:avLst/>
          </a:prstGeom>
          <a:noFill/>
          <a:ln w="38100">
            <a:solidFill>
              <a:schemeClr val="accent1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" name="Line 26"/>
          <p:cNvSpPr>
            <a:spLocks noChangeShapeType="1"/>
          </p:cNvSpPr>
          <p:nvPr/>
        </p:nvSpPr>
        <p:spPr bwMode="auto">
          <a:xfrm flipH="1">
            <a:off x="8325219" y="3626497"/>
            <a:ext cx="95250" cy="414337"/>
          </a:xfrm>
          <a:prstGeom prst="line">
            <a:avLst/>
          </a:prstGeom>
          <a:noFill/>
          <a:ln w="38100">
            <a:solidFill>
              <a:schemeClr val="accent1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" name="Line 27"/>
          <p:cNvSpPr>
            <a:spLocks noChangeShapeType="1"/>
          </p:cNvSpPr>
          <p:nvPr/>
        </p:nvSpPr>
        <p:spPr bwMode="auto">
          <a:xfrm flipH="1">
            <a:off x="8522150" y="3995764"/>
            <a:ext cx="95250" cy="414337"/>
          </a:xfrm>
          <a:prstGeom prst="line">
            <a:avLst/>
          </a:prstGeom>
          <a:noFill/>
          <a:ln w="38100">
            <a:solidFill>
              <a:schemeClr val="accent1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609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"/>
  <p:tag name="KSO_WM_TEMPLATE_SUBCATEGORY" val="0"/>
  <p:tag name="KSO_WM_TAG_VERSION" val="1.0"/>
  <p:tag name="KSO_WM_BEAUTIFY_FLAG" val="#wm#"/>
  <p:tag name="KSO_WM_TEMPLATE_CATEGORY" val="custom"/>
  <p:tag name="KSO_WM_TEMPLATE_INDEX" val="20187308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字魂130号-快乐俏黑体"/>
        <a:cs typeface=""/>
      </a:majorFont>
      <a:minorFont>
        <a:latin typeface="Arial"/>
        <a:ea typeface="字魂130号-快乐俏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>
            <a:alpha val="50000"/>
          </a:schemeClr>
        </a:solidFill>
        <a:ln w="762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>
            <a:alpha val="50000"/>
          </a:schemeClr>
        </a:solidFill>
        <a:ln w="762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293</TotalTime>
  <Words>1008</Words>
  <Application>Microsoft Office PowerPoint</Application>
  <PresentationFormat>Widescreen</PresentationFormat>
  <Paragraphs>134</Paragraphs>
  <Slides>27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27</vt:i4>
      </vt:variant>
    </vt:vector>
  </HeadingPairs>
  <TitlesOfParts>
    <vt:vector size="46" baseType="lpstr">
      <vt:lpstr>UTM Habano</vt:lpstr>
      <vt:lpstr>Arial</vt:lpstr>
      <vt:lpstr>等线 Light</vt:lpstr>
      <vt:lpstr>UTM Seagull</vt:lpstr>
      <vt:lpstr>Calibri</vt:lpstr>
      <vt:lpstr>Times New Roman</vt:lpstr>
      <vt:lpstr>字魂105号-简雅黑</vt:lpstr>
      <vt:lpstr>Calibri Light</vt:lpstr>
      <vt:lpstr>Wingdings</vt:lpstr>
      <vt:lpstr>UVN Mang Tre</vt:lpstr>
      <vt:lpstr>UTM Facebook</vt:lpstr>
      <vt:lpstr>等线</vt:lpstr>
      <vt:lpstr>UVN But Long 2</vt:lpstr>
      <vt:lpstr>UTM Isadora</vt:lpstr>
      <vt:lpstr>字魂130号-快乐俏黑体</vt:lpstr>
      <vt:lpstr>Office Theme</vt:lpstr>
      <vt:lpstr>Office 主题​​</vt:lpstr>
      <vt:lpstr>1_Office 主题​​</vt:lpstr>
      <vt:lpstr>Default Design</vt:lpstr>
      <vt:lpstr>PowerPoint Presentation</vt:lpstr>
      <vt:lpstr>Yêu cầu cần đạt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Thị Hồng Linh</dc:creator>
  <cp:lastModifiedBy>Admin</cp:lastModifiedBy>
  <cp:revision>28</cp:revision>
  <dcterms:created xsi:type="dcterms:W3CDTF">2022-02-13T12:59:53Z</dcterms:created>
  <dcterms:modified xsi:type="dcterms:W3CDTF">2022-02-22T05:53:02Z</dcterms:modified>
</cp:coreProperties>
</file>