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87" r:id="rId2"/>
    <p:sldMasterId id="2147483699" r:id="rId3"/>
  </p:sldMasterIdLst>
  <p:notesMasterIdLst>
    <p:notesMasterId r:id="rId27"/>
  </p:notesMasterIdLst>
  <p:sldIdLst>
    <p:sldId id="409" r:id="rId4"/>
    <p:sldId id="407" r:id="rId5"/>
    <p:sldId id="410" r:id="rId6"/>
    <p:sldId id="424" r:id="rId7"/>
    <p:sldId id="422" r:id="rId8"/>
    <p:sldId id="408" r:id="rId9"/>
    <p:sldId id="292" r:id="rId10"/>
    <p:sldId id="411" r:id="rId11"/>
    <p:sldId id="260" r:id="rId12"/>
    <p:sldId id="412" r:id="rId13"/>
    <p:sldId id="420" r:id="rId14"/>
    <p:sldId id="425" r:id="rId15"/>
    <p:sldId id="426" r:id="rId16"/>
    <p:sldId id="431" r:id="rId17"/>
    <p:sldId id="428" r:id="rId18"/>
    <p:sldId id="432" r:id="rId19"/>
    <p:sldId id="416" r:id="rId20"/>
    <p:sldId id="434" r:id="rId21"/>
    <p:sldId id="433" r:id="rId22"/>
    <p:sldId id="427" r:id="rId23"/>
    <p:sldId id="429" r:id="rId24"/>
    <p:sldId id="417" r:id="rId25"/>
    <p:sldId id="41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/>
  <p:cmAuthor id="2" name="Le Nguyen" initials="L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249" autoAdjust="0"/>
  </p:normalViewPr>
  <p:slideViewPr>
    <p:cSldViewPr>
      <p:cViewPr varScale="1">
        <p:scale>
          <a:sx n="69" d="100"/>
          <a:sy n="69" d="100"/>
        </p:scale>
        <p:origin x="144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08DC42-FB17-4B93-A710-D53518919985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97DEA-6438-456F-8C36-8D27512EE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23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Home 1">
            <a:hlinkClick r:id="" action="ppaction://noaction" highlightClick="1"/>
          </p:cNvPr>
          <p:cNvSpPr/>
          <p:nvPr userDrawn="1"/>
        </p:nvSpPr>
        <p:spPr>
          <a:xfrm>
            <a:off x="25400" y="-25400"/>
            <a:ext cx="381000" cy="381000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CD9E2-A2C9-46E6-9C82-753E705CBA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00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65610-77ED-43FC-9930-7B464C28F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2D997-A8DC-4982-A0B4-9DA83F2FD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653B2D-CEB8-4584-AE54-797F87F0C0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18C003-64CB-4391-9CFD-2A6725158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C17FD1-3C71-40DA-8CC0-2AF9795414D8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2/17/2022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265B77-5BEB-43DF-915E-70E5A4315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DBD323-F990-4AB9-84F9-3507F8B4E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5C4C0D-ABC0-4ABB-9DC4-3A4B8F86093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563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B406C-471C-4BD5-88B3-4DA8D101A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7984DF-85AC-4F31-B922-39D39FFB3E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A9FA1-44EF-4C47-8F7C-5AD77285F1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82DD16-7656-4BBA-809E-5794FAD5F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A9B75B-B022-4720-9FD3-D05A0BEFC3B4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2/17/2022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83A8AB-8EFB-4010-8512-0E3C57EEA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D871FE-3814-40D7-B0FE-4B1B9886A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2F4674-66AE-43F3-8C08-72F0EB903D6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47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61A0B-6DF3-4B8A-B095-31F3772CE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9602E3-4A64-46DB-8609-3E580BEEB8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9DF0A-0341-489C-A2C3-01EBDBC1D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BFCE11-C4B4-4BFE-8B78-F36357C99F26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2/17/2022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8ECC42-6169-4783-B280-6DBF0E15B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E8E89-63F6-4146-9AFE-32E841677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1D34DA-F9B7-4F4A-9C11-F1761C1A11C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895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449ABD-01CB-4303-8E61-290BA175D0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37B401-909F-446D-B2EE-548C1FF7C3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04D157-FF9D-4A35-90B3-A6E355DAC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B0AF45-F7DC-4488-B22F-18FACA1239BF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2/17/2022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E77EBA-308B-4312-B308-67E8EE773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FD82A-45C7-4E3F-AD28-F506BC511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96AEFE-B672-43E9-A351-35C6C31DC2B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487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Home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82F5282-B0C4-456D-8F4F-12E1E03D80FB}"/>
              </a:ext>
            </a:extLst>
          </p:cNvPr>
          <p:cNvSpPr/>
          <p:nvPr/>
        </p:nvSpPr>
        <p:spPr>
          <a:xfrm>
            <a:off x="25400" y="-25400"/>
            <a:ext cx="381000" cy="381000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800" b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9CB6BA0-529F-488B-8F56-A257F5DE7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F0E9127-B298-4990-84A9-70E53A2AD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8184FF3-CA80-4C04-9C5D-B054A204C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3C50ED-708D-49B4-9192-86228DC03F4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77293550"/>
      </p:ext>
    </p:extLst>
  </p:cSld>
  <p:clrMapOvr>
    <a:masterClrMapping/>
  </p:clrMapOvr>
  <p:transition spd="slow">
    <p:sndAc>
      <p:endSnd/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E849B-1FB3-473A-977B-A5F5AB85495C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2/17/2022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83051-2B5C-426C-91A3-9E5F06E2F4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934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517EF-DD1B-4C51-B762-6BBFA5922F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86FE1B-B9C3-47CF-A7DE-296B752FDD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BC7A7A-35E4-4C64-A167-F4A85754B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B995E1-F36C-461A-9014-69603EB84303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2/17/2022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0291ED-DD80-4240-BC31-2D734BC0E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8BFCB6-A552-4E91-8DA4-5CA40B9F7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6FA8F8-94BC-4BF1-87DA-1C683BB016B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052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E5BB4-25DA-44D1-A968-282779ECA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4960A-98BA-494C-B6BD-50A201ADD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578C59-FA6F-4128-8E00-8E634D500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9E849B-1FB3-473A-977B-A5F5AB85495C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2/17/2022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DE3D78-26A2-4DB7-9454-42E7F66F7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50B7C3-71C4-4480-B16D-C272FF694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483051-2B5C-426C-91A3-9E5F06E2F4E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058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15ACD-84DB-45D2-B6BD-F863620EC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408BF-0475-4443-A3C9-3005018D6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69CEB-FDE6-4851-A375-B27E5C5BF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06E6B6-0824-432D-9481-CC491E744EF2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2/17/2022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46855F-9AA0-4EE5-A1B7-E5E7D7C24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7A6E25-874B-4CFA-863C-CC8672D40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18386C-568E-46EE-9B6E-2C457FE3CB2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127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AAE0E-5F70-40EC-8091-FBD65293B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9ACBA-D969-44EA-945C-D683D9D471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D604E2-925D-4FF6-9DFF-41BE7952C0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689A71-1A27-4CFE-A091-0ECECCE3D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2914CC-9C6B-4EAB-AC91-27DFDCC6D560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2/17/2022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5EDE7E-3E65-43C9-8398-954CFB2E6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445AEA-D920-4BC6-A441-D50228149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04BFC-E870-4E94-96D8-810C7B80F6E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16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F352B-F299-4345-BA89-1F7F6815C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B00BD0-9124-4718-8E6B-7B36404F5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4D5C2F-E210-4E8A-B85C-9B5706088B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02E687-98B5-40EB-854D-C90DB05939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B0AAC7-2E17-4787-8393-22E2FAF4B6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B61EC3-3111-4207-AD00-471110DA8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19FBBC-A62E-43D5-BDA9-BED4BD4DEE1B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2/17/2022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1E352C-E488-42A8-BE3C-FD867EAA2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9DAB0C-9003-468B-8156-AB20AFB52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D58D34-0B0D-40DE-88B2-FE542EF8856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699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20F57-9CF7-442C-9CC2-750ED0C20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5A0E70-FFED-463F-A819-AA55379E1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9AF37B-A427-4278-8194-26C68D2F9A85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2/17/2022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615B2E-2141-4334-8973-3D2D1CB8D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2393BC-A640-4801-B68A-0C694517F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8B2764-C3DD-4956-95E1-29BCB827A16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460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251493-0118-4FF2-8EDE-57FE8DDFE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26183C-97AD-43BC-A846-971B6E9AB2A3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2/17/2022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2E9E3A-F3AA-4E31-B637-EE7D2E0C6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9930C9-FDC3-46AC-AA81-46247DF2E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B6FCB-DA17-43CD-9B0F-DF79B64DE5D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09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1" hangingPunct="1">
              <a:defRPr sz="9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b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02CFD3-5FB7-4EFB-B523-C93A770AB240}" type="slidenum">
              <a:rPr lang="en-US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415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ransition spd="slow">
    <p:sndAc>
      <p:endSnd/>
    </p:sndAc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7AEED9-EFE9-41D5-9868-F94849B7D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ED7A07-A42A-4175-AA79-1E3822A25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65800-3485-422C-88A4-E8F371C307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AB41F8-C164-42A0-A05D-9DB128644AD9}" type="datetimeFigureOut">
              <a:rPr lang="en-US" smtClean="0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2/17/2022</a:t>
            </a:fld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AD37A-DFE8-46F8-832A-0F93EAF7E0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EA090-37C7-4B8C-B414-6529D3E4E9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3A5C4F-DC23-430F-BC14-A58611AFD6F0}" type="slidenum">
              <a:rPr lang="en-US" smtClean="0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332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04CAFB7-7035-4904-ADDC-E70E77C85D5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A5F3F90-85B9-436A-8689-059AAD2198B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B0780D3-8B0D-437E-8FEF-FEB0E4B1DF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1" hangingPunct="1">
              <a:defRPr sz="900" b="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55598D9-B926-4046-BC26-04690BB6B6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 b="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D0EE975-7A02-447C-B9D7-2EDF366C8E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b="0">
                <a:solidFill>
                  <a:srgbClr val="898989"/>
                </a:solidFill>
                <a:ea typeface="SimSun" panose="02010600030101010101" pitchFamily="2" charset="-122"/>
              </a:defRPr>
            </a:lvl1pPr>
          </a:lstStyle>
          <a:p>
            <a:fld id="{94BBFB3D-BCFA-41E2-9659-574EBFE4BD6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22853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transition spd="slow">
    <p:sndAc>
      <p:endSnd/>
    </p:sndAc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gif"/><Relationship Id="rId7" Type="http://schemas.openxmlformats.org/officeDocument/2006/relationships/image" Target="../media/image20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jpeg"/><Relationship Id="rId7" Type="http://schemas.openxmlformats.org/officeDocument/2006/relationships/hyperlink" Target="../../../../Documents%20and%20Settings/Admin/Desktop/pham%20dong/QT%20That's%20why,%20you%20go%20away%20(Micheal%20Learn%20To%20Rock).MP3" TargetMode="Externa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\Desktop\Copy%20of%20Loirutrennuong-ToNga_abfv.mp3" TargetMode="External"/><Relationship Id="rId6" Type="http://schemas.openxmlformats.org/officeDocument/2006/relationships/image" Target="../media/image32.jpeg"/><Relationship Id="rId5" Type="http://schemas.openxmlformats.org/officeDocument/2006/relationships/image" Target="../media/image31.gif"/><Relationship Id="rId10" Type="http://schemas.openxmlformats.org/officeDocument/2006/relationships/image" Target="../media/image35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gif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" Type="http://schemas.openxmlformats.org/officeDocument/2006/relationships/image" Target="../media/image38.png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19" Type="http://schemas.openxmlformats.org/officeDocument/2006/relationships/image" Target="../media/image55.jpe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4" descr="iH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82563"/>
            <a:ext cx="9296400" cy="704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WordArt 2"/>
          <p:cNvSpPr>
            <a:spLocks noChangeArrowheads="1" noChangeShapeType="1" noTextEdit="1"/>
          </p:cNvSpPr>
          <p:nvPr/>
        </p:nvSpPr>
        <p:spPr bwMode="auto">
          <a:xfrm>
            <a:off x="2667000" y="914400"/>
            <a:ext cx="41148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4400" b="1" i="1" kern="1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VNI-Times" pitchFamily="2" charset="0"/>
            </a:endParaRP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1447800" y="228600"/>
            <a:ext cx="594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vi-VN" sz="4000">
              <a:solidFill>
                <a:srgbClr val="0944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9222" name="WordArt 21"/>
          <p:cNvSpPr>
            <a:spLocks noChangeArrowheads="1" noChangeShapeType="1" noTextEdit="1"/>
          </p:cNvSpPr>
          <p:nvPr/>
        </p:nvSpPr>
        <p:spPr bwMode="auto">
          <a:xfrm>
            <a:off x="1752600" y="1828800"/>
            <a:ext cx="6324600" cy="14747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 ĐỌC LỚP 4</a:t>
            </a:r>
            <a:endParaRPr lang="vi-VN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TUẦN 23- TIẾT 2</a:t>
            </a:r>
          </a:p>
        </p:txBody>
      </p:sp>
    </p:spTree>
    <p:extLst>
      <p:ext uri="{BB962C8B-B14F-4D97-AF65-F5344CB8AC3E}">
        <p14:creationId xmlns:p14="http://schemas.microsoft.com/office/powerpoint/2010/main" val="229600577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41" name="Group 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672" y="0"/>
            <a:chExt cx="5760" cy="4320"/>
          </a:xfrm>
        </p:grpSpPr>
        <p:pic>
          <p:nvPicPr>
            <p:cNvPr id="14353" name="Picture 9" descr="BD21325_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4176"/>
              <a:ext cx="5760" cy="14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4" name="Picture 10" descr="BD21325_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0"/>
              <a:ext cx="5760" cy="14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5" name="Picture 11" descr="BD21325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8" y="192"/>
              <a:ext cx="144" cy="398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6" name="Picture 12" descr="BD21325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0"/>
              <a:ext cx="153" cy="422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342" name="Text Box 12"/>
          <p:cNvSpPr txBox="1">
            <a:spLocks noChangeArrowheads="1"/>
          </p:cNvSpPr>
          <p:nvPr/>
        </p:nvSpPr>
        <p:spPr bwMode="auto">
          <a:xfrm>
            <a:off x="654844" y="356899"/>
            <a:ext cx="4145756" cy="519113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 err="1"/>
              <a:t>Giải</a:t>
            </a:r>
            <a:r>
              <a:rPr lang="en-US" altLang="en-US" dirty="0"/>
              <a:t> </a:t>
            </a:r>
            <a:r>
              <a:rPr lang="en-US" altLang="en-US" dirty="0" err="1"/>
              <a:t>nghĩa</a:t>
            </a:r>
            <a:r>
              <a:rPr lang="en-US" altLang="en-US" dirty="0"/>
              <a:t>:</a:t>
            </a:r>
          </a:p>
        </p:txBody>
      </p:sp>
      <p:sp>
        <p:nvSpPr>
          <p:cNvPr id="13328" name="Rectangle 16"/>
          <p:cNvSpPr>
            <a:spLocks noChangeArrowheads="1"/>
          </p:cNvSpPr>
          <p:nvPr/>
        </p:nvSpPr>
        <p:spPr bwMode="auto">
          <a:xfrm rot="5400000">
            <a:off x="6979444" y="-38263"/>
            <a:ext cx="457200" cy="2286000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0"/>
              <a:t>- Cu Tai</a:t>
            </a:r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654844" y="876137"/>
            <a:ext cx="4800600" cy="457200"/>
          </a:xfrm>
          <a:prstGeom prst="rect">
            <a:avLst/>
          </a:prstGeom>
          <a:gradFill rotWithShape="1">
            <a:gsLst>
              <a:gs pos="0">
                <a:srgbClr val="FECC9A"/>
              </a:gs>
              <a:gs pos="50000">
                <a:schemeClr val="bg1"/>
              </a:gs>
              <a:gs pos="100000">
                <a:srgbClr val="FECC9A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altLang="en-US" sz="2400" b="0">
                <a:solidFill>
                  <a:srgbClr val="0000FF"/>
                </a:solidFill>
              </a:rPr>
              <a:t>Tên riêng em bé</a:t>
            </a:r>
            <a:endParaRPr lang="en-US" altLang="en-US" sz="2400" b="0"/>
          </a:p>
        </p:txBody>
      </p:sp>
      <p:sp>
        <p:nvSpPr>
          <p:cNvPr id="13330" name="Rectangle 18"/>
          <p:cNvSpPr>
            <a:spLocks noChangeArrowheads="1"/>
          </p:cNvSpPr>
          <p:nvPr/>
        </p:nvSpPr>
        <p:spPr bwMode="auto">
          <a:xfrm rot="5400000">
            <a:off x="7017544" y="609437"/>
            <a:ext cx="457200" cy="2362200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0"/>
              <a:t>   - Lưng đưa nôi</a:t>
            </a:r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578644" y="1485737"/>
            <a:ext cx="4800600" cy="822325"/>
          </a:xfrm>
          <a:prstGeom prst="rect">
            <a:avLst/>
          </a:prstGeom>
          <a:gradFill rotWithShape="1">
            <a:gsLst>
              <a:gs pos="0">
                <a:srgbClr val="FECC9A"/>
              </a:gs>
              <a:gs pos="50000">
                <a:schemeClr val="bg1"/>
              </a:gs>
              <a:gs pos="100000">
                <a:srgbClr val="FECC9A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altLang="en-US" sz="2400" b="0">
                <a:solidFill>
                  <a:srgbClr val="0000FF"/>
                </a:solidFill>
              </a:rPr>
              <a:t>Lưng người mẹ đu đưa như chiếc nôi ru cho con ngủ</a:t>
            </a:r>
            <a:endParaRPr lang="en-US" altLang="en-US" sz="2400" b="0"/>
          </a:p>
        </p:txBody>
      </p:sp>
      <p:sp>
        <p:nvSpPr>
          <p:cNvPr id="13335" name="Rectangle 23"/>
          <p:cNvSpPr>
            <a:spLocks noChangeArrowheads="1"/>
          </p:cNvSpPr>
          <p:nvPr/>
        </p:nvSpPr>
        <p:spPr bwMode="auto">
          <a:xfrm rot="5400000">
            <a:off x="7017544" y="1463512"/>
            <a:ext cx="457200" cy="2362200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0"/>
              <a:t>- A-kay</a:t>
            </a:r>
          </a:p>
        </p:txBody>
      </p:sp>
      <p:sp>
        <p:nvSpPr>
          <p:cNvPr id="13336" name="Text Box 24"/>
          <p:cNvSpPr txBox="1">
            <a:spLocks noChangeArrowheads="1"/>
          </p:cNvSpPr>
          <p:nvPr/>
        </p:nvSpPr>
        <p:spPr bwMode="auto">
          <a:xfrm>
            <a:off x="578644" y="2416012"/>
            <a:ext cx="4800600" cy="1187450"/>
          </a:xfrm>
          <a:prstGeom prst="rect">
            <a:avLst/>
          </a:prstGeom>
          <a:gradFill rotWithShape="1">
            <a:gsLst>
              <a:gs pos="0">
                <a:srgbClr val="FECC9A"/>
              </a:gs>
              <a:gs pos="50000">
                <a:schemeClr val="bg1"/>
              </a:gs>
              <a:gs pos="100000">
                <a:srgbClr val="FECC9A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altLang="en-US" sz="2400" b="0" dirty="0">
                <a:solidFill>
                  <a:srgbClr val="0000FF"/>
                </a:solidFill>
              </a:rPr>
              <a:t>Con: (</a:t>
            </a:r>
            <a:r>
              <a:rPr lang="en-US" altLang="en-US" sz="2400" b="0" dirty="0" err="1">
                <a:solidFill>
                  <a:srgbClr val="0000FF"/>
                </a:solidFill>
              </a:rPr>
              <a:t>tiếng</a:t>
            </a:r>
            <a:r>
              <a:rPr lang="en-US" altLang="en-US" sz="2400" b="0" dirty="0">
                <a:solidFill>
                  <a:srgbClr val="0000FF"/>
                </a:solidFill>
              </a:rPr>
              <a:t> </a:t>
            </a:r>
            <a:r>
              <a:rPr lang="en-US" altLang="en-US" sz="2400" b="0" dirty="0" err="1">
                <a:solidFill>
                  <a:srgbClr val="0000FF"/>
                </a:solidFill>
              </a:rPr>
              <a:t>dân</a:t>
            </a:r>
            <a:r>
              <a:rPr lang="en-US" altLang="en-US" sz="2400" b="0" dirty="0">
                <a:solidFill>
                  <a:srgbClr val="0000FF"/>
                </a:solidFill>
              </a:rPr>
              <a:t> </a:t>
            </a:r>
            <a:r>
              <a:rPr lang="en-US" altLang="en-US" sz="2400" b="0" dirty="0" err="1">
                <a:solidFill>
                  <a:srgbClr val="0000FF"/>
                </a:solidFill>
              </a:rPr>
              <a:t>tộc</a:t>
            </a:r>
            <a:r>
              <a:rPr lang="en-US" altLang="en-US" sz="2400" b="0" dirty="0">
                <a:solidFill>
                  <a:srgbClr val="0000FF"/>
                </a:solidFill>
              </a:rPr>
              <a:t> </a:t>
            </a:r>
            <a:r>
              <a:rPr lang="en-US" altLang="en-US" sz="2400" b="0" dirty="0" err="1">
                <a:solidFill>
                  <a:srgbClr val="0000FF"/>
                </a:solidFill>
              </a:rPr>
              <a:t>Tà</a:t>
            </a:r>
            <a:r>
              <a:rPr lang="en-US" altLang="en-US" sz="2400" b="0" dirty="0">
                <a:solidFill>
                  <a:srgbClr val="0000FF"/>
                </a:solidFill>
              </a:rPr>
              <a:t> </a:t>
            </a:r>
            <a:r>
              <a:rPr lang="en-US" altLang="en-US" sz="2400" b="0" dirty="0" err="1">
                <a:solidFill>
                  <a:srgbClr val="0000FF"/>
                </a:solidFill>
              </a:rPr>
              <a:t>Ôi</a:t>
            </a:r>
            <a:r>
              <a:rPr lang="en-US" altLang="en-US" sz="2400" b="0" dirty="0">
                <a:solidFill>
                  <a:srgbClr val="0000FF"/>
                </a:solidFill>
              </a:rPr>
              <a:t>, </a:t>
            </a:r>
            <a:r>
              <a:rPr lang="en-US" altLang="en-US" sz="2400" b="0" dirty="0" err="1">
                <a:solidFill>
                  <a:srgbClr val="0000FF"/>
                </a:solidFill>
              </a:rPr>
              <a:t>một</a:t>
            </a:r>
            <a:r>
              <a:rPr lang="en-US" altLang="en-US" sz="2400" b="0" dirty="0">
                <a:solidFill>
                  <a:srgbClr val="0000FF"/>
                </a:solidFill>
              </a:rPr>
              <a:t> </a:t>
            </a:r>
            <a:r>
              <a:rPr lang="en-US" altLang="en-US" sz="2400" b="0" dirty="0" err="1">
                <a:solidFill>
                  <a:srgbClr val="0000FF"/>
                </a:solidFill>
              </a:rPr>
              <a:t>dân</a:t>
            </a:r>
            <a:r>
              <a:rPr lang="en-US" altLang="en-US" sz="2400" b="0" dirty="0">
                <a:solidFill>
                  <a:srgbClr val="0000FF"/>
                </a:solidFill>
              </a:rPr>
              <a:t> </a:t>
            </a:r>
            <a:r>
              <a:rPr lang="en-US" altLang="en-US" sz="2400" b="0" dirty="0" err="1">
                <a:solidFill>
                  <a:srgbClr val="0000FF"/>
                </a:solidFill>
              </a:rPr>
              <a:t>tộc</a:t>
            </a:r>
            <a:r>
              <a:rPr lang="en-US" altLang="en-US" sz="2400" b="0" dirty="0">
                <a:solidFill>
                  <a:srgbClr val="0000FF"/>
                </a:solidFill>
              </a:rPr>
              <a:t> </a:t>
            </a:r>
            <a:r>
              <a:rPr lang="en-US" altLang="en-US" sz="2400" b="0" dirty="0" err="1">
                <a:solidFill>
                  <a:srgbClr val="0000FF"/>
                </a:solidFill>
              </a:rPr>
              <a:t>thiểu</a:t>
            </a:r>
            <a:r>
              <a:rPr lang="en-US" altLang="en-US" sz="2400" b="0" dirty="0">
                <a:solidFill>
                  <a:srgbClr val="0000FF"/>
                </a:solidFill>
              </a:rPr>
              <a:t> </a:t>
            </a:r>
            <a:r>
              <a:rPr lang="en-US" altLang="en-US" sz="2400" b="0" dirty="0" err="1">
                <a:solidFill>
                  <a:srgbClr val="0000FF"/>
                </a:solidFill>
              </a:rPr>
              <a:t>số</a:t>
            </a:r>
            <a:r>
              <a:rPr lang="en-US" altLang="en-US" sz="2400" b="0" dirty="0">
                <a:solidFill>
                  <a:srgbClr val="0000FF"/>
                </a:solidFill>
              </a:rPr>
              <a:t> ở </a:t>
            </a:r>
            <a:r>
              <a:rPr lang="en-US" altLang="en-US" sz="2400" b="0" dirty="0" err="1">
                <a:solidFill>
                  <a:srgbClr val="0000FF"/>
                </a:solidFill>
              </a:rPr>
              <a:t>vùng</a:t>
            </a:r>
            <a:r>
              <a:rPr lang="en-US" altLang="en-US" sz="2400" b="0" dirty="0">
                <a:solidFill>
                  <a:srgbClr val="0000FF"/>
                </a:solidFill>
              </a:rPr>
              <a:t> </a:t>
            </a:r>
            <a:r>
              <a:rPr lang="en-US" altLang="en-US" sz="2400" b="0" dirty="0" err="1">
                <a:solidFill>
                  <a:srgbClr val="0000FF"/>
                </a:solidFill>
              </a:rPr>
              <a:t>núi</a:t>
            </a:r>
            <a:r>
              <a:rPr lang="en-US" altLang="en-US" sz="2400" b="0" dirty="0">
                <a:solidFill>
                  <a:srgbClr val="0000FF"/>
                </a:solidFill>
              </a:rPr>
              <a:t> </a:t>
            </a:r>
            <a:r>
              <a:rPr lang="en-US" altLang="en-US" sz="2400" b="0" dirty="0" err="1">
                <a:solidFill>
                  <a:srgbClr val="0000FF"/>
                </a:solidFill>
              </a:rPr>
              <a:t>phía</a:t>
            </a:r>
            <a:r>
              <a:rPr lang="en-US" altLang="en-US" sz="2400" b="0" dirty="0">
                <a:solidFill>
                  <a:srgbClr val="0000FF"/>
                </a:solidFill>
              </a:rPr>
              <a:t> </a:t>
            </a:r>
            <a:r>
              <a:rPr lang="en-US" altLang="en-US" sz="2400" b="0" dirty="0" err="1">
                <a:solidFill>
                  <a:srgbClr val="0000FF"/>
                </a:solidFill>
              </a:rPr>
              <a:t>tây</a:t>
            </a:r>
            <a:r>
              <a:rPr lang="en-US" altLang="en-US" sz="2400" b="0" dirty="0">
                <a:solidFill>
                  <a:srgbClr val="0000FF"/>
                </a:solidFill>
              </a:rPr>
              <a:t> </a:t>
            </a:r>
            <a:r>
              <a:rPr lang="en-US" altLang="en-US" sz="2400" b="0" dirty="0" err="1">
                <a:solidFill>
                  <a:srgbClr val="0000FF"/>
                </a:solidFill>
              </a:rPr>
              <a:t>Thừa</a:t>
            </a:r>
            <a:r>
              <a:rPr lang="en-US" altLang="en-US" sz="2400" b="0" dirty="0">
                <a:solidFill>
                  <a:srgbClr val="0000FF"/>
                </a:solidFill>
              </a:rPr>
              <a:t> </a:t>
            </a:r>
            <a:r>
              <a:rPr lang="en-US" altLang="en-US" sz="2400" b="0" dirty="0" err="1">
                <a:solidFill>
                  <a:srgbClr val="0000FF"/>
                </a:solidFill>
              </a:rPr>
              <a:t>Thiên</a:t>
            </a:r>
            <a:r>
              <a:rPr lang="en-US" altLang="en-US" sz="2400" b="0" dirty="0">
                <a:solidFill>
                  <a:srgbClr val="0000FF"/>
                </a:solidFill>
              </a:rPr>
              <a:t> - </a:t>
            </a:r>
            <a:r>
              <a:rPr lang="en-US" altLang="en-US" sz="2400" b="0" dirty="0" err="1">
                <a:solidFill>
                  <a:srgbClr val="0000FF"/>
                </a:solidFill>
              </a:rPr>
              <a:t>Huế</a:t>
            </a:r>
            <a:r>
              <a:rPr lang="en-US" altLang="en-US" sz="2400" b="0" dirty="0">
                <a:solidFill>
                  <a:srgbClr val="0000FF"/>
                </a:solidFill>
              </a:rPr>
              <a:t>)</a:t>
            </a:r>
            <a:endParaRPr lang="en-US" altLang="en-US" sz="2400" b="0" dirty="0"/>
          </a:p>
        </p:txBody>
      </p:sp>
      <p:pic>
        <p:nvPicPr>
          <p:cNvPr id="14350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75170">
            <a:off x="6141244" y="876137"/>
            <a:ext cx="4572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75170">
            <a:off x="6065044" y="1561937"/>
            <a:ext cx="4572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75170">
            <a:off x="6141244" y="2400137"/>
            <a:ext cx="4572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Thừa Thiên - Huế: Phát triển bền vững vùng đồng bào DTTS | Báo Dân ...">
            <a:extLst>
              <a:ext uri="{FF2B5EF4-FFF2-40B4-BE49-F238E27FC236}">
                <a16:creationId xmlns:a16="http://schemas.microsoft.com/office/drawing/2014/main" id="{E203ECBF-1AF2-4B74-B28B-C4426D6AF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44" y="3889211"/>
            <a:ext cx="3507379" cy="166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E79C6EF-B751-4F48-88B2-73C32F6F7605}"/>
              </a:ext>
            </a:extLst>
          </p:cNvPr>
          <p:cNvSpPr txBox="1"/>
          <p:nvPr/>
        </p:nvSpPr>
        <p:spPr>
          <a:xfrm>
            <a:off x="846357" y="5576373"/>
            <a:ext cx="2586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Tà-ôi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5" descr="Kết quả hình ảnh cho núi ka lư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208" y="3889211"/>
            <a:ext cx="3453955" cy="17241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4807353" y="5710307"/>
            <a:ext cx="35778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/>
            <a:r>
              <a:rPr lang="en-US" altLang="vi-VN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vi-VN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Ka-lưi</a:t>
            </a:r>
            <a:r>
              <a:rPr lang="en-US" altLang="vi-VN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vi-VN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altLang="vi-VN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vi-VN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altLang="vi-VN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altLang="vi-VN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altLang="vi-VN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altLang="vi-VN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vi-VN" sz="2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endParaRPr lang="en-US" altLang="vi-VN" sz="20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385739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3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3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3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3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35"/>
                  </p:tgtEl>
                </p:cond>
              </p:nextCondLst>
            </p:seq>
          </p:childTnLst>
        </p:cTn>
      </p:par>
    </p:tnLst>
    <p:bldLst>
      <p:bldP spid="13329" grpId="0" animBg="1"/>
      <p:bldP spid="13331" grpId="0" animBg="1"/>
      <p:bldP spid="13336" grpId="0" animBg="1"/>
      <p:bldP spid="22" grpId="0"/>
      <p:bldP spid="22" grpId="1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672" y="0"/>
            <a:chExt cx="5760" cy="4320"/>
          </a:xfrm>
        </p:grpSpPr>
        <p:pic>
          <p:nvPicPr>
            <p:cNvPr id="12302" name="Picture 9" descr="BD21325_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4176"/>
              <a:ext cx="5760" cy="14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3" name="Picture 10" descr="BD21325_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0"/>
              <a:ext cx="5760" cy="14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4" name="Picture 11" descr="BD21325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8" y="192"/>
              <a:ext cx="144" cy="398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5" name="Picture 12" descr="BD21325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0"/>
              <a:ext cx="153" cy="422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990600" y="723900"/>
            <a:ext cx="4500563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Em cu Tai ngủ trên lưng mẹ ơi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Em ngủ cho ngoan, đừng rời lưng mẹ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Mẹ giã gạo mẹ nuôi bộ đội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Nhịp chày nghiêng giấc ngủ em nghiêng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Mồ hôi mẹ rơi má em nóng hổi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Vai mẹ gầy nhấp nhô làm gối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Lưng đưa nôi và tim hát thành lời: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947779" y="2862672"/>
            <a:ext cx="480536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Ngủ ngoan a-kay ơi, ngủ ngoan a-kay hỡi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Mẹ thương a-kay, mẹ thương bộ đội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Con mơ cho mẹ hạt gạo trắng ngần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Mai sau con lớn vung chày lún sân…</a:t>
            </a:r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923925" y="4022725"/>
            <a:ext cx="5122863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Em cu Tai ngủ trên lưng mẹ ơi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Em ngủ cho ngoan, đừng rời lưng mẹ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Mẹ đang tỉa bắp trên núi Ka-lưi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Lưng núi thì to mà lưng mẹ nhỏ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Em ngủ ngoan em đừng làm mẹ mỏi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Mặt trời của bắp thì nằm trên đồi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Mặt trời của mẹ em nằm trên lưng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Ngủ ngoan a-kay ơi, ngủ ngoan a-kay hỡi …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4" name="TextBox 18"/>
          <p:cNvSpPr txBox="1">
            <a:spLocks noChangeArrowheads="1"/>
          </p:cNvSpPr>
          <p:nvPr/>
        </p:nvSpPr>
        <p:spPr bwMode="auto">
          <a:xfrm>
            <a:off x="1143000" y="152400"/>
            <a:ext cx="7696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 hát ru những em bé lớn trên lưng mẹ</a:t>
            </a:r>
          </a:p>
        </p:txBody>
      </p:sp>
      <p:sp>
        <p:nvSpPr>
          <p:cNvPr id="12299" name="Text Box 15"/>
          <p:cNvSpPr txBox="1">
            <a:spLocks noChangeArrowheads="1"/>
          </p:cNvSpPr>
          <p:nvPr/>
        </p:nvSpPr>
        <p:spPr bwMode="auto">
          <a:xfrm>
            <a:off x="3733800" y="520700"/>
            <a:ext cx="1600200" cy="396875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0" i="1"/>
              <a:t>(Trích)</a:t>
            </a:r>
          </a:p>
        </p:txBody>
      </p:sp>
      <p:sp>
        <p:nvSpPr>
          <p:cNvPr id="12300" name="Text Box 16"/>
          <p:cNvSpPr txBox="1">
            <a:spLocks noChangeArrowheads="1"/>
          </p:cNvSpPr>
          <p:nvPr/>
        </p:nvSpPr>
        <p:spPr bwMode="auto">
          <a:xfrm>
            <a:off x="5943600" y="6313488"/>
            <a:ext cx="3810000" cy="366712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/>
              <a:t>Nguyễn Khoa Điềm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1A0ED11-C2DE-444C-A641-E1E9F8E5281E}"/>
              </a:ext>
            </a:extLst>
          </p:cNvPr>
          <p:cNvSpPr/>
          <p:nvPr/>
        </p:nvSpPr>
        <p:spPr>
          <a:xfrm>
            <a:off x="6707472" y="823913"/>
            <a:ext cx="16002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SGK TRANG 48-49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1A0ED11-C2DE-444C-A641-E1E9F8E5281E}"/>
              </a:ext>
            </a:extLst>
          </p:cNvPr>
          <p:cNvSpPr/>
          <p:nvPr/>
        </p:nvSpPr>
        <p:spPr>
          <a:xfrm>
            <a:off x="363046" y="734538"/>
            <a:ext cx="600655" cy="3935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1A0ED11-C2DE-444C-A641-E1E9F8E5281E}"/>
              </a:ext>
            </a:extLst>
          </p:cNvPr>
          <p:cNvSpPr/>
          <p:nvPr/>
        </p:nvSpPr>
        <p:spPr>
          <a:xfrm>
            <a:off x="347124" y="3977150"/>
            <a:ext cx="600655" cy="3935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10486249"/>
      </p:ext>
    </p:extLst>
  </p:cSld>
  <p:clrMapOvr>
    <a:masterClrMapping/>
  </p:clrMapOvr>
  <p:transition spd="slow">
    <p:sndAc>
      <p:endSnd/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41"/>
          <p:cNvSpPr>
            <a:spLocks noChangeArrowheads="1"/>
          </p:cNvSpPr>
          <p:nvPr/>
        </p:nvSpPr>
        <p:spPr bwMode="auto">
          <a:xfrm>
            <a:off x="27296" y="881998"/>
            <a:ext cx="1939925" cy="117475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3366FF"/>
              </a:gs>
              <a:gs pos="25000">
                <a:srgbClr val="01A78F"/>
              </a:gs>
              <a:gs pos="50000">
                <a:srgbClr val="FFFF00"/>
              </a:gs>
              <a:gs pos="75000">
                <a:srgbClr val="FF6633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4340" name="Text Box 45"/>
          <p:cNvSpPr txBox="1">
            <a:spLocks noChangeArrowheads="1"/>
          </p:cNvSpPr>
          <p:nvPr/>
        </p:nvSpPr>
        <p:spPr bwMode="auto">
          <a:xfrm>
            <a:off x="322571" y="1269348"/>
            <a:ext cx="1349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1</a:t>
            </a:r>
          </a:p>
        </p:txBody>
      </p:sp>
      <p:pic>
        <p:nvPicPr>
          <p:cNvPr id="26628" name="Picture 73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458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8" descr="3-animated-bell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5" y="166688"/>
            <a:ext cx="122555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8" descr="3-animated-bell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39688"/>
            <a:ext cx="1212850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8" descr="pi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5" y="5195888"/>
            <a:ext cx="1952625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Text Box 44"/>
          <p:cNvSpPr txBox="1">
            <a:spLocks noChangeArrowheads="1"/>
          </p:cNvSpPr>
          <p:nvPr/>
        </p:nvSpPr>
        <p:spPr bwMode="auto">
          <a:xfrm>
            <a:off x="3013075" y="219075"/>
            <a:ext cx="36020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bài</a:t>
            </a:r>
          </a:p>
        </p:txBody>
      </p:sp>
      <p:sp>
        <p:nvSpPr>
          <p:cNvPr id="26633" name="Text Box 5"/>
          <p:cNvSpPr txBox="1">
            <a:spLocks noChangeArrowheads="1"/>
          </p:cNvSpPr>
          <p:nvPr/>
        </p:nvSpPr>
        <p:spPr bwMode="auto">
          <a:xfrm>
            <a:off x="536884" y="1890061"/>
            <a:ext cx="80930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?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28946" y="3110848"/>
            <a:ext cx="80010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địu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theo.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11" descr="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577" y="5311690"/>
            <a:ext cx="1371600" cy="1164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" y="5322392"/>
            <a:ext cx="1331259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8" descr="DSCF0010_thu nh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275" y="5319060"/>
            <a:ext cx="1371600" cy="11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760" y="5273323"/>
            <a:ext cx="1469932" cy="1329298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154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build="allAtOnce"/>
      <p:bldP spid="26633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41"/>
          <p:cNvSpPr>
            <a:spLocks noChangeArrowheads="1"/>
          </p:cNvSpPr>
          <p:nvPr/>
        </p:nvSpPr>
        <p:spPr bwMode="auto">
          <a:xfrm>
            <a:off x="-105054" y="708188"/>
            <a:ext cx="1939925" cy="117475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3366FF"/>
              </a:gs>
              <a:gs pos="25000">
                <a:srgbClr val="01A78F"/>
              </a:gs>
              <a:gs pos="50000">
                <a:srgbClr val="FFFF00"/>
              </a:gs>
              <a:gs pos="75000">
                <a:srgbClr val="FF6633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4340" name="Text Box 45"/>
          <p:cNvSpPr txBox="1">
            <a:spLocks noChangeArrowheads="1"/>
          </p:cNvSpPr>
          <p:nvPr/>
        </p:nvSpPr>
        <p:spPr bwMode="auto">
          <a:xfrm>
            <a:off x="190220" y="1076969"/>
            <a:ext cx="1349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pic>
        <p:nvPicPr>
          <p:cNvPr id="26628" name="Picture 73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38" y="721145"/>
            <a:ext cx="8458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8" descr="3-animated-bell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315" y="-205070"/>
            <a:ext cx="122555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8" descr="3-animated-bell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4" y="-140955"/>
            <a:ext cx="1212850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Text Box 44"/>
          <p:cNvSpPr txBox="1">
            <a:spLocks noChangeArrowheads="1"/>
          </p:cNvSpPr>
          <p:nvPr/>
        </p:nvSpPr>
        <p:spPr bwMode="auto">
          <a:xfrm>
            <a:off x="2971800" y="-67511"/>
            <a:ext cx="36020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33" name="Text Box 5"/>
          <p:cNvSpPr txBox="1">
            <a:spLocks noChangeArrowheads="1"/>
          </p:cNvSpPr>
          <p:nvPr/>
        </p:nvSpPr>
        <p:spPr bwMode="auto">
          <a:xfrm>
            <a:off x="1796216" y="721145"/>
            <a:ext cx="724058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Ngườ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-105054" y="1859030"/>
            <a:ext cx="8915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Người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mẹ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nuôi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con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khôn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lớn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giã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gạo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nuôi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bộ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đội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tỉa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bắp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trên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nương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64462" y="5288340"/>
            <a:ext cx="72675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Những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công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việc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này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góp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phần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vào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công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cuộc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chống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Mĩ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cứu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nước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toàn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dân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tộc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90220" y="2985406"/>
            <a:ext cx="71317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zh-CN" sz="32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“ </a:t>
            </a:r>
            <a:r>
              <a:rPr lang="en-US" altLang="zh-CN" sz="32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Mẹ</a:t>
            </a:r>
            <a:r>
              <a:rPr lang="en-US" altLang="zh-CN" sz="32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giã</a:t>
            </a:r>
            <a:r>
              <a:rPr lang="en-US" altLang="zh-CN" sz="32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gạo</a:t>
            </a:r>
            <a:r>
              <a:rPr lang="en-US" altLang="zh-CN" sz="32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altLang="zh-CN" sz="32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mẹ</a:t>
            </a:r>
            <a:r>
              <a:rPr lang="en-US" altLang="zh-CN" sz="32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nuôi</a:t>
            </a:r>
            <a:r>
              <a:rPr lang="en-US" altLang="zh-CN" sz="32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bộ</a:t>
            </a:r>
            <a:r>
              <a:rPr lang="en-US" altLang="zh-CN" sz="32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đội</a:t>
            </a:r>
            <a:r>
              <a:rPr lang="en-US" altLang="zh-CN" sz="32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62058" y="4562892"/>
            <a:ext cx="71405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zh-CN" sz="32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“ </a:t>
            </a:r>
            <a:r>
              <a:rPr lang="en-US" altLang="zh-CN" sz="32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Mẹ</a:t>
            </a:r>
            <a:r>
              <a:rPr lang="en-US" altLang="zh-CN" sz="32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đang</a:t>
            </a:r>
            <a:r>
              <a:rPr lang="en-US" altLang="zh-CN" sz="32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tỉa</a:t>
            </a:r>
            <a:r>
              <a:rPr lang="en-US" altLang="zh-CN" sz="32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bắp</a:t>
            </a:r>
            <a:r>
              <a:rPr lang="en-US" altLang="zh-CN" sz="32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trên</a:t>
            </a:r>
            <a:r>
              <a:rPr lang="en-US" altLang="zh-CN" sz="32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núi</a:t>
            </a:r>
            <a:r>
              <a:rPr lang="en-US" altLang="zh-CN" sz="32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Ka-lưi</a:t>
            </a:r>
            <a:r>
              <a:rPr lang="en-US" altLang="zh-CN" sz="32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68003" y="3790887"/>
            <a:ext cx="80485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zh-CN" sz="32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“ </a:t>
            </a:r>
            <a:r>
              <a:rPr lang="en-US" altLang="zh-CN" sz="32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Mẹ</a:t>
            </a:r>
            <a:r>
              <a:rPr lang="en-US" altLang="zh-CN" sz="32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thương</a:t>
            </a:r>
            <a:r>
              <a:rPr lang="en-US" altLang="zh-CN" sz="32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a-</a:t>
            </a:r>
            <a:r>
              <a:rPr lang="en-US" altLang="zh-CN" sz="32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kay</a:t>
            </a:r>
            <a:r>
              <a:rPr lang="en-US" altLang="zh-CN" sz="32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32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mẹ</a:t>
            </a:r>
            <a:r>
              <a:rPr lang="en-US" altLang="zh-CN" sz="32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thương</a:t>
            </a:r>
            <a:r>
              <a:rPr lang="en-US" altLang="zh-CN" sz="32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bộ</a:t>
            </a:r>
            <a:r>
              <a:rPr lang="en-US" altLang="zh-CN" sz="32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đội</a:t>
            </a:r>
            <a:r>
              <a:rPr lang="en-US" altLang="zh-CN" sz="32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16" name="Picture 26" descr="Gia-gao-diu-con1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066" y="2258730"/>
            <a:ext cx="1162498" cy="1123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" descr="Nhung hinh anh thoi khac lich su tien vao Sai Gon 30/4/197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230" y="3778832"/>
            <a:ext cx="1276363" cy="1076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1" descr="Kết quả hình ảnh cho hinh anh chien thang cua quan doi viet nam nam 197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633" y="5419656"/>
            <a:ext cx="1283945" cy="103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799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build="allAtOnce"/>
      <p:bldP spid="26633" grpId="0"/>
      <p:bldP spid="11" grpId="0"/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Placeholder 2"/>
          <p:cNvSpPr>
            <a:spLocks noGrp="1"/>
          </p:cNvSpPr>
          <p:nvPr>
            <p:ph type="body" idx="4294967295"/>
          </p:nvPr>
        </p:nvSpPr>
        <p:spPr>
          <a:xfrm>
            <a:off x="6172200" y="4953000"/>
            <a:ext cx="2343150" cy="595313"/>
          </a:xfrm>
        </p:spPr>
        <p:txBody>
          <a:bodyPr anchor="b">
            <a:normAutofit fontScale="85000" lnSpcReduction="10000"/>
          </a:bodyPr>
          <a:lstStyle/>
          <a:p>
            <a:pPr marL="0" indent="0" eaLnBrk="1" hangingPunct="1">
              <a:buFontTx/>
              <a:buNone/>
            </a:pPr>
            <a:r>
              <a:rPr lang="en-US" sz="3200" b="1" dirty="0">
                <a:latin typeface="Times New Roman" panose="02020603050405020304" pitchFamily="18" charset="0"/>
                <a:ea typeface="HP001 4H bold"/>
                <a:cs typeface="Times New Roman" panose="02020603050405020304" pitchFamily="18" charset="0"/>
              </a:rPr>
              <a:t>    </a:t>
            </a:r>
            <a:r>
              <a:rPr lang="en-US" sz="3200" b="1" dirty="0">
                <a:latin typeface="Times New Roman" panose="02020603050405020304" pitchFamily="18" charset="0"/>
                <a:ea typeface="HP001 4H bold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200" b="1" dirty="0">
                <a:latin typeface="Times New Roman" panose="02020603050405020304" pitchFamily="18" charset="0"/>
                <a:ea typeface="HP001 4H bold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HP001 4H bold"/>
                <a:cs typeface="Times New Roman" panose="02020603050405020304" pitchFamily="18" charset="0"/>
              </a:rPr>
              <a:t>tỉa</a:t>
            </a:r>
            <a:r>
              <a:rPr lang="en-US" sz="3200" b="1" dirty="0">
                <a:latin typeface="Times New Roman" panose="02020603050405020304" pitchFamily="18" charset="0"/>
                <a:ea typeface="HP001 4H bold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latin typeface="Times New Roman" panose="02020603050405020304" pitchFamily="18" charset="0"/>
                <a:ea typeface="HP001 4H bold"/>
                <a:cs typeface="Times New Roman" panose="02020603050405020304" pitchFamily="18" charset="0"/>
              </a:rPr>
              <a:t>trỉa</a:t>
            </a:r>
            <a:r>
              <a:rPr lang="en-US" sz="3200" b="1" dirty="0">
                <a:latin typeface="Times New Roman" panose="02020603050405020304" pitchFamily="18" charset="0"/>
                <a:ea typeface="HP001 4H bold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6387" name="Content Placeholder 8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90" y="10732"/>
            <a:ext cx="8988810" cy="4408868"/>
          </a:xfrm>
        </p:spPr>
      </p:pic>
      <p:sp>
        <p:nvSpPr>
          <p:cNvPr id="4" name="Text Placeholder 2"/>
          <p:cNvSpPr txBox="1">
            <a:spLocks/>
          </p:cNvSpPr>
          <p:nvPr/>
        </p:nvSpPr>
        <p:spPr>
          <a:xfrm>
            <a:off x="0" y="4431406"/>
            <a:ext cx="8379424" cy="5953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3200" b="1" dirty="0" err="1">
                <a:latin typeface="Times New Roman" panose="02020603050405020304" pitchFamily="18" charset="0"/>
                <a:ea typeface="HP001 4H bold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atin typeface="Times New Roman" panose="02020603050405020304" pitchFamily="18" charset="0"/>
                <a:ea typeface="HP001 4H bold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HP001 4H bold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ea typeface="HP001 4H bold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HP001 4H bold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latin typeface="Times New Roman" panose="02020603050405020304" pitchFamily="18" charset="0"/>
                <a:ea typeface="HP001 4H bold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HP001 4H bold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latin typeface="Times New Roman" panose="02020603050405020304" pitchFamily="18" charset="0"/>
                <a:ea typeface="HP001 4H bold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HP001 4H bold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latin typeface="Times New Roman" panose="02020603050405020304" pitchFamily="18" charset="0"/>
                <a:ea typeface="HP001 4H bold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HP001 4H bold"/>
                <a:cs typeface="Times New Roman" panose="02020603050405020304" pitchFamily="18" charset="0"/>
              </a:rPr>
              <a:t>ứng</a:t>
            </a:r>
            <a:r>
              <a:rPr lang="en-US" sz="3200" b="1" dirty="0">
                <a:latin typeface="Times New Roman" panose="02020603050405020304" pitchFamily="18" charset="0"/>
                <a:ea typeface="HP001 4H bold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HP001 4H bold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ea typeface="HP001 4H bold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HP001 4H bold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ea typeface="HP001 4H bold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HP001 4H bold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latin typeface="Times New Roman" panose="02020603050405020304" pitchFamily="18" charset="0"/>
                <a:ea typeface="HP001 4H bold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HP001 4H bold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latin typeface="Times New Roman" panose="02020603050405020304" pitchFamily="18" charset="0"/>
                <a:ea typeface="HP001 4H bold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-418868" y="5485132"/>
            <a:ext cx="95628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Qua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hỏi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1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2,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nêu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ý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chính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thứ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nhất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-267508" y="6050528"/>
            <a:ext cx="68750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Ý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nghĩa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những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công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việc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mẹ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làm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92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41"/>
          <p:cNvSpPr>
            <a:spLocks noChangeArrowheads="1"/>
          </p:cNvSpPr>
          <p:nvPr/>
        </p:nvSpPr>
        <p:spPr bwMode="auto">
          <a:xfrm>
            <a:off x="-14466" y="732880"/>
            <a:ext cx="1939925" cy="117475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3366FF"/>
              </a:gs>
              <a:gs pos="25000">
                <a:srgbClr val="01A78F"/>
              </a:gs>
              <a:gs pos="50000">
                <a:srgbClr val="FFFF00"/>
              </a:gs>
              <a:gs pos="75000">
                <a:srgbClr val="FF6633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36867" name="Picture 73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35" y="682840"/>
            <a:ext cx="8458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8" descr="3-animated-bell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800" y="-98077"/>
            <a:ext cx="122555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8" descr="3-animated-bell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-124329"/>
            <a:ext cx="1212850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8" descr="pi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534025"/>
            <a:ext cx="1952625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Text Box 44"/>
          <p:cNvSpPr txBox="1">
            <a:spLocks noChangeArrowheads="1"/>
          </p:cNvSpPr>
          <p:nvPr/>
        </p:nvSpPr>
        <p:spPr bwMode="auto">
          <a:xfrm>
            <a:off x="2855912" y="-46132"/>
            <a:ext cx="36020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bài</a:t>
            </a:r>
          </a:p>
        </p:txBody>
      </p:sp>
      <p:sp>
        <p:nvSpPr>
          <p:cNvPr id="36" name="Text Box 45"/>
          <p:cNvSpPr txBox="1">
            <a:spLocks noChangeArrowheads="1"/>
          </p:cNvSpPr>
          <p:nvPr/>
        </p:nvSpPr>
        <p:spPr bwMode="auto">
          <a:xfrm>
            <a:off x="231775" y="1044024"/>
            <a:ext cx="1349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35849" name="Text Box 5"/>
          <p:cNvSpPr txBox="1">
            <a:spLocks noChangeArrowheads="1"/>
          </p:cNvSpPr>
          <p:nvPr/>
        </p:nvSpPr>
        <p:spPr bwMode="auto">
          <a:xfrm>
            <a:off x="1805425" y="720940"/>
            <a:ext cx="653274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3.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con?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-45501" y="2096543"/>
            <a:ext cx="80803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con: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a-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16266" y="4818346"/>
            <a:ext cx="8670534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Hi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con: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30D67DB6-5A7F-4E20-AE08-693CBDE3C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2294" y="3931324"/>
            <a:ext cx="6392862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600" b="1" i="1" u="none" strike="noStrike" kern="1200" cap="none" spc="0" normalizeH="0" baseline="0" noProof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“ Mẹ thương a-kay, mẹ thương bộ đội”</a:t>
            </a:r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id="{57CF8B50-74A2-4C6E-842F-EFCA3C0EF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0660" y="3077875"/>
            <a:ext cx="639286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6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“ </a:t>
            </a:r>
            <a:r>
              <a:rPr kumimoji="0" lang="en-US" altLang="zh-CN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Vai</a:t>
            </a:r>
            <a:r>
              <a:rPr kumimoji="0" lang="en-US" altLang="zh-CN" sz="26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mẹ</a:t>
            </a:r>
            <a:r>
              <a:rPr kumimoji="0" lang="en-US" altLang="zh-CN" sz="26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gầy</a:t>
            </a:r>
            <a:r>
              <a:rPr kumimoji="0" lang="en-US" altLang="zh-CN" sz="26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nhấp</a:t>
            </a:r>
            <a:r>
              <a:rPr kumimoji="0" lang="en-US" altLang="zh-CN" sz="26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nhô</a:t>
            </a:r>
            <a:r>
              <a:rPr kumimoji="0" lang="en-US" altLang="zh-CN" sz="26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làm</a:t>
            </a:r>
            <a:r>
              <a:rPr kumimoji="0" lang="en-US" altLang="zh-CN" sz="26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gối</a:t>
            </a:r>
            <a:endParaRPr kumimoji="0" lang="en-US" altLang="zh-CN" sz="2600" b="1" i="1" u="none" strike="noStrike" kern="1200" cap="none" spc="0" normalizeH="0" baseline="0" noProof="0" dirty="0">
              <a:ln>
                <a:noFill/>
              </a:ln>
              <a:solidFill>
                <a:srgbClr val="6600CC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6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 </a:t>
            </a:r>
            <a:r>
              <a:rPr kumimoji="0" lang="en-US" altLang="zh-CN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Lưng</a:t>
            </a:r>
            <a:r>
              <a:rPr kumimoji="0" lang="en-US" altLang="zh-CN" sz="26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đưa</a:t>
            </a:r>
            <a:r>
              <a:rPr kumimoji="0" lang="en-US" altLang="zh-CN" sz="26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nôi</a:t>
            </a:r>
            <a:r>
              <a:rPr kumimoji="0" lang="en-US" altLang="zh-CN" sz="26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và</a:t>
            </a:r>
            <a:r>
              <a:rPr kumimoji="0" lang="en-US" altLang="zh-CN" sz="26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tim</a:t>
            </a:r>
            <a:r>
              <a:rPr kumimoji="0" lang="en-US" altLang="zh-CN" sz="26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hát</a:t>
            </a:r>
            <a:r>
              <a:rPr kumimoji="0" lang="en-US" altLang="zh-CN" sz="26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thành</a:t>
            </a:r>
            <a:r>
              <a:rPr kumimoji="0" lang="en-US" altLang="zh-CN" sz="26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lời</a:t>
            </a:r>
            <a:r>
              <a:rPr kumimoji="0" lang="en-US" altLang="zh-CN" sz="26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”</a:t>
            </a:r>
          </a:p>
        </p:txBody>
      </p:sp>
      <p:sp>
        <p:nvSpPr>
          <p:cNvPr id="16" name="Text Box 5">
            <a:extLst>
              <a:ext uri="{FF2B5EF4-FFF2-40B4-BE49-F238E27FC236}">
                <a16:creationId xmlns:a16="http://schemas.microsoft.com/office/drawing/2014/main" id="{BC0A846C-88C5-425C-8E06-CA6E13308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3487" y="4420531"/>
            <a:ext cx="63928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6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“ </a:t>
            </a:r>
            <a:r>
              <a:rPr kumimoji="0" lang="en-US" altLang="zh-CN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Mặt</a:t>
            </a:r>
            <a:r>
              <a:rPr kumimoji="0" lang="en-US" altLang="zh-CN" sz="26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trời</a:t>
            </a:r>
            <a:r>
              <a:rPr kumimoji="0" lang="en-US" altLang="zh-CN" sz="26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của</a:t>
            </a:r>
            <a:r>
              <a:rPr kumimoji="0" lang="en-US" altLang="zh-CN" sz="26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mẹ</a:t>
            </a:r>
            <a:r>
              <a:rPr kumimoji="0" lang="en-US" altLang="zh-CN" sz="26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em</a:t>
            </a:r>
            <a:r>
              <a:rPr kumimoji="0" lang="en-US" altLang="zh-CN" sz="26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nằm</a:t>
            </a:r>
            <a:r>
              <a:rPr kumimoji="0" lang="en-US" altLang="zh-CN" sz="26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trên</a:t>
            </a:r>
            <a:r>
              <a:rPr kumimoji="0" lang="en-US" altLang="zh-CN" sz="26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lưng</a:t>
            </a:r>
            <a:r>
              <a:rPr kumimoji="0" lang="en-US" altLang="zh-CN" sz="26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”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1295400" y="5534025"/>
            <a:ext cx="6553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zh-CN" sz="28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“ Con </a:t>
            </a:r>
            <a:r>
              <a:rPr lang="en-US" altLang="zh-CN" sz="28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mơ</a:t>
            </a:r>
            <a:r>
              <a:rPr lang="en-US" altLang="zh-CN" sz="28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cho</a:t>
            </a:r>
            <a:r>
              <a:rPr lang="en-US" altLang="zh-CN" sz="28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mẹ</a:t>
            </a:r>
            <a:r>
              <a:rPr lang="en-US" altLang="zh-CN" sz="28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hạt</a:t>
            </a:r>
            <a:r>
              <a:rPr lang="en-US" altLang="zh-CN" sz="28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gạo</a:t>
            </a:r>
            <a:r>
              <a:rPr lang="en-US" altLang="zh-CN" sz="28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trắng</a:t>
            </a:r>
            <a:r>
              <a:rPr lang="en-US" altLang="zh-CN" sz="28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ngần</a:t>
            </a:r>
            <a:endParaRPr lang="en-US" altLang="zh-CN" sz="2800" b="1" i="1" dirty="0">
              <a:solidFill>
                <a:srgbClr val="6600CC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/>
            <a:r>
              <a:rPr lang="en-US" altLang="zh-CN" sz="28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Mai </a:t>
            </a:r>
            <a:r>
              <a:rPr lang="en-US" altLang="zh-CN" sz="28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sau</a:t>
            </a:r>
            <a:r>
              <a:rPr lang="en-US" altLang="zh-CN" sz="28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con </a:t>
            </a:r>
            <a:r>
              <a:rPr lang="en-US" altLang="zh-CN" sz="28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lớn</a:t>
            </a:r>
            <a:r>
              <a:rPr lang="en-US" altLang="zh-CN" sz="28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vung</a:t>
            </a:r>
            <a:r>
              <a:rPr lang="en-US" altLang="zh-CN" sz="28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chày</a:t>
            </a:r>
            <a:r>
              <a:rPr lang="en-US" altLang="zh-CN" sz="28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lún</a:t>
            </a:r>
            <a:r>
              <a:rPr lang="en-US" altLang="zh-CN" sz="28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sân</a:t>
            </a:r>
            <a:r>
              <a:rPr lang="en-US" altLang="zh-CN" sz="28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...”</a:t>
            </a:r>
          </a:p>
        </p:txBody>
      </p:sp>
    </p:spTree>
    <p:extLst>
      <p:ext uri="{BB962C8B-B14F-4D97-AF65-F5344CB8AC3E}">
        <p14:creationId xmlns:p14="http://schemas.microsoft.com/office/powerpoint/2010/main" val="76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allAtOnce"/>
      <p:bldP spid="35849" grpId="0"/>
      <p:bldP spid="13" grpId="0"/>
      <p:bldP spid="14" grpId="0"/>
      <p:bldP spid="12" grpId="0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38148" y="4093992"/>
            <a:ext cx="609600" cy="53816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400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847748" y="4670254"/>
            <a:ext cx="6913562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endParaRPr lang="vi-VN" altLang="vi-VN" sz="340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884541" y="875204"/>
            <a:ext cx="62198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just" eaLnBrk="1" hangingPunct="1"/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vi-VN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em cái đẹp thể hiện trong bài thơ này là gì? </a:t>
            </a:r>
            <a:endParaRPr lang="en-US" alt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12735" y="3995567"/>
            <a:ext cx="8686800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just"/>
            <a:r>
              <a:rPr lang="en-US" altLang="vi-VN" sz="34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altLang="vi-VN" sz="34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vi-V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vi-V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vi-V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vi-V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vi-V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altLang="vi-VN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vi-V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altLang="vi-V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vi-V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vi-V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vi-V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12735" y="2200104"/>
            <a:ext cx="86868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vi-VN" sz="34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altLang="vi-VN" sz="34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vi-V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vi-V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vi-V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vi-V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vi-V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12735" y="2885904"/>
            <a:ext cx="88392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just"/>
            <a:r>
              <a:rPr lang="en-US" altLang="vi-VN" sz="340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40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altLang="vi-VN" sz="340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400">
                <a:latin typeface="Times New Roman" panose="02020603050405020304" pitchFamily="18" charset="0"/>
                <a:cs typeface="Times New Roman" panose="02020603050405020304" pitchFamily="18" charset="0"/>
              </a:rPr>
              <a:t>Là tình yêu thương của mẹ đối với quê hương đất nước.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-115865" y="5165554"/>
            <a:ext cx="928211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just"/>
            <a:r>
              <a:rPr lang="en-US" altLang="vi-VN" sz="340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vi-VN" sz="3400"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altLang="vi-VN" sz="340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400">
                <a:latin typeface="Times New Roman" panose="02020603050405020304" pitchFamily="18" charset="0"/>
                <a:cs typeface="Times New Roman" panose="02020603050405020304" pitchFamily="18" charset="0"/>
              </a:rPr>
              <a:t>Là tình yêu thương của mẹ đối vớí cách mạng.</a:t>
            </a:r>
          </a:p>
        </p:txBody>
      </p:sp>
      <p:sp>
        <p:nvSpPr>
          <p:cNvPr id="12" name="AutoShape 41"/>
          <p:cNvSpPr>
            <a:spLocks noChangeArrowheads="1"/>
          </p:cNvSpPr>
          <p:nvPr/>
        </p:nvSpPr>
        <p:spPr bwMode="auto">
          <a:xfrm>
            <a:off x="-14466" y="732880"/>
            <a:ext cx="1939925" cy="117475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3366FF"/>
              </a:gs>
              <a:gs pos="25000">
                <a:srgbClr val="01A78F"/>
              </a:gs>
              <a:gs pos="50000">
                <a:srgbClr val="FFFF00"/>
              </a:gs>
              <a:gs pos="75000">
                <a:srgbClr val="FF6633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7" name="Picture 73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35" y="682840"/>
            <a:ext cx="8458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" descr="3-animated-bell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800" y="-98077"/>
            <a:ext cx="122555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8" descr="3-animated-bell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-124329"/>
            <a:ext cx="1212850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44"/>
          <p:cNvSpPr txBox="1">
            <a:spLocks noChangeArrowheads="1"/>
          </p:cNvSpPr>
          <p:nvPr/>
        </p:nvSpPr>
        <p:spPr bwMode="auto">
          <a:xfrm>
            <a:off x="2855912" y="-46132"/>
            <a:ext cx="36020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bài</a:t>
            </a:r>
          </a:p>
        </p:txBody>
      </p:sp>
      <p:sp>
        <p:nvSpPr>
          <p:cNvPr id="21" name="Text Box 45"/>
          <p:cNvSpPr txBox="1">
            <a:spLocks noChangeArrowheads="1"/>
          </p:cNvSpPr>
          <p:nvPr/>
        </p:nvSpPr>
        <p:spPr bwMode="auto">
          <a:xfrm>
            <a:off x="231775" y="1044024"/>
            <a:ext cx="1349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-38625" y="5757720"/>
            <a:ext cx="95628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Qua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hỏi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3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4,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nêu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ý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chính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thứ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hai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112735" y="6323116"/>
            <a:ext cx="868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Tình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yêu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mẹ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đối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với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con,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với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cách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mạng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2854020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13" grpId="0"/>
      <p:bldP spid="14" grpId="0"/>
      <p:bldP spid="15" grpId="0"/>
      <p:bldP spid="16" grpId="0"/>
      <p:bldP spid="21" grpId="0" build="allAtOnce"/>
      <p:bldP spid="23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672" y="0"/>
            <a:chExt cx="5760" cy="4320"/>
          </a:xfrm>
        </p:grpSpPr>
        <p:pic>
          <p:nvPicPr>
            <p:cNvPr id="18439" name="Picture 9" descr="BD21325_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4176"/>
              <a:ext cx="5760" cy="14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0" name="Picture 10" descr="BD21325_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0"/>
              <a:ext cx="5760" cy="14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1" name="Picture 11" descr="BD21325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8" y="192"/>
              <a:ext cx="144" cy="398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2" name="Picture 12" descr="BD21325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0"/>
              <a:ext cx="153" cy="422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6" name="TextBox 18"/>
          <p:cNvSpPr txBox="1">
            <a:spLocks noChangeArrowheads="1"/>
          </p:cNvSpPr>
          <p:nvPr/>
        </p:nvSpPr>
        <p:spPr bwMode="auto">
          <a:xfrm>
            <a:off x="242888" y="304800"/>
            <a:ext cx="920289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38969" y="5385415"/>
            <a:ext cx="863620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33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sz="4000" b="1" dirty="0" err="1">
                <a:solidFill>
                  <a:srgbClr val="FF0000"/>
                </a:solidFill>
              </a:rPr>
              <a:t>Trìu</a:t>
            </a:r>
            <a:r>
              <a:rPr kumimoji="0" lang="en-US" sz="4000" b="1" dirty="0">
                <a:solidFill>
                  <a:srgbClr val="FF0000"/>
                </a:solidFill>
              </a:rPr>
              <a:t> </a:t>
            </a:r>
            <a:r>
              <a:rPr kumimoji="0" lang="en-US" sz="4000" b="1" dirty="0" err="1">
                <a:solidFill>
                  <a:srgbClr val="FF0000"/>
                </a:solidFill>
              </a:rPr>
              <a:t>mến</a:t>
            </a:r>
            <a:r>
              <a:rPr kumimoji="0" lang="en-US" sz="4000" b="1" dirty="0">
                <a:solidFill>
                  <a:srgbClr val="FF0000"/>
                </a:solidFill>
              </a:rPr>
              <a:t>, </a:t>
            </a:r>
            <a:r>
              <a:rPr kumimoji="0" lang="en-US" sz="4000" b="1" dirty="0" err="1">
                <a:solidFill>
                  <a:srgbClr val="FF0000"/>
                </a:solidFill>
              </a:rPr>
              <a:t>ấm</a:t>
            </a:r>
            <a:r>
              <a:rPr kumimoji="0" lang="en-US" sz="4000" b="1" dirty="0">
                <a:solidFill>
                  <a:srgbClr val="FF0000"/>
                </a:solidFill>
              </a:rPr>
              <a:t> </a:t>
            </a:r>
            <a:r>
              <a:rPr kumimoji="0" lang="en-US" sz="4000" b="1" dirty="0" err="1">
                <a:solidFill>
                  <a:srgbClr val="FF0000"/>
                </a:solidFill>
              </a:rPr>
              <a:t>áp</a:t>
            </a:r>
            <a:r>
              <a:rPr kumimoji="0" lang="en-US" sz="4000" b="1" dirty="0">
                <a:solidFill>
                  <a:srgbClr val="FF0000"/>
                </a:solidFill>
              </a:rPr>
              <a:t>, </a:t>
            </a:r>
            <a:r>
              <a:rPr kumimoji="0" lang="en-US" sz="4000" b="1" dirty="0" err="1">
                <a:solidFill>
                  <a:srgbClr val="FF0000"/>
                </a:solidFill>
              </a:rPr>
              <a:t>dịu</a:t>
            </a:r>
            <a:r>
              <a:rPr kumimoji="0" lang="en-US" sz="4000" b="1" dirty="0">
                <a:solidFill>
                  <a:srgbClr val="FF0000"/>
                </a:solidFill>
              </a:rPr>
              <a:t> </a:t>
            </a:r>
            <a:r>
              <a:rPr kumimoji="0" lang="en-US" sz="4000" b="1" dirty="0" err="1">
                <a:solidFill>
                  <a:srgbClr val="FF0000"/>
                </a:solidFill>
              </a:rPr>
              <a:t>dàng</a:t>
            </a:r>
            <a:r>
              <a:rPr kumimoji="0" lang="en-US" sz="4000" b="1" dirty="0">
                <a:solidFill>
                  <a:srgbClr val="FF0000"/>
                </a:solidFill>
              </a:rPr>
              <a:t> </a:t>
            </a:r>
            <a:r>
              <a:rPr kumimoji="0" lang="en-US" sz="4000" b="1" dirty="0" err="1">
                <a:solidFill>
                  <a:srgbClr val="FF0000"/>
                </a:solidFill>
              </a:rPr>
              <a:t>đầy</a:t>
            </a:r>
            <a:r>
              <a:rPr kumimoji="0" lang="en-US" sz="4000" b="1" dirty="0">
                <a:solidFill>
                  <a:srgbClr val="FF0000"/>
                </a:solidFill>
              </a:rPr>
              <a:t> </a:t>
            </a:r>
            <a:r>
              <a:rPr kumimoji="0" lang="en-US" sz="4000" b="1" dirty="0" err="1">
                <a:solidFill>
                  <a:srgbClr val="FF0000"/>
                </a:solidFill>
              </a:rPr>
              <a:t>tình</a:t>
            </a:r>
            <a:r>
              <a:rPr kumimoji="0" lang="en-US" sz="4000" b="1" dirty="0">
                <a:solidFill>
                  <a:srgbClr val="FF0000"/>
                </a:solidFill>
              </a:rPr>
              <a:t> </a:t>
            </a:r>
            <a:r>
              <a:rPr kumimoji="0" lang="en-US" sz="4000" b="1" dirty="0" err="1">
                <a:solidFill>
                  <a:srgbClr val="FF0000"/>
                </a:solidFill>
              </a:rPr>
              <a:t>yêu</a:t>
            </a:r>
            <a:r>
              <a:rPr kumimoji="0" lang="en-US" sz="4000" b="1" dirty="0">
                <a:solidFill>
                  <a:srgbClr val="FF0000"/>
                </a:solidFill>
              </a:rPr>
              <a:t> </a:t>
            </a:r>
            <a:r>
              <a:rPr kumimoji="0" lang="en-US" sz="4000" b="1" dirty="0" err="1">
                <a:solidFill>
                  <a:srgbClr val="FF0000"/>
                </a:solidFill>
              </a:rPr>
              <a:t>thương</a:t>
            </a:r>
            <a:r>
              <a:rPr kumimoji="0" lang="en-US" sz="4000" b="1" dirty="0">
                <a:solidFill>
                  <a:srgbClr val="FF0000"/>
                </a:solidFill>
              </a:rPr>
              <a:t>.</a:t>
            </a:r>
            <a:endParaRPr kumimoji="0" lang="en-US" sz="4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404790" y="1266497"/>
            <a:ext cx="8334420" cy="2554545"/>
          </a:xfrm>
          <a:prstGeom prst="rect">
            <a:avLst/>
          </a:prstGeom>
          <a:solidFill>
            <a:srgbClr val="FFFF99"/>
          </a:solidFill>
          <a:ln w="57150" cmpd="thickThin">
            <a:solidFill>
              <a:srgbClr val="33CC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sz="4000" b="1" dirty="0" err="1">
                <a:solidFill>
                  <a:srgbClr val="FF3300"/>
                </a:solidFill>
                <a:sym typeface="Wingdings" panose="05000000000000000000" pitchFamily="2" charset="2"/>
              </a:rPr>
              <a:t>Nội</a:t>
            </a:r>
            <a:r>
              <a:rPr kumimoji="0" lang="en-US" sz="4000" b="1" dirty="0">
                <a:solidFill>
                  <a:srgbClr val="FF3300"/>
                </a:solidFill>
                <a:sym typeface="Wingdings" panose="05000000000000000000" pitchFamily="2" charset="2"/>
              </a:rPr>
              <a:t> dung : </a:t>
            </a:r>
            <a:r>
              <a:rPr kumimoji="0" lang="en-US" sz="4000" b="1" dirty="0">
                <a:solidFill>
                  <a:srgbClr val="FF0000"/>
                </a:solidFill>
                <a:sym typeface="Wingdings" panose="05000000000000000000" pitchFamily="2" charset="2"/>
              </a:rPr>
              <a:t>Ca </a:t>
            </a:r>
            <a:r>
              <a:rPr kumimoji="0" lang="en-US" sz="40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ngợi</a:t>
            </a:r>
            <a:r>
              <a:rPr kumimoji="0" lang="en-US" sz="400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kumimoji="0" lang="en-US" sz="40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tình</a:t>
            </a:r>
            <a:r>
              <a:rPr kumimoji="0" lang="en-US" sz="400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kumimoji="0" lang="en-US" sz="40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yêu</a:t>
            </a:r>
            <a:r>
              <a:rPr kumimoji="0" lang="en-US" sz="400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kumimoji="0" lang="en-US" sz="40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đất</a:t>
            </a:r>
            <a:r>
              <a:rPr kumimoji="0" lang="en-US" sz="400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kumimoji="0" lang="en-US" sz="40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nước</a:t>
            </a:r>
            <a:r>
              <a:rPr kumimoji="0" lang="en-US" sz="4000" b="1" dirty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kumimoji="0" lang="en-US" sz="40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yêu</a:t>
            </a:r>
            <a:r>
              <a:rPr kumimoji="0" lang="en-US" sz="4000" b="1" dirty="0">
                <a:solidFill>
                  <a:srgbClr val="FF0000"/>
                </a:solidFill>
                <a:sym typeface="Wingdings" panose="05000000000000000000" pitchFamily="2" charset="2"/>
              </a:rPr>
              <a:t> con </a:t>
            </a:r>
            <a:r>
              <a:rPr kumimoji="0" lang="en-US" sz="40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sâu</a:t>
            </a:r>
            <a:r>
              <a:rPr kumimoji="0" lang="en-US" sz="400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kumimoji="0" lang="en-US" sz="40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sắc</a:t>
            </a:r>
            <a:r>
              <a:rPr kumimoji="0" lang="en-US" sz="400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kumimoji="0" lang="en-US" sz="40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của</a:t>
            </a:r>
            <a:r>
              <a:rPr kumimoji="0" lang="en-US" sz="400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kumimoji="0" lang="en-US" sz="40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người</a:t>
            </a:r>
            <a:r>
              <a:rPr kumimoji="0" lang="en-US" sz="400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kumimoji="0" lang="en-US" sz="40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phụ</a:t>
            </a:r>
            <a:r>
              <a:rPr kumimoji="0" lang="en-US" sz="400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kumimoji="0" lang="en-US" sz="40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nữ</a:t>
            </a:r>
            <a:r>
              <a:rPr kumimoji="0" lang="en-US" sz="400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kumimoji="0" lang="en-US" sz="40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Tà-ôi</a:t>
            </a:r>
            <a:r>
              <a:rPr kumimoji="0" lang="en-US" sz="400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kumimoji="0" lang="en-US" sz="40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trong</a:t>
            </a:r>
            <a:r>
              <a:rPr kumimoji="0" lang="en-US" sz="400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kumimoji="0" lang="en-US" sz="40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cuộc</a:t>
            </a:r>
            <a:r>
              <a:rPr kumimoji="0" lang="en-US" sz="400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kumimoji="0" lang="en-US" sz="40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kháng</a:t>
            </a:r>
            <a:r>
              <a:rPr kumimoji="0" lang="en-US" sz="400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kumimoji="0" lang="en-US" sz="40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chiến</a:t>
            </a:r>
            <a:r>
              <a:rPr kumimoji="0" lang="en-US" sz="400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kumimoji="0" lang="en-US" sz="40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chống</a:t>
            </a:r>
            <a:r>
              <a:rPr kumimoji="0" lang="en-US" sz="400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kumimoji="0" lang="en-US" sz="40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Mĩ</a:t>
            </a:r>
            <a:r>
              <a:rPr kumimoji="0" lang="en-US" sz="400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kumimoji="0" lang="en-US" sz="40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cứu</a:t>
            </a:r>
            <a:r>
              <a:rPr kumimoji="0" lang="en-US" sz="400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kumimoji="0" lang="en-US" sz="40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nước</a:t>
            </a:r>
            <a:r>
              <a:rPr kumimoji="0" lang="en-US" sz="4000" b="1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42888" y="4061976"/>
            <a:ext cx="849632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33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sz="4000" b="1" dirty="0"/>
              <a:t> </a:t>
            </a:r>
            <a:r>
              <a:rPr kumimoji="0" lang="en-US" sz="4000" b="1" dirty="0" err="1"/>
              <a:t>Từ</a:t>
            </a:r>
            <a:r>
              <a:rPr kumimoji="0" lang="en-US" sz="4000" b="1" dirty="0"/>
              <a:t> </a:t>
            </a:r>
            <a:r>
              <a:rPr kumimoji="0" lang="en-US" sz="4000" b="1" dirty="0" err="1"/>
              <a:t>nội</a:t>
            </a:r>
            <a:r>
              <a:rPr kumimoji="0" lang="en-US" sz="4000" b="1" dirty="0"/>
              <a:t> dung con </a:t>
            </a:r>
            <a:r>
              <a:rPr kumimoji="0" lang="en-US" sz="4000" b="1" dirty="0" err="1"/>
              <a:t>hãy</a:t>
            </a:r>
            <a:r>
              <a:rPr kumimoji="0" lang="en-US" sz="4000" b="1" dirty="0"/>
              <a:t> </a:t>
            </a:r>
            <a:r>
              <a:rPr kumimoji="0" lang="en-US" sz="4000" b="1" dirty="0" err="1"/>
              <a:t>nêu</a:t>
            </a:r>
            <a:r>
              <a:rPr kumimoji="0" lang="en-US" sz="4000" b="1" dirty="0"/>
              <a:t> </a:t>
            </a:r>
            <a:r>
              <a:rPr kumimoji="0" lang="en-US" sz="4000" b="1" dirty="0" err="1"/>
              <a:t>giọng</a:t>
            </a:r>
            <a:r>
              <a:rPr kumimoji="0" lang="en-US" sz="4000" b="1" dirty="0"/>
              <a:t> </a:t>
            </a:r>
            <a:r>
              <a:rPr kumimoji="0" lang="en-US" sz="4000" b="1" dirty="0" err="1"/>
              <a:t>đọc</a:t>
            </a:r>
            <a:r>
              <a:rPr kumimoji="0" lang="en-US" sz="4000" b="1" dirty="0"/>
              <a:t> </a:t>
            </a:r>
            <a:r>
              <a:rPr kumimoji="0" lang="en-US" sz="4000" b="1" dirty="0" err="1"/>
              <a:t>toàn</a:t>
            </a:r>
            <a:r>
              <a:rPr kumimoji="0" lang="en-US" sz="4000" b="1" dirty="0"/>
              <a:t> </a:t>
            </a:r>
            <a:r>
              <a:rPr kumimoji="0" lang="en-US" sz="4000" b="1" dirty="0" err="1"/>
              <a:t>bài</a:t>
            </a:r>
            <a:r>
              <a:rPr kumimoji="0" lang="en-US" sz="4000" b="1" dirty="0"/>
              <a:t> ?</a:t>
            </a:r>
            <a:endParaRPr kumimoji="0" lang="en-US" sz="40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469017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  <p:bldP spid="13" grpId="0" animBg="1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672" y="0"/>
            <a:chExt cx="5760" cy="4320"/>
          </a:xfrm>
        </p:grpSpPr>
        <p:pic>
          <p:nvPicPr>
            <p:cNvPr id="18439" name="Picture 9" descr="BD21325_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4176"/>
              <a:ext cx="5760" cy="14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0" name="Picture 10" descr="BD21325_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0"/>
              <a:ext cx="5760" cy="14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1" name="Picture 11" descr="BD21325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8" y="192"/>
              <a:ext cx="144" cy="398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2" name="Picture 12" descr="BD21325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0"/>
              <a:ext cx="153" cy="422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Picture 5" descr="Flo002_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6" t="3159" r="8511"/>
          <a:stretch>
            <a:fillRect/>
          </a:stretch>
        </p:blipFill>
        <p:spPr bwMode="auto">
          <a:xfrm>
            <a:off x="276158" y="217331"/>
            <a:ext cx="8639242" cy="706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WordArt 21"/>
          <p:cNvSpPr>
            <a:spLocks noChangeArrowheads="1" noChangeShapeType="1" noTextEdit="1"/>
          </p:cNvSpPr>
          <p:nvPr/>
        </p:nvSpPr>
        <p:spPr bwMode="auto">
          <a:xfrm>
            <a:off x="1408794" y="2514600"/>
            <a:ext cx="6324600" cy="14747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00840"/>
      </p:ext>
    </p:extLst>
  </p:cSld>
  <p:clrMapOvr>
    <a:masterClrMapping/>
  </p:clrMapOvr>
  <p:transition spd="slow">
    <p:sndAc>
      <p:endSnd/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2"/>
          <p:cNvSpPr txBox="1">
            <a:spLocks noChangeArrowheads="1"/>
          </p:cNvSpPr>
          <p:nvPr/>
        </p:nvSpPr>
        <p:spPr bwMode="auto">
          <a:xfrm>
            <a:off x="4759325" y="392113"/>
            <a:ext cx="2257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38915" name="Text Box 13"/>
          <p:cNvSpPr txBox="1">
            <a:spLocks noChangeArrowheads="1"/>
          </p:cNvSpPr>
          <p:nvPr/>
        </p:nvSpPr>
        <p:spPr bwMode="auto">
          <a:xfrm>
            <a:off x="3851275" y="841375"/>
            <a:ext cx="25209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i="1">
              <a:solidFill>
                <a:srgbClr val="FF3300"/>
              </a:solidFill>
            </a:endParaRPr>
          </a:p>
        </p:txBody>
      </p:sp>
      <p:pic>
        <p:nvPicPr>
          <p:cNvPr id="38916" name="Picture 12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828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19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-38100"/>
            <a:ext cx="1676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1" name="Text Box 13"/>
          <p:cNvSpPr txBox="1">
            <a:spLocks noChangeArrowheads="1"/>
          </p:cNvSpPr>
          <p:nvPr/>
        </p:nvSpPr>
        <p:spPr bwMode="auto">
          <a:xfrm>
            <a:off x="323850" y="395288"/>
            <a:ext cx="84248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 hát ru những em bé lớn trên lưng mẹ</a:t>
            </a:r>
          </a:p>
        </p:txBody>
      </p:sp>
      <p:sp>
        <p:nvSpPr>
          <p:cNvPr id="38922" name="Text Box 13"/>
          <p:cNvSpPr txBox="1">
            <a:spLocks noChangeArrowheads="1"/>
          </p:cNvSpPr>
          <p:nvPr/>
        </p:nvSpPr>
        <p:spPr bwMode="auto">
          <a:xfrm>
            <a:off x="2301875" y="0"/>
            <a:ext cx="3860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990600" y="990600"/>
            <a:ext cx="7263527" cy="572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cu Tai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ngủ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trên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lưng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mẹ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ơi</a:t>
            </a:r>
            <a:endParaRPr lang="en-US" sz="3200" dirty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ngủ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cho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ngoan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, 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đừng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rời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lưng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mẹ</a:t>
            </a:r>
            <a:endParaRPr lang="en-US" sz="3200" dirty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Mẹ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giã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gạo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mẹ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nuôi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bộ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đội</a:t>
            </a:r>
            <a:endParaRPr lang="en-US" sz="3200" dirty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Nhịp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chày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nghiêng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,  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giấc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ngủ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nghiêng</a:t>
            </a:r>
            <a:endParaRPr lang="en-US" sz="3200" dirty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Mồ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hôi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mẹ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rơi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 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má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nóng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hổi</a:t>
            </a:r>
            <a:endParaRPr lang="en-US" sz="3200" dirty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Vai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mẹ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gầy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 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nhấp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nhô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làm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gối</a:t>
            </a:r>
            <a:endParaRPr lang="en-US" sz="3200" dirty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Lưng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đưa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nôi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 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tim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hát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thành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lời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:</a:t>
            </a:r>
            <a:endParaRPr lang="en-US" sz="1400" dirty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Ngủ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ngoan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a-kay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ơi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ngủ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ngoan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a-kay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hỡi</a:t>
            </a:r>
            <a:endParaRPr lang="en-US" sz="3200" dirty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Mẹ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thương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a-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kay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, 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mẹ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thương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bộ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đội</a:t>
            </a:r>
            <a:endParaRPr lang="en-US" sz="3200" dirty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Con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mơ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cho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mẹ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hạt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gạo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trắng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ngần</a:t>
            </a:r>
            <a:endParaRPr lang="en-US" sz="3200" dirty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Mai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sau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con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lớn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vung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chày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lún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sân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…</a:t>
            </a:r>
          </a:p>
        </p:txBody>
      </p:sp>
      <p:sp>
        <p:nvSpPr>
          <p:cNvPr id="28" name="Line 5"/>
          <p:cNvSpPr>
            <a:spLocks noChangeShapeType="1"/>
          </p:cNvSpPr>
          <p:nvPr/>
        </p:nvSpPr>
        <p:spPr bwMode="auto">
          <a:xfrm flipH="1">
            <a:off x="4191000" y="1566550"/>
            <a:ext cx="152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8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Line 6"/>
          <p:cNvSpPr>
            <a:spLocks noChangeShapeType="1"/>
          </p:cNvSpPr>
          <p:nvPr/>
        </p:nvSpPr>
        <p:spPr bwMode="auto">
          <a:xfrm>
            <a:off x="4343400" y="1974273"/>
            <a:ext cx="152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8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" name="Line 7"/>
          <p:cNvSpPr>
            <a:spLocks noChangeShapeType="1"/>
          </p:cNvSpPr>
          <p:nvPr/>
        </p:nvSpPr>
        <p:spPr bwMode="auto">
          <a:xfrm flipH="1">
            <a:off x="2923309" y="2112819"/>
            <a:ext cx="152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8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" name="Line 8"/>
          <p:cNvSpPr>
            <a:spLocks noChangeShapeType="1"/>
          </p:cNvSpPr>
          <p:nvPr/>
        </p:nvSpPr>
        <p:spPr bwMode="auto">
          <a:xfrm>
            <a:off x="2971800" y="2971800"/>
            <a:ext cx="1371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8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2" name="Line 9"/>
          <p:cNvSpPr>
            <a:spLocks noChangeShapeType="1"/>
          </p:cNvSpPr>
          <p:nvPr/>
        </p:nvSpPr>
        <p:spPr bwMode="auto">
          <a:xfrm flipH="1">
            <a:off x="4413858" y="2514490"/>
            <a:ext cx="152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8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" name="Line 10"/>
          <p:cNvSpPr>
            <a:spLocks noChangeShapeType="1"/>
          </p:cNvSpPr>
          <p:nvPr/>
        </p:nvSpPr>
        <p:spPr bwMode="auto">
          <a:xfrm>
            <a:off x="6629400" y="2978727"/>
            <a:ext cx="1371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8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" name="Line 11"/>
          <p:cNvSpPr>
            <a:spLocks noChangeShapeType="1"/>
          </p:cNvSpPr>
          <p:nvPr/>
        </p:nvSpPr>
        <p:spPr bwMode="auto">
          <a:xfrm flipH="1">
            <a:off x="3505200" y="2978727"/>
            <a:ext cx="152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8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" name="Line 12"/>
          <p:cNvSpPr>
            <a:spLocks noChangeShapeType="1"/>
          </p:cNvSpPr>
          <p:nvPr/>
        </p:nvSpPr>
        <p:spPr bwMode="auto">
          <a:xfrm>
            <a:off x="4883727" y="3435927"/>
            <a:ext cx="152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8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" name="Line 13"/>
          <p:cNvSpPr>
            <a:spLocks noChangeShapeType="1"/>
          </p:cNvSpPr>
          <p:nvPr/>
        </p:nvSpPr>
        <p:spPr bwMode="auto">
          <a:xfrm flipH="1">
            <a:off x="2999509" y="3581400"/>
            <a:ext cx="152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8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" name="Line 14"/>
          <p:cNvSpPr>
            <a:spLocks noChangeShapeType="1"/>
          </p:cNvSpPr>
          <p:nvPr/>
        </p:nvSpPr>
        <p:spPr bwMode="auto">
          <a:xfrm>
            <a:off x="3200400" y="3962400"/>
            <a:ext cx="1600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8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8" name="Line 15"/>
          <p:cNvSpPr>
            <a:spLocks noChangeShapeType="1"/>
          </p:cNvSpPr>
          <p:nvPr/>
        </p:nvSpPr>
        <p:spPr bwMode="auto">
          <a:xfrm flipH="1">
            <a:off x="3387436" y="4038600"/>
            <a:ext cx="152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8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" name="Line 16"/>
          <p:cNvSpPr>
            <a:spLocks noChangeShapeType="1"/>
          </p:cNvSpPr>
          <p:nvPr/>
        </p:nvSpPr>
        <p:spPr bwMode="auto">
          <a:xfrm flipH="1">
            <a:off x="3924300" y="5029200"/>
            <a:ext cx="152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8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" name="Line 17"/>
          <p:cNvSpPr>
            <a:spLocks noChangeShapeType="1"/>
          </p:cNvSpPr>
          <p:nvPr/>
        </p:nvSpPr>
        <p:spPr bwMode="auto">
          <a:xfrm flipH="1">
            <a:off x="3678382" y="5486400"/>
            <a:ext cx="152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8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" name="Line 18"/>
          <p:cNvSpPr>
            <a:spLocks noChangeShapeType="1"/>
          </p:cNvSpPr>
          <p:nvPr/>
        </p:nvSpPr>
        <p:spPr bwMode="auto">
          <a:xfrm flipH="1">
            <a:off x="3754582" y="5943600"/>
            <a:ext cx="152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8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2" name="Line 19"/>
          <p:cNvSpPr>
            <a:spLocks noChangeShapeType="1"/>
          </p:cNvSpPr>
          <p:nvPr/>
        </p:nvSpPr>
        <p:spPr bwMode="auto">
          <a:xfrm>
            <a:off x="5715000" y="6403258"/>
            <a:ext cx="1219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800" b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67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4" presetID="34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2" grpId="1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0" name="Group 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672" y="0"/>
            <a:chExt cx="5760" cy="4320"/>
          </a:xfrm>
        </p:grpSpPr>
        <p:pic>
          <p:nvPicPr>
            <p:cNvPr id="9228" name="Picture 9" descr="BD21325_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4176"/>
              <a:ext cx="5760" cy="14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9" name="Picture 10" descr="BD21325_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0"/>
              <a:ext cx="5760" cy="14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0" name="Picture 11" descr="BD21325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8" y="192"/>
              <a:ext cx="144" cy="398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1" name="Picture 12" descr="BD21325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0"/>
              <a:ext cx="153" cy="422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22" name="AutoShape 18" descr="Hoa Phượng Vĩ - YouTube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6643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8" y="859217"/>
            <a:ext cx="7010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4" name="Text Box 20"/>
          <p:cNvSpPr txBox="1">
            <a:spLocks noChangeArrowheads="1"/>
          </p:cNvSpPr>
          <p:nvPr/>
        </p:nvSpPr>
        <p:spPr bwMode="auto">
          <a:xfrm>
            <a:off x="685800" y="4821617"/>
            <a:ext cx="7848600" cy="519113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 dirty="0" err="1"/>
              <a:t>Bức</a:t>
            </a:r>
            <a:r>
              <a:rPr lang="en-US" altLang="en-US" b="0" dirty="0"/>
              <a:t> </a:t>
            </a:r>
            <a:r>
              <a:rPr lang="en-US" altLang="en-US" b="0" dirty="0" err="1"/>
              <a:t>ảnh</a:t>
            </a:r>
            <a:r>
              <a:rPr lang="en-US" altLang="en-US" b="0" dirty="0"/>
              <a:t> </a:t>
            </a:r>
            <a:r>
              <a:rPr lang="en-US" altLang="en-US" b="0" dirty="0" err="1"/>
              <a:t>này</a:t>
            </a:r>
            <a:r>
              <a:rPr lang="en-US" altLang="en-US" b="0" dirty="0"/>
              <a:t> </a:t>
            </a:r>
            <a:r>
              <a:rPr lang="en-US" altLang="en-US" b="0" dirty="0" err="1"/>
              <a:t>gợi</a:t>
            </a:r>
            <a:r>
              <a:rPr lang="en-US" altLang="en-US" b="0" dirty="0"/>
              <a:t> </a:t>
            </a:r>
            <a:r>
              <a:rPr lang="en-US" altLang="en-US" b="0" dirty="0" err="1"/>
              <a:t>cho</a:t>
            </a:r>
            <a:r>
              <a:rPr lang="en-US" altLang="en-US" b="0" dirty="0"/>
              <a:t> </a:t>
            </a:r>
            <a:r>
              <a:rPr lang="en-US" altLang="en-US" b="0" dirty="0" err="1"/>
              <a:t>em</a:t>
            </a:r>
            <a:r>
              <a:rPr lang="en-US" altLang="en-US" b="0" dirty="0"/>
              <a:t> </a:t>
            </a:r>
            <a:r>
              <a:rPr lang="en-US" altLang="en-US" b="0" dirty="0" err="1"/>
              <a:t>nhớ</a:t>
            </a:r>
            <a:r>
              <a:rPr lang="en-US" altLang="en-US" b="0" dirty="0"/>
              <a:t> </a:t>
            </a:r>
            <a:r>
              <a:rPr lang="en-US" altLang="en-US" b="0" dirty="0" err="1"/>
              <a:t>tới</a:t>
            </a:r>
            <a:r>
              <a:rPr lang="en-US" altLang="en-US" b="0" dirty="0"/>
              <a:t> </a:t>
            </a:r>
            <a:r>
              <a:rPr lang="en-US" altLang="en-US" b="0" dirty="0" err="1"/>
              <a:t>bài</a:t>
            </a:r>
            <a:r>
              <a:rPr lang="en-US" altLang="en-US" b="0" dirty="0"/>
              <a:t> </a:t>
            </a:r>
            <a:r>
              <a:rPr lang="en-US" altLang="en-US" b="0" dirty="0" err="1"/>
              <a:t>đọc</a:t>
            </a:r>
            <a:r>
              <a:rPr lang="en-US" altLang="en-US" b="0" dirty="0"/>
              <a:t> </a:t>
            </a:r>
            <a:r>
              <a:rPr lang="en-US" altLang="en-US" b="0" dirty="0" err="1"/>
              <a:t>nào</a:t>
            </a:r>
            <a:r>
              <a:rPr lang="en-US" altLang="en-US" b="0" dirty="0"/>
              <a:t>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99670" y="71437"/>
            <a:ext cx="3991330" cy="1866900"/>
            <a:chOff x="609600" y="342331"/>
            <a:chExt cx="3991330" cy="1866900"/>
          </a:xfrm>
        </p:grpSpPr>
        <p:pic>
          <p:nvPicPr>
            <p:cNvPr id="9226" name="Picture 64" descr="2b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342331"/>
              <a:ext cx="1576848" cy="1866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6">
              <a:extLst>
                <a:ext uri="{FF2B5EF4-FFF2-40B4-BE49-F238E27FC236}">
                  <a16:creationId xmlns:a16="http://schemas.microsoft.com/office/drawing/2014/main" id="{33E3F399-63AD-41BA-8D42-FC9DAC1598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5874" y="524375"/>
              <a:ext cx="2355056" cy="52322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2800" b="1" i="0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KHỞI</a:t>
              </a:r>
              <a:r>
                <a:rPr kumimoji="0" lang="vi-VN" altLang="zh-CN" sz="2800" b="1" i="0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ĐỘNG</a:t>
              </a:r>
            </a:p>
          </p:txBody>
        </p:sp>
      </p:grpSp>
      <p:sp>
        <p:nvSpPr>
          <p:cNvPr id="17" name="Rectangle 6">
            <a:extLst>
              <a:ext uri="{FF2B5EF4-FFF2-40B4-BE49-F238E27FC236}">
                <a16:creationId xmlns:a16="http://schemas.microsoft.com/office/drawing/2014/main" id="{33E3F399-63AD-41BA-8D42-FC9DAC1598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5567" y="1197677"/>
            <a:ext cx="6338816" cy="138499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Đọc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đoạn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1,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trả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lời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hỏi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+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Tại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sao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tác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giả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gọi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phượng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“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học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trò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”?     </a:t>
            </a:r>
          </a:p>
        </p:txBody>
      </p:sp>
      <p:sp>
        <p:nvSpPr>
          <p:cNvPr id="18" name="Rectangle 7">
            <a:extLst>
              <a:ext uri="{FF2B5EF4-FFF2-40B4-BE49-F238E27FC236}">
                <a16:creationId xmlns:a16="http://schemas.microsoft.com/office/drawing/2014/main" id="{B4A0CE55-D8F3-40DD-BF0E-8854E68CA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2760374"/>
            <a:ext cx="8382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Vì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phượng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loài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rất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gần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gũi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quen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thuộc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với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học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trò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Phượng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trồng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rất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nhiều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trên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sân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trường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hoa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nở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mùa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học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trò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Thấy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màu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hoa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phượng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học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trò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nghĩ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đến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kì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những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ngày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nghỉ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hè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Hoa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phượng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gắn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với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kỉ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niệm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rất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nhiều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học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trò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về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mái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trường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9525728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4" grpId="0"/>
      <p:bldP spid="26644" grpId="1"/>
      <p:bldP spid="26644" grpId="2"/>
      <p:bldP spid="17" grpId="0" animBg="1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:\for HOANG NGOC HUONG\ANH NEN\nen chu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 descr="COMMLINE"/>
          <p:cNvPicPr>
            <a:picLocks noChangeAspect="1" noChangeArrowheads="1"/>
          </p:cNvPicPr>
          <p:nvPr/>
        </p:nvPicPr>
        <p:blipFill>
          <a:blip r:embed="rId4">
            <a:lum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172200"/>
            <a:ext cx="571500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 Box 8"/>
          <p:cNvSpPr txBox="1">
            <a:spLocks noChangeArrowheads="1"/>
          </p:cNvSpPr>
          <p:nvPr/>
        </p:nvSpPr>
        <p:spPr bwMode="auto">
          <a:xfrm>
            <a:off x="3184525" y="1371600"/>
            <a:ext cx="39782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FF3300"/>
                </a:solidFill>
                <a:latin typeface=".VnAristote" panose="020B7200000000000000" pitchFamily="34" charset="0"/>
              </a:rPr>
              <a:t> </a:t>
            </a:r>
          </a:p>
        </p:txBody>
      </p:sp>
      <p:pic>
        <p:nvPicPr>
          <p:cNvPr id="24581" name="Picture 9" descr="Buomba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-619125"/>
            <a:ext cx="64770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10" descr="Buomba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34000"/>
            <a:ext cx="75438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Rectangle 17"/>
          <p:cNvSpPr>
            <a:spLocks noChangeArrowheads="1"/>
          </p:cNvSpPr>
          <p:nvPr/>
        </p:nvSpPr>
        <p:spPr bwMode="auto">
          <a:xfrm>
            <a:off x="3124200" y="1000125"/>
            <a:ext cx="250666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vi-VN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lang="en-US" altLang="vi-VN" sz="3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</a:p>
        </p:txBody>
      </p:sp>
      <p:sp>
        <p:nvSpPr>
          <p:cNvPr id="24584" name="Rectangle 4"/>
          <p:cNvSpPr>
            <a:spLocks noChangeArrowheads="1"/>
          </p:cNvSpPr>
          <p:nvPr/>
        </p:nvSpPr>
        <p:spPr bwMode="auto">
          <a:xfrm>
            <a:off x="914400" y="5334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>
              <a:buClr>
                <a:schemeClr val="accent1"/>
              </a:buClr>
            </a:pPr>
            <a:r>
              <a:rPr lang="en-US" altLang="en-US" sz="3000" b="1">
                <a:latin typeface="Times New Roman" panose="02020603050405020304" pitchFamily="18" charset="0"/>
              </a:rPr>
              <a:t>Thứ tư ngày 31 tháng 01 năm 2018</a:t>
            </a:r>
          </a:p>
        </p:txBody>
      </p:sp>
      <p:sp>
        <p:nvSpPr>
          <p:cNvPr id="24585" name="Rectangle 8"/>
          <p:cNvSpPr>
            <a:spLocks noChangeArrowheads="1"/>
          </p:cNvSpPr>
          <p:nvPr/>
        </p:nvSpPr>
        <p:spPr bwMode="auto">
          <a:xfrm>
            <a:off x="1157288" y="1408113"/>
            <a:ext cx="72596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/>
            <a:r>
              <a:rPr lang="en-US" altLang="vi-VN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 hát ru những em bé lớn trên lưng mẹ</a:t>
            </a:r>
          </a:p>
          <a:p>
            <a:pPr algn="ctr"/>
            <a:r>
              <a:rPr lang="en-US" altLang="vi-VN" sz="3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(Trích)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1066800" y="2422525"/>
            <a:ext cx="7467600" cy="3216275"/>
          </a:xfrm>
          <a:prstGeom prst="cloudCallou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676400" y="2785408"/>
            <a:ext cx="6248400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6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6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6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6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6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6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thích</a:t>
            </a:r>
            <a:endParaRPr lang="en-US" sz="6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7620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76200">
            <a:pattFill prst="lgCheck">
              <a:fgClr>
                <a:srgbClr val="00808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b="0">
              <a:cs typeface="Arial" panose="020B0604020202020204" pitchFamily="34" charset="0"/>
            </a:endParaRPr>
          </a:p>
          <a:p>
            <a:pPr algn="ctr"/>
            <a:endParaRPr lang="en-US" sz="1600" b="0">
              <a:cs typeface="Arial" panose="020B0604020202020204" pitchFamily="34" charset="0"/>
            </a:endParaRPr>
          </a:p>
          <a:p>
            <a:pPr algn="ctr"/>
            <a:endParaRPr lang="en-US" sz="1600" b="0">
              <a:cs typeface="Arial" panose="020B0604020202020204" pitchFamily="34" charset="0"/>
            </a:endParaRPr>
          </a:p>
          <a:p>
            <a:pPr algn="ctr"/>
            <a:endParaRPr lang="en-US" sz="1600" b="0">
              <a:cs typeface="Arial" panose="020B0604020202020204" pitchFamily="34" charset="0"/>
            </a:endParaRPr>
          </a:p>
          <a:p>
            <a:pPr algn="ctr"/>
            <a:endParaRPr lang="en-US" sz="1600" b="0">
              <a:cs typeface="Arial" panose="020B0604020202020204" pitchFamily="34" charset="0"/>
            </a:endParaRPr>
          </a:p>
          <a:p>
            <a:pPr algn="ctr"/>
            <a:endParaRPr lang="en-US" sz="1600" b="0">
              <a:cs typeface="Arial" panose="020B0604020202020204" pitchFamily="34" charset="0"/>
            </a:endParaRPr>
          </a:p>
          <a:p>
            <a:pPr algn="ctr"/>
            <a:endParaRPr lang="en-US" sz="1600" b="0">
              <a:cs typeface="Arial" panose="020B0604020202020204" pitchFamily="34" charset="0"/>
            </a:endParaRPr>
          </a:p>
          <a:p>
            <a:pPr algn="ctr"/>
            <a:endParaRPr lang="en-US" sz="1600" b="0">
              <a:cs typeface="Arial" panose="020B0604020202020204" pitchFamily="34" charset="0"/>
            </a:endParaRPr>
          </a:p>
          <a:p>
            <a:pPr algn="ctr"/>
            <a:endParaRPr lang="en-US" sz="1600" b="0">
              <a:cs typeface="Arial" panose="020B0604020202020204" pitchFamily="34" charset="0"/>
            </a:endParaRPr>
          </a:p>
          <a:p>
            <a:pPr algn="ctr"/>
            <a:endParaRPr lang="en-US" sz="1600" b="0">
              <a:cs typeface="Arial" panose="020B0604020202020204" pitchFamily="34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7620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76200">
            <a:pattFill prst="lgCheck">
              <a:fgClr>
                <a:srgbClr val="00808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b="0">
              <a:cs typeface="Arial" panose="020B0604020202020204" pitchFamily="34" charset="0"/>
            </a:endParaRPr>
          </a:p>
          <a:p>
            <a:pPr algn="ctr"/>
            <a:endParaRPr lang="en-US" sz="1600" b="0">
              <a:cs typeface="Arial" panose="020B0604020202020204" pitchFamily="34" charset="0"/>
            </a:endParaRPr>
          </a:p>
          <a:p>
            <a:pPr algn="ctr"/>
            <a:endParaRPr lang="en-US" sz="1600" b="0">
              <a:cs typeface="Arial" panose="020B0604020202020204" pitchFamily="34" charset="0"/>
            </a:endParaRPr>
          </a:p>
          <a:p>
            <a:pPr algn="ctr"/>
            <a:endParaRPr lang="en-US" sz="1600" b="0">
              <a:cs typeface="Arial" panose="020B0604020202020204" pitchFamily="34" charset="0"/>
            </a:endParaRPr>
          </a:p>
          <a:p>
            <a:pPr algn="ctr"/>
            <a:endParaRPr lang="en-US" sz="1600" b="0">
              <a:cs typeface="Arial" panose="020B0604020202020204" pitchFamily="34" charset="0"/>
            </a:endParaRPr>
          </a:p>
          <a:p>
            <a:pPr algn="ctr"/>
            <a:endParaRPr lang="en-US" sz="1600" b="0">
              <a:cs typeface="Arial" panose="020B0604020202020204" pitchFamily="34" charset="0"/>
            </a:endParaRPr>
          </a:p>
          <a:p>
            <a:pPr algn="ctr"/>
            <a:endParaRPr lang="en-US" sz="1600" b="0">
              <a:cs typeface="Arial" panose="020B0604020202020204" pitchFamily="34" charset="0"/>
            </a:endParaRPr>
          </a:p>
          <a:p>
            <a:pPr algn="ctr"/>
            <a:endParaRPr lang="en-US" sz="1600" b="0">
              <a:cs typeface="Arial" panose="020B0604020202020204" pitchFamily="34" charset="0"/>
            </a:endParaRPr>
          </a:p>
          <a:p>
            <a:pPr algn="ctr"/>
            <a:endParaRPr lang="en-US" sz="1600" b="0">
              <a:cs typeface="Arial" panose="020B0604020202020204" pitchFamily="34" charset="0"/>
            </a:endParaRPr>
          </a:p>
          <a:p>
            <a:pPr algn="ctr"/>
            <a:endParaRPr lang="en-US" sz="1600" b="0">
              <a:cs typeface="Arial" panose="020B0604020202020204" pitchFamily="34" charset="0"/>
            </a:endParaRPr>
          </a:p>
        </p:txBody>
      </p:sp>
      <p:sp>
        <p:nvSpPr>
          <p:cNvPr id="14" name="Oval 3" descr="Cork"/>
          <p:cNvSpPr>
            <a:spLocks noChangeArrowheads="1"/>
          </p:cNvSpPr>
          <p:nvPr/>
        </p:nvSpPr>
        <p:spPr bwMode="auto">
          <a:xfrm>
            <a:off x="533400" y="2286000"/>
            <a:ext cx="1295400" cy="38862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>
            <a:noFill/>
          </a:ln>
          <a:effectLst>
            <a:outerShdw dist="107763" dir="13500000" sx="125000" sy="125000" algn="b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" name="Picture 4" descr="stem001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5856">
            <a:off x="990600" y="2514600"/>
            <a:ext cx="1077913" cy="362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tulip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9146">
            <a:off x="-533400" y="4038600"/>
            <a:ext cx="2309813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 descr="stem00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27753">
            <a:off x="2209800" y="3962400"/>
            <a:ext cx="685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" descr="tulip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4664">
            <a:off x="1371600" y="3429000"/>
            <a:ext cx="1371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8"/>
          <p:cNvGrpSpPr>
            <a:grpSpLocks/>
          </p:cNvGrpSpPr>
          <p:nvPr/>
        </p:nvGrpSpPr>
        <p:grpSpPr bwMode="auto">
          <a:xfrm>
            <a:off x="7543800" y="5462588"/>
            <a:ext cx="1385888" cy="1395412"/>
            <a:chOff x="3648" y="616"/>
            <a:chExt cx="873" cy="879"/>
          </a:xfrm>
        </p:grpSpPr>
        <p:sp>
          <p:nvSpPr>
            <p:cNvPr id="20" name="Oval 9"/>
            <p:cNvSpPr>
              <a:spLocks noChangeArrowheads="1"/>
            </p:cNvSpPr>
            <p:nvPr/>
          </p:nvSpPr>
          <p:spPr bwMode="auto">
            <a:xfrm rot="4697703">
              <a:off x="3988" y="620"/>
              <a:ext cx="193" cy="873"/>
            </a:xfrm>
            <a:prstGeom prst="ellipse">
              <a:avLst/>
            </a:prstGeom>
            <a:noFill/>
            <a:ln w="76200" cmpd="tri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10"/>
            <p:cNvSpPr>
              <a:spLocks noChangeArrowheads="1"/>
            </p:cNvSpPr>
            <p:nvPr/>
          </p:nvSpPr>
          <p:spPr bwMode="auto">
            <a:xfrm rot="-2578655">
              <a:off x="4032" y="672"/>
              <a:ext cx="179" cy="823"/>
            </a:xfrm>
            <a:prstGeom prst="ellipse">
              <a:avLst/>
            </a:prstGeom>
            <a:noFill/>
            <a:ln w="76200" cmpd="tri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11"/>
            <p:cNvSpPr>
              <a:spLocks noChangeArrowheads="1"/>
            </p:cNvSpPr>
            <p:nvPr/>
          </p:nvSpPr>
          <p:spPr bwMode="auto">
            <a:xfrm rot="13140205">
              <a:off x="4096" y="616"/>
              <a:ext cx="179" cy="823"/>
            </a:xfrm>
            <a:prstGeom prst="ellipse">
              <a:avLst/>
            </a:prstGeom>
            <a:noFill/>
            <a:ln w="76200" cmpd="tri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" name="Group 12"/>
          <p:cNvGrpSpPr>
            <a:grpSpLocks/>
          </p:cNvGrpSpPr>
          <p:nvPr/>
        </p:nvGrpSpPr>
        <p:grpSpPr bwMode="auto">
          <a:xfrm>
            <a:off x="152400" y="5181600"/>
            <a:ext cx="3581400" cy="1676400"/>
            <a:chOff x="2976" y="2112"/>
            <a:chExt cx="2256" cy="1056"/>
          </a:xfrm>
        </p:grpSpPr>
        <p:sp>
          <p:nvSpPr>
            <p:cNvPr id="24" name="Line 13"/>
            <p:cNvSpPr>
              <a:spLocks noChangeShapeType="1"/>
            </p:cNvSpPr>
            <p:nvPr/>
          </p:nvSpPr>
          <p:spPr bwMode="auto">
            <a:xfrm>
              <a:off x="3216" y="3168"/>
              <a:ext cx="1632" cy="0"/>
            </a:xfrm>
            <a:prstGeom prst="line">
              <a:avLst/>
            </a:prstGeom>
            <a:noFill/>
            <a:ln w="76200" cmpd="tri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14"/>
            <p:cNvSpPr>
              <a:spLocks noChangeShapeType="1"/>
            </p:cNvSpPr>
            <p:nvPr/>
          </p:nvSpPr>
          <p:spPr bwMode="auto">
            <a:xfrm flipV="1">
              <a:off x="3840" y="2112"/>
              <a:ext cx="864" cy="432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00"/>
              </a:extrusionClr>
              <a:contourClr>
                <a:srgbClr val="00FF00"/>
              </a:contour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26" name="Line 15"/>
            <p:cNvSpPr>
              <a:spLocks noChangeShapeType="1"/>
            </p:cNvSpPr>
            <p:nvPr/>
          </p:nvSpPr>
          <p:spPr bwMode="auto">
            <a:xfrm>
              <a:off x="3264" y="2352"/>
              <a:ext cx="528" cy="144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00"/>
              </a:extrusionClr>
              <a:contourClr>
                <a:srgbClr val="00FF00"/>
              </a:contour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27" name="Line 16"/>
            <p:cNvSpPr>
              <a:spLocks noChangeShapeType="1"/>
            </p:cNvSpPr>
            <p:nvPr/>
          </p:nvSpPr>
          <p:spPr bwMode="auto">
            <a:xfrm flipV="1">
              <a:off x="3984" y="2208"/>
              <a:ext cx="1248" cy="576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00"/>
              </a:extrusionClr>
              <a:contourClr>
                <a:srgbClr val="00FF00"/>
              </a:contour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28" name="Line 17"/>
            <p:cNvSpPr>
              <a:spLocks noChangeShapeType="1"/>
            </p:cNvSpPr>
            <p:nvPr/>
          </p:nvSpPr>
          <p:spPr bwMode="auto">
            <a:xfrm>
              <a:off x="3168" y="2640"/>
              <a:ext cx="768" cy="24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00"/>
              </a:extrusionClr>
              <a:contourClr>
                <a:srgbClr val="00FF00"/>
              </a:contour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29" name="Line 18"/>
            <p:cNvSpPr>
              <a:spLocks noChangeShapeType="1"/>
            </p:cNvSpPr>
            <p:nvPr/>
          </p:nvSpPr>
          <p:spPr bwMode="auto">
            <a:xfrm flipV="1">
              <a:off x="3936" y="2544"/>
              <a:ext cx="1296" cy="528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00"/>
              </a:extrusionClr>
              <a:contourClr>
                <a:srgbClr val="00FF00"/>
              </a:contour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30" name="Line 19"/>
            <p:cNvSpPr>
              <a:spLocks noChangeShapeType="1"/>
            </p:cNvSpPr>
            <p:nvPr/>
          </p:nvSpPr>
          <p:spPr bwMode="auto">
            <a:xfrm>
              <a:off x="2976" y="2880"/>
              <a:ext cx="864" cy="24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00"/>
              </a:extrusionClr>
              <a:contourClr>
                <a:srgbClr val="00FF00"/>
              </a:contour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</p:grpSp>
      <p:sp>
        <p:nvSpPr>
          <p:cNvPr id="31" name="Line 21"/>
          <p:cNvSpPr>
            <a:spLocks noChangeShapeType="1"/>
          </p:cNvSpPr>
          <p:nvPr/>
        </p:nvSpPr>
        <p:spPr bwMode="auto">
          <a:xfrm>
            <a:off x="228600" y="228600"/>
            <a:ext cx="1828800" cy="0"/>
          </a:xfrm>
          <a:prstGeom prst="line">
            <a:avLst/>
          </a:prstGeom>
          <a:noFill/>
          <a:ln w="76200" cmpd="tri">
            <a:pattFill prst="diagBrick">
              <a:fgClr>
                <a:srgbClr val="000000"/>
              </a:fgClr>
              <a:bgClr>
                <a:srgbClr val="0000CC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22"/>
          <p:cNvSpPr>
            <a:spLocks noChangeShapeType="1"/>
          </p:cNvSpPr>
          <p:nvPr/>
        </p:nvSpPr>
        <p:spPr bwMode="auto">
          <a:xfrm>
            <a:off x="381000" y="381000"/>
            <a:ext cx="1447800" cy="0"/>
          </a:xfrm>
          <a:prstGeom prst="line">
            <a:avLst/>
          </a:prstGeom>
          <a:noFill/>
          <a:ln w="76200" cmpd="tri">
            <a:pattFill prst="solidDmnd">
              <a:fgClr>
                <a:srgbClr val="66FF33"/>
              </a:fgClr>
              <a:bgClr>
                <a:schemeClr val="bg1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23"/>
          <p:cNvSpPr>
            <a:spLocks noChangeShapeType="1"/>
          </p:cNvSpPr>
          <p:nvPr/>
        </p:nvSpPr>
        <p:spPr bwMode="auto">
          <a:xfrm>
            <a:off x="685800" y="533400"/>
            <a:ext cx="914400" cy="0"/>
          </a:xfrm>
          <a:prstGeom prst="line">
            <a:avLst/>
          </a:prstGeom>
          <a:noFill/>
          <a:ln w="76200" cmpd="tri">
            <a:pattFill prst="lgCheck">
              <a:fgClr>
                <a:srgbClr val="FFFF00"/>
              </a:fgClr>
              <a:bgClr>
                <a:srgbClr val="CC3300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5" name="Copy of Loirutrennuong-ToNga_abfv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WordArt 21"/>
          <p:cNvSpPr>
            <a:spLocks noChangeArrowheads="1" noChangeShapeType="1" noTextEdit="1"/>
          </p:cNvSpPr>
          <p:nvPr/>
        </p:nvSpPr>
        <p:spPr bwMode="auto">
          <a:xfrm>
            <a:off x="2247900" y="1444917"/>
            <a:ext cx="6324600" cy="14747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20914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2535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8" descr="Buomba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0225"/>
            <a:ext cx="92202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17"/>
          <p:cNvSpPr>
            <a:spLocks noChangeArrowheads="1"/>
          </p:cNvSpPr>
          <p:nvPr/>
        </p:nvSpPr>
        <p:spPr bwMode="auto">
          <a:xfrm>
            <a:off x="3894138" y="42863"/>
            <a:ext cx="1431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altLang="vi-VN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4" name="Rectangle 8"/>
          <p:cNvSpPr>
            <a:spLocks noChangeArrowheads="1"/>
          </p:cNvSpPr>
          <p:nvPr/>
        </p:nvSpPr>
        <p:spPr bwMode="auto">
          <a:xfrm>
            <a:off x="1530350" y="584200"/>
            <a:ext cx="67929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/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alt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12031" y="1125537"/>
            <a:ext cx="3914775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buClr>
                <a:schemeClr val="accent1"/>
              </a:buClr>
            </a:pP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Tai</a:t>
            </a:r>
          </a:p>
          <a:p>
            <a:pPr eaLnBrk="1" hangingPunct="1">
              <a:buClr>
                <a:schemeClr val="accent1"/>
              </a:buClr>
            </a:pP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endParaRPr lang="en-US" altLang="en-US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chemeClr val="accent1"/>
              </a:buClr>
            </a:pP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giã</a:t>
            </a:r>
            <a:endParaRPr lang="en-US" altLang="en-US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chemeClr val="accent1"/>
              </a:buClr>
            </a:pP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chày</a:t>
            </a:r>
            <a:endParaRPr lang="en-US" altLang="en-US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chemeClr val="accent1"/>
              </a:buClr>
            </a:pP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hôi</a:t>
            </a:r>
            <a:endParaRPr lang="en-US" altLang="en-US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chemeClr val="accent1"/>
              </a:buClr>
            </a:pP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altLang="en-US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chemeClr val="accent1"/>
              </a:buClr>
            </a:pP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endParaRPr lang="en-US" altLang="en-US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chemeClr val="accent1"/>
              </a:buClr>
            </a:pP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endParaRPr lang="en-US" altLang="en-US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chemeClr val="accent1"/>
              </a:buClr>
            </a:pP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endParaRPr lang="en-US" altLang="en-US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chemeClr val="accent1"/>
              </a:buClr>
            </a:pP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endParaRPr lang="en-US" altLang="en-US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chemeClr val="accent1"/>
              </a:buClr>
            </a:pP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altLang="en-US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6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6835775" y="4533388"/>
            <a:ext cx="18732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31750" y="4191000"/>
            <a:ext cx="18732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610100" y="1524000"/>
            <a:ext cx="391477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buClr>
                <a:schemeClr val="accent1"/>
              </a:buClr>
            </a:pP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Tai</a:t>
            </a:r>
          </a:p>
          <a:p>
            <a:pPr eaLnBrk="1" hangingPunct="1">
              <a:buClr>
                <a:schemeClr val="accent1"/>
              </a:buClr>
            </a:pP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endParaRPr lang="en-US" altLang="en-US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chemeClr val="accent1"/>
              </a:buClr>
            </a:pP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endParaRPr lang="en-US" altLang="en-US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chemeClr val="accent1"/>
              </a:buClr>
            </a:pP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endParaRPr lang="en-US" altLang="en-US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chemeClr val="accent1"/>
              </a:buClr>
            </a:pP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endParaRPr lang="en-US" altLang="en-US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chemeClr val="accent1"/>
              </a:buClr>
            </a:pP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altLang="en-US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chemeClr val="accent1"/>
              </a:buClr>
            </a:pP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altLang="en-US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chemeClr val="accent1"/>
              </a:buClr>
            </a:pP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endParaRPr lang="en-US" altLang="en-US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93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672" y="0"/>
            <a:chExt cx="5760" cy="4320"/>
          </a:xfrm>
        </p:grpSpPr>
        <p:pic>
          <p:nvPicPr>
            <p:cNvPr id="19475" name="Picture 9" descr="BD21325_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4176"/>
              <a:ext cx="5760" cy="14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6" name="Picture 10" descr="BD21325_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0"/>
              <a:ext cx="5760" cy="14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7" name="Picture 11" descr="BD21325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8" y="192"/>
              <a:ext cx="144" cy="398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8" name="Picture 12" descr="BD21325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0"/>
              <a:ext cx="153" cy="422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63" y="2814638"/>
            <a:ext cx="2776537" cy="2290762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0" name="Group 8"/>
          <p:cNvGrpSpPr>
            <a:grpSpLocks/>
          </p:cNvGrpSpPr>
          <p:nvPr/>
        </p:nvGrpSpPr>
        <p:grpSpPr bwMode="auto">
          <a:xfrm>
            <a:off x="2373313" y="7938"/>
            <a:ext cx="4065587" cy="1330325"/>
            <a:chOff x="1343" y="-131"/>
            <a:chExt cx="2561" cy="838"/>
          </a:xfrm>
        </p:grpSpPr>
        <p:pic>
          <p:nvPicPr>
            <p:cNvPr id="19473" name="Picture 9" descr="Book (Hinh dong)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2" y="-131"/>
              <a:ext cx="2352" cy="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4" name="Rectangle 10"/>
            <p:cNvSpPr>
              <a:spLocks noChangeArrowheads="1"/>
            </p:cNvSpPr>
            <p:nvPr/>
          </p:nvSpPr>
          <p:spPr bwMode="auto">
            <a:xfrm>
              <a:off x="1343" y="163"/>
              <a:ext cx="201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3600">
                  <a:solidFill>
                    <a:srgbClr val="FF0000"/>
                  </a:solidFill>
                  <a:latin typeface="Times New Roman" panose="02020603050405020304" pitchFamily="18" charset="0"/>
                </a:rPr>
                <a:t>         THI ĐỌC</a:t>
              </a:r>
            </a:p>
          </p:txBody>
        </p:sp>
      </p:grp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457200" y="4267200"/>
            <a:ext cx="2438400" cy="1569660"/>
          </a:xfrm>
          <a:prstGeom prst="rect">
            <a:avLst/>
          </a:prstGeom>
          <a:gradFill rotWithShape="1">
            <a:gsLst>
              <a:gs pos="0">
                <a:srgbClr val="FECC9A"/>
              </a:gs>
              <a:gs pos="50000">
                <a:schemeClr val="bg1"/>
              </a:gs>
              <a:gs pos="100000">
                <a:srgbClr val="FECC9A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3124200" y="2743200"/>
            <a:ext cx="1524000" cy="1371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6600" b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 rot="5400000">
            <a:off x="4724400" y="2667000"/>
            <a:ext cx="1371600" cy="1524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6600" b="0">
                <a:solidFill>
                  <a:schemeClr val="accent2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 rot="5400000">
            <a:off x="3238500" y="4000500"/>
            <a:ext cx="1295400" cy="1524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6600" b="0">
                <a:solidFill>
                  <a:srgbClr val="D60093"/>
                </a:solidFill>
              </a:rPr>
              <a:t>3</a:t>
            </a:r>
          </a:p>
        </p:txBody>
      </p:sp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4648200" y="4114800"/>
            <a:ext cx="1524000" cy="1295400"/>
          </a:xfrm>
          <a:prstGeom prst="rect">
            <a:avLst/>
          </a:prstGeom>
          <a:solidFill>
            <a:srgbClr val="D6009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6600" b="0">
                <a:solidFill>
                  <a:schemeClr val="hlink"/>
                </a:solidFill>
              </a:rPr>
              <a:t>4</a:t>
            </a:r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533400" y="1905000"/>
            <a:ext cx="2209800" cy="1562100"/>
          </a:xfrm>
          <a:prstGeom prst="rect">
            <a:avLst/>
          </a:prstGeom>
          <a:gradFill rotWithShape="1">
            <a:gsLst>
              <a:gs pos="0">
                <a:srgbClr val="FECC9A"/>
              </a:gs>
              <a:gs pos="50000">
                <a:schemeClr val="bg1"/>
              </a:gs>
              <a:gs pos="100000">
                <a:srgbClr val="FECC9A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vi-VN" altLang="en-US" sz="24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Mời bạn</a:t>
            </a:r>
            <a:r>
              <a:rPr lang="en-US" altLang="en-US" sz="24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4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altLang="en-US" sz="2400" b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altLang="en-US" sz="24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4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4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4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6477000" y="1828800"/>
            <a:ext cx="2286000" cy="1938992"/>
          </a:xfrm>
          <a:prstGeom prst="rect">
            <a:avLst/>
          </a:prstGeom>
          <a:gradFill rotWithShape="1">
            <a:gsLst>
              <a:gs pos="0">
                <a:srgbClr val="FECC9A"/>
              </a:gs>
              <a:gs pos="50000">
                <a:schemeClr val="bg1"/>
              </a:gs>
              <a:gs pos="100000">
                <a:srgbClr val="FECC9A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altLang="en-US" sz="24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4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4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altLang="en-US" sz="24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4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6553200" y="4822825"/>
            <a:ext cx="2209800" cy="1196975"/>
          </a:xfrm>
          <a:prstGeom prst="rect">
            <a:avLst/>
          </a:prstGeom>
          <a:gradFill rotWithShape="1">
            <a:gsLst>
              <a:gs pos="0">
                <a:srgbClr val="FECC9A"/>
              </a:gs>
              <a:gs pos="50000">
                <a:schemeClr val="bg1"/>
              </a:gs>
              <a:gs pos="100000">
                <a:srgbClr val="FECC9A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vi-VN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Mời bạn</a:t>
            </a:r>
            <a:r>
              <a:rPr lang="en-US" altLang="en-US" sz="24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4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4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24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khổ thơ</a:t>
            </a:r>
            <a:r>
              <a:rPr lang="en-US" altLang="en-US" sz="24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  <p:sp>
        <p:nvSpPr>
          <p:cNvPr id="27667" name="Rectangle 19"/>
          <p:cNvSpPr>
            <a:spLocks noChangeArrowheads="1"/>
          </p:cNvSpPr>
          <p:nvPr/>
        </p:nvSpPr>
        <p:spPr bwMode="auto">
          <a:xfrm>
            <a:off x="3505200" y="1600200"/>
            <a:ext cx="381000" cy="381000"/>
          </a:xfrm>
          <a:prstGeom prst="rect">
            <a:avLst/>
          </a:prstGeom>
          <a:solidFill>
            <a:srgbClr val="FF0000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800" b="0"/>
              <a:t>1</a:t>
            </a:r>
          </a:p>
        </p:txBody>
      </p:sp>
      <p:sp>
        <p:nvSpPr>
          <p:cNvPr id="27668" name="Rectangle 20"/>
          <p:cNvSpPr>
            <a:spLocks noChangeArrowheads="1"/>
          </p:cNvSpPr>
          <p:nvPr/>
        </p:nvSpPr>
        <p:spPr bwMode="auto">
          <a:xfrm>
            <a:off x="4038600" y="1600200"/>
            <a:ext cx="381000" cy="381000"/>
          </a:xfrm>
          <a:prstGeom prst="rect">
            <a:avLst/>
          </a:prstGeom>
          <a:solidFill>
            <a:srgbClr val="FFFF00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800" b="0"/>
              <a:t>2</a:t>
            </a:r>
          </a:p>
        </p:txBody>
      </p:sp>
      <p:sp>
        <p:nvSpPr>
          <p:cNvPr id="27669" name="Rectangle 21"/>
          <p:cNvSpPr>
            <a:spLocks noChangeArrowheads="1"/>
          </p:cNvSpPr>
          <p:nvPr/>
        </p:nvSpPr>
        <p:spPr bwMode="auto">
          <a:xfrm>
            <a:off x="5105400" y="1600200"/>
            <a:ext cx="381000" cy="381000"/>
          </a:xfrm>
          <a:prstGeom prst="rect">
            <a:avLst/>
          </a:prstGeom>
          <a:solidFill>
            <a:srgbClr val="D60093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800" b="0">
                <a:solidFill>
                  <a:schemeClr val="hlink"/>
                </a:solidFill>
              </a:rPr>
              <a:t>4</a:t>
            </a:r>
          </a:p>
        </p:txBody>
      </p:sp>
      <p:sp>
        <p:nvSpPr>
          <p:cNvPr id="27670" name="Rectangle 22"/>
          <p:cNvSpPr>
            <a:spLocks noChangeArrowheads="1"/>
          </p:cNvSpPr>
          <p:nvPr/>
        </p:nvSpPr>
        <p:spPr bwMode="auto">
          <a:xfrm>
            <a:off x="4572000" y="1600200"/>
            <a:ext cx="381000" cy="381000"/>
          </a:xfrm>
          <a:prstGeom prst="rect">
            <a:avLst/>
          </a:prstGeom>
          <a:solidFill>
            <a:schemeClr val="hlink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800" b="0">
                <a:solidFill>
                  <a:srgbClr val="D60093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12217346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76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6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76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6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76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6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6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6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76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6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76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6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76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 nodeType="clickPar">
                      <p:stCondLst>
                        <p:cond delay="0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7" dur="5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6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76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3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70"/>
                  </p:tgtEl>
                </p:cond>
              </p:nextCondLst>
            </p:seq>
          </p:childTnLst>
        </p:cTn>
      </p:par>
    </p:tnLst>
    <p:bldLst>
      <p:bldP spid="27659" grpId="0" animBg="1"/>
      <p:bldP spid="27659" grpId="1" animBg="1"/>
      <p:bldP spid="27660" grpId="0" animBg="1"/>
      <p:bldP spid="27661" grpId="0" animBg="1"/>
      <p:bldP spid="27662" grpId="0" animBg="1"/>
      <p:bldP spid="27663" grpId="0" animBg="1"/>
      <p:bldP spid="27664" grpId="0" animBg="1"/>
      <p:bldP spid="27664" grpId="1" animBg="1"/>
      <p:bldP spid="27665" grpId="0" animBg="1"/>
      <p:bldP spid="27665" grpId="1" animBg="1"/>
      <p:bldP spid="27666" grpId="0" animBg="1"/>
      <p:bldP spid="27666" grpId="1" animBg="1"/>
      <p:bldP spid="27667" grpId="0" animBg="1"/>
      <p:bldP spid="27668" grpId="0" animBg="1"/>
      <p:bldP spid="27669" grpId="0" animBg="1"/>
      <p:bldP spid="2767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438" y="5640388"/>
            <a:ext cx="4202112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3" y="3903663"/>
            <a:ext cx="3746500" cy="21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4649788"/>
            <a:ext cx="3668713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788" y="3951288"/>
            <a:ext cx="370840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275" y="3170238"/>
            <a:ext cx="3684588" cy="183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7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3" y="3895725"/>
            <a:ext cx="3903662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8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0" y="2640013"/>
            <a:ext cx="2859088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9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213" y="2160588"/>
            <a:ext cx="2490787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10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463" y="1606550"/>
            <a:ext cx="248285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11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3" y="2427288"/>
            <a:ext cx="3738562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12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1123950"/>
            <a:ext cx="364490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13" descr="Cov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475" y="628650"/>
            <a:ext cx="23177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Picture 14" descr="Cov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25" y="-26988"/>
            <a:ext cx="2357438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9" name="Picture 15" descr="Cove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3" y="966788"/>
            <a:ext cx="3181350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0" name="Picture 16" descr="Cover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3479800"/>
            <a:ext cx="1790700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163763"/>
            <a:ext cx="1066800" cy="879475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2" name="Picture 1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600200"/>
            <a:ext cx="76200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3" name="Picture 19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00" y="139700"/>
            <a:ext cx="10096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0" name="TextBox 21"/>
          <p:cNvSpPr txBox="1">
            <a:spLocks noChangeArrowheads="1"/>
          </p:cNvSpPr>
          <p:nvPr/>
        </p:nvSpPr>
        <p:spPr bwMode="auto">
          <a:xfrm>
            <a:off x="360363" y="309563"/>
            <a:ext cx="419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dirty="0" err="1"/>
              <a:t>Vận</a:t>
            </a:r>
            <a:r>
              <a:rPr lang="en-US" altLang="en-US" dirty="0"/>
              <a:t> </a:t>
            </a:r>
            <a:r>
              <a:rPr lang="en-US" altLang="en-US" dirty="0" err="1"/>
              <a:t>dụng</a:t>
            </a:r>
            <a:r>
              <a:rPr lang="en-US" alt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769185828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8" descr="Flower 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762000" cy="574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8" descr="Flower B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3354"/>
            <a:ext cx="8611054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8" descr="Flower B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46" y="6355715"/>
            <a:ext cx="8611054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8" descr="Flower 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54354"/>
            <a:ext cx="762000" cy="6022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44" descr="Copy of DSC_029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05779"/>
            <a:ext cx="7728857" cy="4053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TextBox 1"/>
          <p:cNvSpPr txBox="1">
            <a:spLocks noChangeArrowheads="1"/>
          </p:cNvSpPr>
          <p:nvPr/>
        </p:nvSpPr>
        <p:spPr bwMode="auto">
          <a:xfrm>
            <a:off x="1143000" y="5677261"/>
            <a:ext cx="7620000" cy="48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571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571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71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571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71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571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71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571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71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địu</a:t>
            </a:r>
            <a:r>
              <a:rPr lang="en-US" sz="2571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sz="2571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2571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71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2571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71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571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71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rẫy</a:t>
            </a:r>
            <a:endParaRPr lang="en-US" sz="2571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079954" y="423799"/>
            <a:ext cx="71501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 HÁT RU NHỮNG EM BÉ  LỚN TRÊN LƯNG MẸ</a:t>
            </a:r>
          </a:p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                                                                  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KHOA ĐIỀM </a:t>
            </a:r>
          </a:p>
        </p:txBody>
      </p:sp>
    </p:spTree>
    <p:extLst>
      <p:ext uri="{BB962C8B-B14F-4D97-AF65-F5344CB8AC3E}">
        <p14:creationId xmlns:p14="http://schemas.microsoft.com/office/powerpoint/2010/main" val="3666408098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 build="allAtOnce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4" descr="iH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82563"/>
            <a:ext cx="9296400" cy="704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WordArt 2"/>
          <p:cNvSpPr>
            <a:spLocks noChangeArrowheads="1" noChangeShapeType="1" noTextEdit="1"/>
          </p:cNvSpPr>
          <p:nvPr/>
        </p:nvSpPr>
        <p:spPr bwMode="auto">
          <a:xfrm>
            <a:off x="2667000" y="914400"/>
            <a:ext cx="41148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4400" b="1" i="1" kern="1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VNI-Times" pitchFamily="2" charset="0"/>
            </a:endParaRP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1447800" y="228600"/>
            <a:ext cx="594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vi-VN" sz="4000">
              <a:solidFill>
                <a:srgbClr val="0944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981200" y="914400"/>
            <a:ext cx="6116638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Mục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tiêu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diễn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cảm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thơ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giọng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nhẹ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nhàng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cảm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xúc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Hiểu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dung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Trả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liên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dung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967395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8" descr="Flower 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762000" cy="574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8" descr="Flower B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3354"/>
            <a:ext cx="8611054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8" descr="Flower B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46" y="6355715"/>
            <a:ext cx="8611054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8" descr="Flower 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54354"/>
            <a:ext cx="762000" cy="6022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257101" y="402502"/>
            <a:ext cx="390162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 SỬ NGUYỄN KHOA ĐIỀM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Coi-lang,-nha-tho-Nguyen-Khoa-Diem-va-toi-51209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472909"/>
            <a:ext cx="2613546" cy="381473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3680346" y="747379"/>
            <a:ext cx="4956754" cy="4244351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sz="1600" dirty="0"/>
              <a:t>•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1943,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lnSpc>
                <a:spcPct val="80000"/>
              </a:lnSpc>
              <a:buNone/>
            </a:pP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( 1975).</a:t>
            </a:r>
          </a:p>
          <a:p>
            <a:pPr marL="0" indent="0">
              <a:lnSpc>
                <a:spcPct val="80000"/>
              </a:lnSpc>
              <a:buNone/>
            </a:pP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1955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1964,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. 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1975.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Sau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Thanh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tịch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Phó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uỷ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khoá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1994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1995,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1996,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(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khoá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X),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tin. 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6932770"/>
      </p:ext>
    </p:extLst>
  </p:cSld>
  <p:clrMapOvr>
    <a:masterClrMapping/>
  </p:clrMapOvr>
  <p:transition>
    <p:newsfla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672" y="0"/>
            <a:chExt cx="5760" cy="4320"/>
          </a:xfrm>
        </p:grpSpPr>
        <p:pic>
          <p:nvPicPr>
            <p:cNvPr id="12302" name="Picture 9" descr="BD21325_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4176"/>
              <a:ext cx="5760" cy="14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3" name="Picture 10" descr="BD21325_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0"/>
              <a:ext cx="5760" cy="14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4" name="Picture 11" descr="BD21325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8" y="192"/>
              <a:ext cx="144" cy="398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5" name="Picture 12" descr="BD21325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0"/>
              <a:ext cx="153" cy="422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990600" y="723900"/>
            <a:ext cx="4500563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Em cu Tai ngủ trên lưng mẹ ơi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Em ngủ cho ngoan, đừng rời lưng mẹ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Mẹ giã gạo mẹ nuôi bộ đội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Nhịp chày nghiêng giấc ngủ em nghiêng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Mồ hôi mẹ rơi má em nóng hổi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Vai mẹ gầy nhấp nhô làm gối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Lưng đưa nôi và tim hát thành lời: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2913063" y="2803525"/>
            <a:ext cx="480536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Ngủ ngoan a-kay ơi, ngủ ngoan a-kay hỡi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Mẹ thương a-kay, mẹ thương bộ đội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Con mơ cho mẹ hạt gạo trắng ngần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Mai sau con lớn vung chày lún sân…</a:t>
            </a:r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923925" y="4022725"/>
            <a:ext cx="5122863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Em cu Tai ngủ trên lưng mẹ ơi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Em ngủ cho ngoan, đừng rời lưng mẹ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Mẹ đang tỉa bắp trên núi Ka-lưi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Lưng núi thì to mà lưng mẹ nhỏ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Em ngủ ngoan em đừng làm mẹ mỏi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Mặt trời của bắp thì nằm trên đồi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Mặt trời của mẹ em nằm trên lưng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Ngủ ngoan a-kay ơi, ngủ ngoan a-kay hỡi …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4" name="TextBox 18"/>
          <p:cNvSpPr txBox="1">
            <a:spLocks noChangeArrowheads="1"/>
          </p:cNvSpPr>
          <p:nvPr/>
        </p:nvSpPr>
        <p:spPr bwMode="auto">
          <a:xfrm>
            <a:off x="1143000" y="152400"/>
            <a:ext cx="7696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 hát ru những em bé lớn trên lưng mẹ</a:t>
            </a:r>
          </a:p>
        </p:txBody>
      </p:sp>
      <p:sp>
        <p:nvSpPr>
          <p:cNvPr id="12299" name="Text Box 15"/>
          <p:cNvSpPr txBox="1">
            <a:spLocks noChangeArrowheads="1"/>
          </p:cNvSpPr>
          <p:nvPr/>
        </p:nvSpPr>
        <p:spPr bwMode="auto">
          <a:xfrm>
            <a:off x="3733800" y="520700"/>
            <a:ext cx="1600200" cy="396875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0" i="1"/>
              <a:t>(Trích)</a:t>
            </a:r>
          </a:p>
        </p:txBody>
      </p:sp>
      <p:sp>
        <p:nvSpPr>
          <p:cNvPr id="12300" name="Text Box 16"/>
          <p:cNvSpPr txBox="1">
            <a:spLocks noChangeArrowheads="1"/>
          </p:cNvSpPr>
          <p:nvPr/>
        </p:nvSpPr>
        <p:spPr bwMode="auto">
          <a:xfrm>
            <a:off x="5943600" y="6313488"/>
            <a:ext cx="3810000" cy="366712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/>
              <a:t>Nguyễn Khoa Điềm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1A0ED11-C2DE-444C-A641-E1E9F8E5281E}"/>
              </a:ext>
            </a:extLst>
          </p:cNvPr>
          <p:cNvSpPr/>
          <p:nvPr/>
        </p:nvSpPr>
        <p:spPr>
          <a:xfrm>
            <a:off x="6707472" y="823913"/>
            <a:ext cx="16002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SGK TRANG 48-49</a:t>
            </a:r>
          </a:p>
        </p:txBody>
      </p:sp>
    </p:spTree>
    <p:extLst>
      <p:ext uri="{BB962C8B-B14F-4D97-AF65-F5344CB8AC3E}">
        <p14:creationId xmlns:p14="http://schemas.microsoft.com/office/powerpoint/2010/main" val="2146611354"/>
      </p:ext>
    </p:extLst>
  </p:cSld>
  <p:clrMapOvr>
    <a:masterClrMapping/>
  </p:clrMapOvr>
  <p:transition spd="slow">
    <p:sndAc>
      <p:endSnd/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>
            <a:extLst>
              <a:ext uri="{FF2B5EF4-FFF2-40B4-BE49-F238E27FC236}">
                <a16:creationId xmlns:a16="http://schemas.microsoft.com/office/drawing/2014/main" id="{03A0B84E-68EE-4248-BD77-633DFC41B47B}"/>
              </a:ext>
            </a:extLst>
          </p:cNvPr>
          <p:cNvSpPr/>
          <p:nvPr/>
        </p:nvSpPr>
        <p:spPr>
          <a:xfrm>
            <a:off x="1981200" y="3008628"/>
            <a:ext cx="5638800" cy="2239961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0D4603-8CCA-48C9-974E-62D769F18091}"/>
              </a:ext>
            </a:extLst>
          </p:cNvPr>
          <p:cNvSpPr txBox="1"/>
          <p:nvPr/>
        </p:nvSpPr>
        <p:spPr>
          <a:xfrm>
            <a:off x="685800" y="1114080"/>
            <a:ext cx="7701390" cy="156966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074173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672" y="0"/>
            <a:chExt cx="5760" cy="4320"/>
          </a:xfrm>
        </p:grpSpPr>
        <p:pic>
          <p:nvPicPr>
            <p:cNvPr id="12302" name="Picture 9" descr="BD21325_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4176"/>
              <a:ext cx="5760" cy="14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3" name="Picture 10" descr="BD21325_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0"/>
              <a:ext cx="5760" cy="14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4" name="Picture 11" descr="BD21325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8" y="192"/>
              <a:ext cx="144" cy="398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5" name="Picture 12" descr="BD21325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0"/>
              <a:ext cx="153" cy="422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990600" y="723900"/>
            <a:ext cx="4500563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Tai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giã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chày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hổi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gầy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nhấp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nhô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gối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984483" y="2855745"/>
            <a:ext cx="480536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Ngủ ngoan a-kay ơi, ngủ ngoan a-kay hỡi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Mẹ thương a-kay, mẹ thương bộ đội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Con mơ cho mẹ hạt gạo trắng ngần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Mai sau con lớn vung chày lún sân…</a:t>
            </a:r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923925" y="4022725"/>
            <a:ext cx="5122863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Tai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Ka-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lưi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mỏi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đồi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a-kay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a-kay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hỡi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4" name="TextBox 18"/>
          <p:cNvSpPr txBox="1">
            <a:spLocks noChangeArrowheads="1"/>
          </p:cNvSpPr>
          <p:nvPr/>
        </p:nvSpPr>
        <p:spPr bwMode="auto">
          <a:xfrm>
            <a:off x="1143000" y="152400"/>
            <a:ext cx="7696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 hát ru những em bé lớn trên lưng mẹ</a:t>
            </a:r>
          </a:p>
        </p:txBody>
      </p:sp>
      <p:sp>
        <p:nvSpPr>
          <p:cNvPr id="12299" name="Text Box 15"/>
          <p:cNvSpPr txBox="1">
            <a:spLocks noChangeArrowheads="1"/>
          </p:cNvSpPr>
          <p:nvPr/>
        </p:nvSpPr>
        <p:spPr bwMode="auto">
          <a:xfrm>
            <a:off x="3733800" y="520700"/>
            <a:ext cx="1600200" cy="396875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0" i="1"/>
              <a:t>(Trích)</a:t>
            </a:r>
          </a:p>
        </p:txBody>
      </p:sp>
      <p:sp>
        <p:nvSpPr>
          <p:cNvPr id="12300" name="Text Box 16"/>
          <p:cNvSpPr txBox="1">
            <a:spLocks noChangeArrowheads="1"/>
          </p:cNvSpPr>
          <p:nvPr/>
        </p:nvSpPr>
        <p:spPr bwMode="auto">
          <a:xfrm>
            <a:off x="5943600" y="6313488"/>
            <a:ext cx="3810000" cy="366712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/>
              <a:t>Nguyễn Khoa Điềm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1A0ED11-C2DE-444C-A641-E1E9F8E5281E}"/>
              </a:ext>
            </a:extLst>
          </p:cNvPr>
          <p:cNvSpPr/>
          <p:nvPr/>
        </p:nvSpPr>
        <p:spPr>
          <a:xfrm>
            <a:off x="6707472" y="823913"/>
            <a:ext cx="16002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SGK TRANG 48-49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1A0ED11-C2DE-444C-A641-E1E9F8E5281E}"/>
              </a:ext>
            </a:extLst>
          </p:cNvPr>
          <p:cNvSpPr/>
          <p:nvPr/>
        </p:nvSpPr>
        <p:spPr>
          <a:xfrm>
            <a:off x="363046" y="734538"/>
            <a:ext cx="600655" cy="3935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1A0ED11-C2DE-444C-A641-E1E9F8E5281E}"/>
              </a:ext>
            </a:extLst>
          </p:cNvPr>
          <p:cNvSpPr/>
          <p:nvPr/>
        </p:nvSpPr>
        <p:spPr>
          <a:xfrm>
            <a:off x="347124" y="3977150"/>
            <a:ext cx="600655" cy="3935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51757287"/>
      </p:ext>
    </p:extLst>
  </p:cSld>
  <p:clrMapOvr>
    <a:masterClrMapping/>
  </p:clrMapOvr>
  <p:transition spd="slow">
    <p:sndAc>
      <p:endSnd/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5" name="Line 17"/>
          <p:cNvSpPr>
            <a:spLocks noChangeShapeType="1"/>
          </p:cNvSpPr>
          <p:nvPr/>
        </p:nvSpPr>
        <p:spPr bwMode="auto">
          <a:xfrm>
            <a:off x="4247357" y="-319875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24" name="Text Box 5"/>
          <p:cNvSpPr txBox="1">
            <a:spLocks noChangeArrowheads="1"/>
          </p:cNvSpPr>
          <p:nvPr/>
        </p:nvSpPr>
        <p:spPr bwMode="auto">
          <a:xfrm>
            <a:off x="914400" y="1371600"/>
            <a:ext cx="8077200" cy="2591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10000"/>
              </a:spcBef>
              <a:spcAft>
                <a:spcPct val="10000"/>
              </a:spcAft>
            </a:pP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giã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10000"/>
              </a:spcBef>
              <a:spcAft>
                <a:spcPct val="10000"/>
              </a:spcAft>
            </a:pP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chày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nghiêng</a:t>
            </a:r>
            <a:r>
              <a:rPr lang="en-US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giấc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nghiêng</a:t>
            </a:r>
            <a:endParaRPr lang="en-US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10000"/>
              </a:spcBef>
              <a:spcAft>
                <a:spcPct val="10000"/>
              </a:spcAft>
            </a:pP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Mồ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hôi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má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hổi</a:t>
            </a:r>
            <a:endParaRPr lang="en-US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10000"/>
              </a:spcBef>
              <a:spcAft>
                <a:spcPct val="10000"/>
              </a:spcAft>
            </a:pP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gầy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nhấp</a:t>
            </a:r>
            <a:r>
              <a:rPr lang="en-US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nhô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gối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10000"/>
              </a:spcBef>
              <a:spcAft>
                <a:spcPct val="10000"/>
              </a:spcAft>
            </a:pP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nôi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13325" name="Line 3"/>
          <p:cNvSpPr>
            <a:spLocks noChangeShapeType="1"/>
          </p:cNvSpPr>
          <p:nvPr/>
        </p:nvSpPr>
        <p:spPr bwMode="auto">
          <a:xfrm flipH="1">
            <a:off x="3815255" y="1995034"/>
            <a:ext cx="15240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26" name="Line 3"/>
          <p:cNvSpPr>
            <a:spLocks noChangeShapeType="1"/>
          </p:cNvSpPr>
          <p:nvPr/>
        </p:nvSpPr>
        <p:spPr bwMode="auto">
          <a:xfrm flipH="1">
            <a:off x="3154418" y="2476839"/>
            <a:ext cx="15240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27" name="Line 3"/>
          <p:cNvSpPr>
            <a:spLocks noChangeShapeType="1"/>
          </p:cNvSpPr>
          <p:nvPr/>
        </p:nvSpPr>
        <p:spPr bwMode="auto">
          <a:xfrm flipH="1">
            <a:off x="2587625" y="3005204"/>
            <a:ext cx="15240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28" name="Line 3"/>
          <p:cNvSpPr>
            <a:spLocks noChangeShapeType="1"/>
          </p:cNvSpPr>
          <p:nvPr/>
        </p:nvSpPr>
        <p:spPr bwMode="auto">
          <a:xfrm flipH="1">
            <a:off x="3039163" y="3520549"/>
            <a:ext cx="15240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32" name="Line 3"/>
          <p:cNvSpPr>
            <a:spLocks noChangeShapeType="1"/>
          </p:cNvSpPr>
          <p:nvPr/>
        </p:nvSpPr>
        <p:spPr bwMode="auto">
          <a:xfrm flipH="1">
            <a:off x="2587625" y="1501568"/>
            <a:ext cx="15240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1"/>
          <p:cNvSpPr txBox="1">
            <a:spLocks noChangeArrowheads="1"/>
          </p:cNvSpPr>
          <p:nvPr/>
        </p:nvSpPr>
        <p:spPr bwMode="auto">
          <a:xfrm>
            <a:off x="927430" y="541284"/>
            <a:ext cx="6311570" cy="48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571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571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71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571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71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2571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71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571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71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71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71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571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71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571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71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571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397213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5" grpId="0" animBg="1"/>
      <p:bldP spid="13326" grpId="0" animBg="1"/>
      <p:bldP spid="13327" grpId="0" animBg="1"/>
      <p:bldP spid="13328" grpId="0" animBg="1"/>
      <p:bldP spid="13332" grpId="0" animBg="1"/>
    </p:bldLst>
  </p:timing>
</p:sld>
</file>

<file path=ppt/theme/theme1.xml><?xml version="1.0" encoding="utf-8"?>
<a:theme xmlns:a="http://schemas.openxmlformats.org/drawingml/2006/main" name="2_Office 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2_Office Them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_Office Them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1937</Words>
  <Application>Microsoft Office PowerPoint</Application>
  <PresentationFormat>On-screen Show (4:3)</PresentationFormat>
  <Paragraphs>225</Paragraphs>
  <Slides>23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.VnAristote</vt:lpstr>
      <vt:lpstr>Arial</vt:lpstr>
      <vt:lpstr>Calibri</vt:lpstr>
      <vt:lpstr>Calibri Light</vt:lpstr>
      <vt:lpstr>Gill Sans MT</vt:lpstr>
      <vt:lpstr>Times New Roman</vt:lpstr>
      <vt:lpstr>VNI-Times</vt:lpstr>
      <vt:lpstr>2_Office Theme</vt:lpstr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TB</dc:creator>
  <cp:lastModifiedBy>Microsoft</cp:lastModifiedBy>
  <cp:revision>62</cp:revision>
  <dcterms:created xsi:type="dcterms:W3CDTF">2020-04-13T04:20:25Z</dcterms:created>
  <dcterms:modified xsi:type="dcterms:W3CDTF">2022-02-16T17:22:37Z</dcterms:modified>
</cp:coreProperties>
</file>