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29"/>
  </p:notesMasterIdLst>
  <p:sldIdLst>
    <p:sldId id="398" r:id="rId5"/>
    <p:sldId id="396" r:id="rId6"/>
    <p:sldId id="343" r:id="rId7"/>
    <p:sldId id="309" r:id="rId8"/>
    <p:sldId id="310" r:id="rId9"/>
    <p:sldId id="311" r:id="rId10"/>
    <p:sldId id="312" r:id="rId11"/>
    <p:sldId id="314" r:id="rId12"/>
    <p:sldId id="315" r:id="rId13"/>
    <p:sldId id="316" r:id="rId14"/>
    <p:sldId id="264" r:id="rId15"/>
    <p:sldId id="346" r:id="rId16"/>
    <p:sldId id="281" r:id="rId17"/>
    <p:sldId id="268" r:id="rId18"/>
    <p:sldId id="269" r:id="rId19"/>
    <p:sldId id="270" r:id="rId20"/>
    <p:sldId id="274" r:id="rId21"/>
    <p:sldId id="272" r:id="rId22"/>
    <p:sldId id="273" r:id="rId23"/>
    <p:sldId id="275" r:id="rId24"/>
    <p:sldId id="276" r:id="rId25"/>
    <p:sldId id="280" r:id="rId26"/>
    <p:sldId id="397"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7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2022/11/20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2022/11/20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5" Type="http://schemas.openxmlformats.org/officeDocument/2006/relationships/image" Target="../media/image24.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3.png"/><Relationship Id="rId26" Type="http://schemas.openxmlformats.org/officeDocument/2006/relationships/slide" Target="slide7.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35.GIF"/><Relationship Id="rId7" Type="http://schemas.openxmlformats.org/officeDocument/2006/relationships/image" Target="../media/image27.png"/><Relationship Id="rId12" Type="http://schemas.openxmlformats.org/officeDocument/2006/relationships/image" Target="../media/image19.png"/><Relationship Id="rId17" Type="http://schemas.microsoft.com/office/2007/relationships/hdphoto" Target="../media/hdphoto2.wdp"/><Relationship Id="rId25" Type="http://schemas.openxmlformats.org/officeDocument/2006/relationships/image" Target="../media/image30.png"/><Relationship Id="rId33"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8.png"/><Relationship Id="rId24" Type="http://schemas.openxmlformats.org/officeDocument/2006/relationships/slide" Target="slide6.xml"/><Relationship Id="rId32" Type="http://schemas.openxmlformats.org/officeDocument/2006/relationships/slide" Target="slide10.xml"/><Relationship Id="rId5" Type="http://schemas.openxmlformats.org/officeDocument/2006/relationships/image" Target="../media/image25.png"/><Relationship Id="rId15" Type="http://schemas.microsoft.com/office/2007/relationships/hdphoto" Target="../media/hdphoto1.wdp"/><Relationship Id="rId23" Type="http://schemas.openxmlformats.org/officeDocument/2006/relationships/image" Target="../media/image29.png"/><Relationship Id="rId28" Type="http://schemas.openxmlformats.org/officeDocument/2006/relationships/slide" Target="slide8.xml"/><Relationship Id="rId10" Type="http://schemas.openxmlformats.org/officeDocument/2006/relationships/image" Target="../media/image17.png"/><Relationship Id="rId19" Type="http://schemas.openxmlformats.org/officeDocument/2006/relationships/image" Target="../media/image24.jpeg"/><Relationship Id="rId31"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 Id="rId27" Type="http://schemas.openxmlformats.org/officeDocument/2006/relationships/image" Target="../media/image31.png"/><Relationship Id="rId30" Type="http://schemas.openxmlformats.org/officeDocument/2006/relationships/slide" Target="slide9.xml"/><Relationship Id="rId35" Type="http://schemas.openxmlformats.org/officeDocument/2006/relationships/slide" Target="slide11.xml"/><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98170" y="3810000"/>
            <a:ext cx="1060291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solidFill>
                <a:effectLst/>
                <a:uLnTx/>
                <a:uFillTx/>
                <a:latin typeface="Times New Roman" panose="02020603050405020304" pitchFamily="18" charset="0"/>
                <a:ea typeface="字魂17号-萌趣果冻体"/>
                <a:cs typeface="Times New Roman" panose="02020603050405020304" pitchFamily="18" charset="0"/>
              </a:rPr>
              <a:t>Chào mừng các con đến với môn học Tự nhiên và xã hội</a:t>
            </a:r>
            <a:endParaRPr kumimoji="0" lang="zh-CN" altLang="en-US" sz="6600" b="1" i="0" u="none" strike="noStrike" kern="1200" cap="none" spc="0" normalizeH="0" baseline="0" noProof="0" dirty="0">
              <a:ln>
                <a:noFill/>
              </a:ln>
              <a:solidFill>
                <a:prstClr val="black"/>
              </a:solidFill>
              <a:effectLst/>
              <a:uLnTx/>
              <a:uFillTx/>
              <a:latin typeface="Times New Roman" panose="02020603050405020304" pitchFamily="18"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Bếp</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bật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lửa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quạt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Times New Roman" panose="02020603050405020304" pitchFamily="18" charset="0"/>
                <a:cs typeface="Times New Roman" panose="02020603050405020304" pitchFamily="18" charset="0"/>
              </a:rPr>
              <a:t>Ông Táo bà Táo,</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Không áo không quần,</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Đốt cháy khí thần, Nước sôi lục bục</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vi-VN" sz="3200" dirty="0">
                <a:solidFill>
                  <a:prstClr val="white"/>
                </a:solidFill>
                <a:latin typeface="Times New Roman" panose="02020603050405020304" pitchFamily="18" charset="0"/>
                <a:cs typeface="Times New Roman" panose="02020603050405020304" pitchFamily="18" charset="0"/>
              </a:rPr>
              <a:t>- Là cái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sp>
        <p:nvSpPr>
          <p:cNvPr id="8" name="TextBox 7"/>
          <p:cNvSpPr txBox="1"/>
          <p:nvPr/>
        </p:nvSpPr>
        <p:spPr>
          <a:xfrm>
            <a:off x="968991" y="1880235"/>
            <a:ext cx="10549719" cy="175432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a:t>
            </a: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11: Hoạt động mua bán </a:t>
            </a:r>
            <a:r>
              <a:rPr lang="en-US" sz="54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hàng</a:t>
            </a: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4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hóa</a:t>
            </a:r>
            <a:endPar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r>
              <a:rPr lang="en-US" sz="54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tiết</a:t>
            </a:r>
            <a:r>
              <a:rPr lang="en-US" sz="54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1)</a:t>
            </a:r>
          </a:p>
        </p:txBody>
      </p:sp>
      <p:sp>
        <p:nvSpPr>
          <p:cNvPr id="2" name="Rounded Rectangle 1"/>
          <p:cNvSpPr/>
          <p:nvPr/>
        </p:nvSpPr>
        <p:spPr>
          <a:xfrm>
            <a:off x="2527935" y="701972"/>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04"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55" y="-263589"/>
            <a:ext cx="8809795" cy="1935747"/>
          </a:xfrm>
          <a:prstGeom prst="rect">
            <a:avLst/>
          </a:prstGeom>
        </p:spPr>
      </p:pic>
      <p:sp>
        <p:nvSpPr>
          <p:cNvPr id="7" name="TextBox 6"/>
          <p:cNvSpPr txBox="1"/>
          <p:nvPr/>
        </p:nvSpPr>
        <p:spPr>
          <a:xfrm>
            <a:off x="1364566" y="1490893"/>
            <a:ext cx="9739225" cy="4770537"/>
          </a:xfrm>
          <a:prstGeom prst="rect">
            <a:avLst/>
          </a:prstGeom>
          <a:noFill/>
        </p:spPr>
        <p:txBody>
          <a:bodyPr wrap="square" rtlCol="0">
            <a:spAutoFit/>
          </a:bodyPr>
          <a:lstStyle/>
          <a:p>
            <a:pPr algn="ct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Yêu</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cầu</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cần</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r>
              <a:rPr lang="en-US" altLang="zh-CN" sz="4000" dirty="0" err="1">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đạt</a:t>
            </a:r>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0973" y="375636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62538" y="450055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77116" y="2716398"/>
            <a:ext cx="3046026" cy="156966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139950" y="5459104"/>
            <a:ext cx="4067175" cy="10731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Quạt điện, tivi</a:t>
            </a:r>
          </a:p>
        </p:txBody>
      </p:sp>
      <p:sp>
        <p:nvSpPr>
          <p:cNvPr id="7" name="Rectangle 6">
            <a:extLst>
              <a:ext uri="{FF2B5EF4-FFF2-40B4-BE49-F238E27FC236}">
                <a16:creationId xmlns:a16="http://schemas.microsoft.com/office/drawing/2014/main" id="{B12AD38C-1D0B-E12F-1F1A-2ADB3ED1E068}"/>
              </a:ext>
            </a:extLst>
          </p:cNvPr>
          <p:cNvSpPr/>
          <p:nvPr/>
        </p:nvSpPr>
        <p:spPr>
          <a:xfrm>
            <a:off x="10438130" y="60960"/>
            <a:ext cx="1652270" cy="144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Times New Roman" panose="02020603050405020304" pitchFamily="18" charset="0"/>
                <a:ea typeface="方正卡通简体" panose="03000509000000000000" pitchFamily="65" charset="-122"/>
                <a:cs typeface="Times New Roman" panose="02020603050405020304" pitchFamily="18" charset="0"/>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18" name="TextBox 17"/>
          <p:cNvSpPr txBox="1"/>
          <p:nvPr/>
        </p:nvSpPr>
        <p:spPr>
          <a:xfrm>
            <a:off x="4735830" y="1209676"/>
            <a:ext cx="2720339" cy="748030"/>
          </a:xfrm>
          <a:prstGeom prst="rect">
            <a:avLst/>
          </a:prstGeom>
          <a:solidFill>
            <a:srgbClr val="FFFFFF"/>
          </a:solidFill>
          <a:ln>
            <a:solidFill>
              <a:schemeClr val="bg1"/>
            </a:solidFill>
          </a:ln>
        </p:spPr>
        <p:txBody>
          <a:bodyPr wrap="square" rtlCol="0">
            <a:spAutoFit/>
          </a:bodyPr>
          <a:lstStyle/>
          <a:p>
            <a:r>
              <a:rPr lang="en-US" altLang="zh-CN" sz="4265" b="1">
                <a:solidFill>
                  <a:srgbClr val="FF0000"/>
                </a:solidFill>
                <a:latin typeface="Times New Roman" panose="02020603050405020304" pitchFamily="18" charset="0"/>
                <a:ea typeface="Microsoft YaHei" panose="020B0503020204020204" charset="-122"/>
                <a:cs typeface="Times New Roman" panose="02020603050405020304" pitchFamily="18" charset="0"/>
              </a:rPr>
              <a:t>Kết luận</a:t>
            </a:r>
            <a:endParaRPr lang="zh-CN" altLang="en-US" sz="1600" b="0"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Hàng hóa rất cần thiết trong cuộc sống của mỗi gia đình. Gạo, thịt là thức ăn nuôi sống con người, sách, vở, bút... là đồ dùng học sinh học tập, xe máy, xe đạp là phương tiện giao thông.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Times New Roman" panose="02020603050405020304" pitchFamily="18" charset="0"/>
                <a:cs typeface="Times New Roman" panose="02020603050405020304" pitchFamily="18" charset="0"/>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 </a:t>
              </a:r>
              <a:endParaRPr lang="zh-CN" altLang="en-US" sz="240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grpSp>
      <p:sp>
        <p:nvSpPr>
          <p:cNvPr id="13" name="矩形 12"/>
          <p:cNvSpPr>
            <a:spLocks noChangeArrowheads="1"/>
          </p:cNvSpPr>
          <p:nvPr/>
        </p:nvSpPr>
        <p:spPr bwMode="auto">
          <a:xfrm>
            <a:off x="5673090" y="1711325"/>
            <a:ext cx="600646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2" name="标题 1"/>
          <p:cNvSpPr>
            <a:spLocks noGrp="1"/>
          </p:cNvSpPr>
          <p:nvPr>
            <p:ph type="title"/>
          </p:nvPr>
        </p:nvSpPr>
        <p:spPr/>
        <p:txBody>
          <a:bodyPr/>
          <a:lstStyle/>
          <a:p>
            <a:r>
              <a:rPr lang="en-US" altLang="zh-CN">
                <a:latin typeface="Times New Roman" panose="02020603050405020304" pitchFamily="18" charset="0"/>
                <a:cs typeface="Times New Roman" panose="02020603050405020304" pitchFamily="18" charset="0"/>
              </a:rPr>
              <a:t>Abc</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04"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55" y="-263589"/>
            <a:ext cx="8809795" cy="1935747"/>
          </a:xfrm>
          <a:prstGeom prst="rect">
            <a:avLst/>
          </a:prstGeom>
        </p:spPr>
      </p:pic>
      <p:sp>
        <p:nvSpPr>
          <p:cNvPr id="7" name="TextBox 6"/>
          <p:cNvSpPr txBox="1"/>
          <p:nvPr/>
        </p:nvSpPr>
        <p:spPr>
          <a:xfrm>
            <a:off x="1364566" y="1490893"/>
            <a:ext cx="9739225"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Yêu</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cầu</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cần</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r>
              <a:rPr kumimoji="0" lang="en-US" altLang="zh-CN" sz="4000" b="0" i="0" u="none" strike="noStrike" kern="1200" cap="none" spc="0" normalizeH="0" baseline="0" noProof="0" dirty="0" err="1">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đạt</a:t>
            </a: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9525">
                  <a:noFill/>
                </a:ln>
                <a:solidFill>
                  <a:prstClr val="black"/>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w="9525">
                  <a:noFill/>
                </a:ln>
                <a:solidFill>
                  <a:srgbClr val="FC6E5B"/>
                </a:solidFill>
                <a:effectLst>
                  <a:outerShdw blurRad="50800" dist="38100" dir="5400000" algn="t" rotWithShape="0">
                    <a:prstClr val="black">
                      <a:alpha val="40000"/>
                    </a:prstClr>
                  </a:outerShdw>
                </a:effectLst>
                <a:uLnTx/>
                <a:uFillTx/>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20973" y="3756364"/>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62538" y="450055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02" y="-385663"/>
            <a:ext cx="10413485" cy="7289440"/>
          </a:xfrm>
          <a:prstGeom prst="rect">
            <a:avLst/>
          </a:prstGeom>
        </p:spPr>
      </p:pic>
      <p:sp>
        <p:nvSpPr>
          <p:cNvPr id="18" name="TextBox 17"/>
          <p:cNvSpPr txBox="1"/>
          <p:nvPr/>
        </p:nvSpPr>
        <p:spPr>
          <a:xfrm>
            <a:off x="3666454" y="4401071"/>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Chào</a:t>
            </a:r>
            <a:r>
              <a:rPr kumimoji="0" lang="en-US" sz="48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tạm biệt!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BỮA TỐI BẤT NGỜ</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bữa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mừng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20/10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vâng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ạ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Happy Vietnam women's day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CÂU HỎI: Nhỏ hơn hạt thóc</a:t>
            </a:r>
          </a:p>
          <a:p>
            <a:pPr algn="ctr"/>
            <a:r>
              <a:rPr lang="en-US" sz="3200" dirty="0">
                <a:solidFill>
                  <a:schemeClr val="bg1"/>
                </a:solidFill>
                <a:latin typeface="Times New Roman" panose="02020603050405020304" pitchFamily="18" charset="0"/>
                <a:cs typeface="Times New Roman" panose="02020603050405020304" pitchFamily="18" charset="0"/>
              </a:rPr>
              <a:t>Trong ngọc trắng ngà</a:t>
            </a:r>
          </a:p>
          <a:p>
            <a:pPr algn="ctr"/>
            <a:r>
              <a:rPr lang="en-US" sz="3200" dirty="0">
                <a:solidFill>
                  <a:schemeClr val="bg1"/>
                </a:solidFill>
                <a:latin typeface="Times New Roman" panose="02020603050405020304" pitchFamily="18" charset="0"/>
                <a:cs typeface="Times New Roman" panose="02020603050405020304" pitchFamily="18" charset="0"/>
              </a:rPr>
              <a:t>Khắp muôn vạn nhà, Ai ai cũng có</a:t>
            </a:r>
          </a:p>
          <a:p>
            <a:pPr algn="ctr"/>
            <a:r>
              <a:rPr lang="en-US" sz="3200" dirty="0">
                <a:solidFill>
                  <a:schemeClr val="bg1"/>
                </a:solidFill>
                <a:latin typeface="Times New Roman" panose="02020603050405020304" pitchFamily="18" charset="0"/>
                <a:cs typeface="Times New Roman" panose="02020603050405020304" pitchFamily="18" charset="0"/>
              </a:rPr>
              <a:t>- Là hạt gì?</a:t>
            </a:r>
          </a:p>
        </p:txBody>
      </p:sp>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pitchFamily="18" charset="0"/>
                <a:cs typeface="Times New Roman" panose="02020603050405020304" pitchFamily="18" charset="0"/>
              </a:rPr>
              <a:t>Quả bóng</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CÂU HỎI:</a:t>
            </a:r>
          </a:p>
          <a:p>
            <a:pPr algn="ctr"/>
            <a:r>
              <a:rPr lang="en-US" sz="3200" dirty="0">
                <a:solidFill>
                  <a:schemeClr val="bg1"/>
                </a:solidFill>
                <a:latin typeface="Times New Roman" panose="02020603050405020304" pitchFamily="18" charset="0"/>
                <a:cs typeface="Times New Roman" panose="02020603050405020304" pitchFamily="18" charset="0"/>
              </a:rPr>
              <a:t>Để nguội thì lỏng</a:t>
            </a:r>
          </a:p>
          <a:p>
            <a:pPr algn="ctr"/>
            <a:r>
              <a:rPr lang="en-US" sz="3200" dirty="0">
                <a:solidFill>
                  <a:schemeClr val="bg1"/>
                </a:solidFill>
                <a:latin typeface="Times New Roman" panose="02020603050405020304" pitchFamily="18" charset="0"/>
                <a:cs typeface="Times New Roman" panose="02020603050405020304" pitchFamily="18" charset="0"/>
              </a:rPr>
              <a:t>Đun nóng thì đông,</a:t>
            </a:r>
          </a:p>
          <a:p>
            <a:pPr algn="ctr"/>
            <a:r>
              <a:rPr lang="en-US" sz="3200" dirty="0">
                <a:solidFill>
                  <a:schemeClr val="bg1"/>
                </a:solidFill>
                <a:latin typeface="Times New Roman" panose="02020603050405020304" pitchFamily="18" charset="0"/>
                <a:cs typeface="Times New Roman" panose="02020603050405020304" pitchFamily="18" charset="0"/>
              </a:rPr>
              <a:t>Một bụng mà có hai lòng,</a:t>
            </a:r>
          </a:p>
          <a:p>
            <a:pPr algn="ctr"/>
            <a:r>
              <a:rPr lang="en-US" sz="3200" dirty="0">
                <a:solidFill>
                  <a:schemeClr val="bg1"/>
                </a:solidFill>
                <a:latin typeface="Times New Roman" panose="02020603050405020304" pitchFamily="18" charset="0"/>
                <a:cs typeface="Times New Roman" panose="02020603050405020304" pitchFamily="18" charset="0"/>
              </a:rPr>
              <a:t>Một thân mà có hai vùng nhỏ to - Là gì?</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Bát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ăn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cơm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thìa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vành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vạch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phau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phau</a:t>
            </a:r>
            <a:r>
              <a:rPr lang="en-US" sz="3200" dirty="0">
                <a:solidFill>
                  <a:prstClr val="white"/>
                </a:solidFill>
                <a:latin typeface="Times New Roman" panose="02020603050405020304" pitchFamily="18" charset="0"/>
                <a:cs typeface="Times New Roman" panose="02020603050405020304" pitchFamily="18" charset="0"/>
              </a:rPr>
              <a:t>,</a:t>
            </a:r>
          </a:p>
          <a:p>
            <a:pPr lvl="0" algn="ctr"/>
            <a:r>
              <a:rPr lang="en-US" sz="3200" dirty="0" err="1">
                <a:solidFill>
                  <a:prstClr val="white"/>
                </a:solidFill>
                <a:latin typeface="Times New Roman" panose="02020603050405020304" pitchFamily="18" charset="0"/>
                <a:cs typeface="Times New Roman" panose="02020603050405020304" pitchFamily="18" charset="0"/>
              </a:rPr>
              <a:t>Ăn</a:t>
            </a:r>
            <a:r>
              <a:rPr lang="en-US" sz="3200" dirty="0">
                <a:solidFill>
                  <a:prstClr val="white"/>
                </a:solidFill>
                <a:latin typeface="Times New Roman" panose="02020603050405020304" pitchFamily="18" charset="0"/>
                <a:cs typeface="Times New Roman" panose="02020603050405020304" pitchFamily="18" charset="0"/>
              </a:rPr>
              <a:t> no </a:t>
            </a:r>
            <a:r>
              <a:rPr lang="en-US" sz="3200" dirty="0" err="1">
                <a:solidFill>
                  <a:prstClr val="white"/>
                </a:solidFill>
                <a:latin typeface="Times New Roman" panose="02020603050405020304" pitchFamily="18" charset="0"/>
                <a:cs typeface="Times New Roman" panose="02020603050405020304" pitchFamily="18" charset="0"/>
              </a:rPr>
              <a:t>tắm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mát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rủ</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nằm</a:t>
            </a:r>
            <a:endParaRPr lang="en-US" sz="3200" dirty="0">
              <a:solidFill>
                <a:prstClr val="white"/>
              </a:solidFill>
              <a:latin typeface="Times New Roman" panose="02020603050405020304" pitchFamily="18" charset="0"/>
              <a:cs typeface="Times New Roman" panose="02020603050405020304" pitchFamily="18" charset="0"/>
            </a:endParaRPr>
          </a:p>
          <a:p>
            <a:pPr lvl="0" algn="ctr"/>
            <a:r>
              <a:rPr lang="en-US" sz="3200" dirty="0" err="1">
                <a:solidFill>
                  <a:prstClr val="white"/>
                </a:solidFill>
                <a:latin typeface="Times New Roman" panose="02020603050405020304" pitchFamily="18" charset="0"/>
                <a:cs typeface="Times New Roman" panose="02020603050405020304" pitchFamily="18" charset="0"/>
              </a:rPr>
              <a:t>Là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655</Words>
  <Application>Microsoft Office PowerPoint</Application>
  <PresentationFormat>Widescreen</PresentationFormat>
  <Paragraphs>101</Paragraphs>
  <Slides>24</Slides>
  <Notes>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Microsoft YaHei</vt:lpstr>
      <vt:lpstr>Arial</vt:lpstr>
      <vt:lpstr>Calibri</vt:lpstr>
      <vt:lpstr>Calibri Light</vt:lpstr>
      <vt:lpstr>Montserrat Alternates Black</vt:lpstr>
      <vt:lpstr>Times New Roman</vt:lpstr>
      <vt:lpstr>方正卡通简体</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Nguyễn Thu Hường</cp:lastModifiedBy>
  <cp:revision>27</cp:revision>
  <dcterms:created xsi:type="dcterms:W3CDTF">2021-06-04T09:28:00Z</dcterms:created>
  <dcterms:modified xsi:type="dcterms:W3CDTF">2022-11-20T02:32:34Z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