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16"/>
  </p:notesMasterIdLst>
  <p:handoutMasterIdLst>
    <p:handoutMasterId r:id="rId17"/>
  </p:handoutMasterIdLst>
  <p:sldIdLst>
    <p:sldId id="499" r:id="rId3"/>
    <p:sldId id="516" r:id="rId4"/>
    <p:sldId id="472" r:id="rId5"/>
    <p:sldId id="473" r:id="rId6"/>
    <p:sldId id="500" r:id="rId7"/>
    <p:sldId id="502" r:id="rId8"/>
    <p:sldId id="501" r:id="rId9"/>
    <p:sldId id="483" r:id="rId10"/>
    <p:sldId id="504" r:id="rId11"/>
    <p:sldId id="475" r:id="rId12"/>
    <p:sldId id="474" r:id="rId13"/>
    <p:sldId id="506" r:id="rId14"/>
    <p:sldId id="505" r:id="rId15"/>
  </p:sldIdLst>
  <p:sldSz cx="12192000" cy="6858000"/>
  <p:notesSz cx="6858000" cy="9144000"/>
  <p:embeddedFontLst>
    <p:embeddedFont>
      <p:font typeface="Cambria" pitchFamily="18" charset="0"/>
      <p:regular r:id="rId18"/>
      <p:bold r:id="rId19"/>
      <p:italic r:id="rId20"/>
      <p:boldItalic r:id="rId21"/>
    </p:embeddedFont>
    <p:embeddedFont>
      <p:font typeface="HP001 4 hàng" pitchFamily="34" charset="0"/>
      <p:bold r:id="rId22"/>
    </p:embeddedFont>
    <p:embeddedFont>
      <p:font typeface="#9Slide07 Bungee Inline" charset="0"/>
      <p:regular r:id="rId23"/>
    </p:embeddedFont>
    <p:embeddedFont>
      <p:font typeface="#9Slide07 HoneyCream" charset="0"/>
      <p:regular r:id="rId24"/>
    </p:embeddedFont>
    <p:embeddedFont>
      <p:font typeface="宋体" pitchFamily="2" charset="-122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#9Slide03 SFU Grenoble" charset="0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C4E"/>
    <a:srgbClr val="CC0066"/>
    <a:srgbClr val="EF4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74" autoAdjust="0"/>
    <p:restoredTop sz="94660"/>
  </p:normalViewPr>
  <p:slideViewPr>
    <p:cSldViewPr snapToGrid="0">
      <p:cViewPr>
        <p:scale>
          <a:sx n="66" d="100"/>
          <a:sy n="66" d="100"/>
        </p:scale>
        <p:origin x="-1908" y="-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43930-02E3-4C1E-A082-000CB840E52A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DABDE-FCB5-44C1-969D-1C329B00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75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44D09-78C9-491C-8874-AF631A1BF5B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BD2A6-323F-4802-8465-E744631708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54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BD2A6-323F-4802-8465-E7446317081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70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EE733-4D92-4827-87ED-802C0430BE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84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1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6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4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2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7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7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0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5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6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0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7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8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789" r:id="rId9"/>
    <p:sldLayoutId id="2147483788" r:id="rId10"/>
    <p:sldLayoutId id="2147483787" r:id="rId11"/>
    <p:sldLayoutId id="2147483786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09881" cy="6858000"/>
            <a:chOff x="0" y="0"/>
            <a:chExt cx="12309881" cy="685800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4" name="矩形: 圆角 3">
              <a:extLst>
                <a:ext uri="{FF2B5EF4-FFF2-40B4-BE49-F238E27FC236}">
                  <a16:creationId xmlns=""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" t="71037" r="529" b="3042"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=""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855396" y="-922095"/>
              <a:ext cx="432193" cy="2620065"/>
              <a:chOff x="246324" y="1213812"/>
              <a:chExt cx="542866" cy="451483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=""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=""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2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17" Type="http://schemas.openxmlformats.org/officeDocument/2006/relationships/image" Target="../media/image26.gif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.jpg"/><Relationship Id="rId15" Type="http://schemas.openxmlformats.org/officeDocument/2006/relationships/image" Target="../media/image24.gif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2">
            <a:extLst>
              <a:ext uri="{FF2B5EF4-FFF2-40B4-BE49-F238E27FC236}">
                <a16:creationId xmlns="" xmlns:a16="http://schemas.microsoft.com/office/drawing/2014/main" id="{02EA1429-FCDE-4BC8-BB8B-09249DEEA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80" y="0"/>
            <a:ext cx="1858190" cy="1427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8" b="100000" l="4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618181"/>
            <a:ext cx="1473200" cy="147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472" y="-166777"/>
            <a:ext cx="1523956" cy="1508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484" y="1841567"/>
            <a:ext cx="9272820" cy="25239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32259" y="784851"/>
            <a:ext cx="2111476" cy="804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vi-VN" sz="5000" b="1" dirty="0" smtClean="0">
                <a:solidFill>
                  <a:srgbClr val="FFFF00"/>
                </a:solidFill>
                <a:latin typeface="#9Slide07 HoneyCream" pitchFamily="2" charset="0"/>
              </a:rPr>
              <a:t>Luyện</a:t>
            </a:r>
            <a:r>
              <a:rPr lang="en-US" sz="5000" b="1" dirty="0" smtClean="0">
                <a:solidFill>
                  <a:srgbClr val="FFFF00"/>
                </a:solidFill>
                <a:latin typeface="#9Slide07 HoneyCream" pitchFamily="2" charset="0"/>
              </a:rPr>
              <a:t> </a:t>
            </a:r>
            <a:r>
              <a:rPr lang="en-US" sz="5000" b="1" dirty="0" err="1" smtClean="0">
                <a:solidFill>
                  <a:srgbClr val="FFFF00"/>
                </a:solidFill>
                <a:latin typeface="#9Slide07 HoneyCream" pitchFamily="2" charset="0"/>
              </a:rPr>
              <a:t>tập</a:t>
            </a:r>
            <a:endParaRPr lang="en-US" sz="5000" b="1" dirty="0">
              <a:solidFill>
                <a:srgbClr val="FFFF0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AAC80CB-6B1C-4D44-8B67-B2DD3AB826F7}"/>
              </a:ext>
            </a:extLst>
          </p:cNvPr>
          <p:cNvGrpSpPr/>
          <p:nvPr/>
        </p:nvGrpSpPr>
        <p:grpSpPr>
          <a:xfrm>
            <a:off x="-176463" y="0"/>
            <a:ext cx="12368463" cy="1041400"/>
            <a:chOff x="-176463" y="0"/>
            <a:chExt cx="12368463" cy="1041400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F97A47E7-6C85-48FD-916A-95F351B1676F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="" xmlns:a16="http://schemas.microsoft.com/office/drawing/2014/main" id="{E2044A9F-1496-41DA-9211-EA8129AD2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76463" y="120590"/>
              <a:ext cx="12368463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r>
                <a:rPr lang="vi-VN" altLang="zh-CN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4. Ghép từ ngữ ở cột A với từ ngữ ở cột B để tạo câu. 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596766" y="1703672"/>
            <a:ext cx="3898232" cy="7988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chóc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96766" y="3112035"/>
            <a:ext cx="3880585" cy="7988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 ong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96766" y="4520398"/>
            <a:ext cx="3880585" cy="7988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cá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735053" y="1703672"/>
            <a:ext cx="3898232" cy="7988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 đi tìm hoa.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717406" y="2757771"/>
            <a:ext cx="6190648" cy="11712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nhau hót trong vườn.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717406" y="4331334"/>
            <a:ext cx="6190648" cy="11712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 dưới hồ nước.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>
            <a:stCxn id="29" idx="3"/>
            <a:endCxn id="33" idx="1"/>
          </p:cNvCxnSpPr>
          <p:nvPr/>
        </p:nvCxnSpPr>
        <p:spPr>
          <a:xfrm>
            <a:off x="4494998" y="2103120"/>
            <a:ext cx="1222408" cy="124025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3"/>
            <a:endCxn id="32" idx="1"/>
          </p:cNvCxnSpPr>
          <p:nvPr/>
        </p:nvCxnSpPr>
        <p:spPr>
          <a:xfrm flipV="1">
            <a:off x="4477351" y="2103120"/>
            <a:ext cx="1257702" cy="14083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1" idx="3"/>
            <a:endCxn id="34" idx="1"/>
          </p:cNvCxnSpPr>
          <p:nvPr/>
        </p:nvCxnSpPr>
        <p:spPr>
          <a:xfrm flipV="1">
            <a:off x="4477351" y="4916938"/>
            <a:ext cx="1240055" cy="290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5296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92250" y="160504"/>
            <a:ext cx="12005912" cy="656113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0270DDF-2B9B-423E-B9F6-1E9D945F81C8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="" xmlns:a16="http://schemas.microsoft.com/office/drawing/2014/main" id="{E2044A9F-1496-41DA-9211-EA8129AD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6463" y="160504"/>
            <a:ext cx="12368463" cy="7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vi-VN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4. Em hãy chép lại các câu đó.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007" y="1623997"/>
            <a:ext cx="1000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Chim </a:t>
            </a:r>
            <a:r>
              <a:rPr lang="vi-VN" sz="48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chóc 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đua nhau hót trong vườn.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8429" y="2661367"/>
            <a:ext cx="68243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Bầy </a:t>
            </a:r>
            <a:r>
              <a:rPr lang="vi-VN" sz="48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ong 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bay đi tìm hoa.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8429" y="3683781"/>
            <a:ext cx="6647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Đàn </a:t>
            </a:r>
            <a:r>
              <a:rPr lang="vi-VN" sz="48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 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bơi dưới hồ nước.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-176462" y="2022641"/>
            <a:ext cx="12392334" cy="48595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2" b="98485" l="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60" y="2022641"/>
            <a:ext cx="4958333" cy="49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8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07742" y="721757"/>
            <a:ext cx="9437839" cy="4093428"/>
            <a:chOff x="2196742" y="61357"/>
            <a:chExt cx="9437839" cy="4093428"/>
          </a:xfrm>
        </p:grpSpPr>
        <p:sp>
          <p:nvSpPr>
            <p:cNvPr id="26" name="TextBox 25"/>
            <p:cNvSpPr txBox="1"/>
            <p:nvPr/>
          </p:nvSpPr>
          <p:spPr>
            <a:xfrm>
              <a:off x="2196742" y="61357"/>
              <a:ext cx="9437839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000" b="0" i="0" u="none" strike="noStrike" kern="1200" cap="none" spc="0" normalizeH="0" baseline="0" noProof="0" smtClean="0">
                  <a:ln w="276225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3 SFU Grenoble" panose="00000500000000000000" pitchFamily="2" charset="0"/>
                  <a:ea typeface="FZHei-B01S"/>
                  <a:cs typeface="+mn-cs"/>
                </a:rPr>
                <a:t>TRÒ CHƠI CỦNG CỐ</a:t>
              </a:r>
              <a:endParaRPr kumimoji="0" lang="en-US" sz="13000" b="0" i="0" u="none" strike="noStrike" kern="1200" cap="none" spc="0" normalizeH="0" baseline="0" noProof="0" dirty="0">
                <a:ln w="276225"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3 SFU Grenoble" panose="00000500000000000000" pitchFamily="2" charset="0"/>
                <a:ea typeface="FZHei-B01S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96742" y="61357"/>
              <a:ext cx="9437839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66"/>
                  </a:solidFill>
                  <a:effectLst/>
                  <a:uLnTx/>
                  <a:uFillTx/>
                  <a:latin typeface="#9Slide03 SFU Grenoble" panose="00000500000000000000" pitchFamily="2" charset="0"/>
                  <a:ea typeface="FZHei-B01S"/>
                  <a:cs typeface="+mn-cs"/>
                </a:rPr>
                <a:t>TRÒ CHƠI CỦNG CỐ</a:t>
              </a:r>
              <a:endParaRPr kumimoji="0" lang="en-US" sz="130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#9Slide03 SFU Grenoble" panose="00000500000000000000" pitchFamily="2" charset="0"/>
                <a:ea typeface="FZHei-B01S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1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387" y="1043703"/>
            <a:ext cx="9437426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"/>
          <p:cNvSpPr/>
          <p:nvPr/>
        </p:nvSpPr>
        <p:spPr>
          <a:xfrm>
            <a:off x="418622" y="4657298"/>
            <a:ext cx="11154251" cy="792614"/>
          </a:xfrm>
          <a:prstGeom prst="rect">
            <a:avLst/>
          </a:prstGeom>
          <a:solidFill>
            <a:schemeClr val="bg1"/>
          </a:solidFill>
          <a:ln w="12700" cap="rnd" cmpd="sng" algn="ctr">
            <a:solidFill>
              <a:schemeClr val="tx1">
                <a:lumMod val="75000"/>
                <a:lumOff val="25000"/>
              </a:schemeClr>
            </a:solidFill>
            <a:prstDash val="dash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3/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2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nước, nhân ái, chăm chỉ, trách nhiệm.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华康方圆体W7(P)" pitchFamily="82" charset="-122"/>
            </a:endParaRPr>
          </a:p>
        </p:txBody>
      </p:sp>
      <p:sp>
        <p:nvSpPr>
          <p:cNvPr id="11" name="圆角矩形 1"/>
          <p:cNvSpPr/>
          <p:nvPr/>
        </p:nvSpPr>
        <p:spPr>
          <a:xfrm>
            <a:off x="418623" y="975991"/>
            <a:ext cx="11154251" cy="2228818"/>
          </a:xfrm>
          <a:prstGeom prst="rect">
            <a:avLst/>
          </a:prstGeom>
          <a:solidFill>
            <a:schemeClr val="bg1"/>
          </a:solidFill>
          <a:ln w="12700" cap="rnd" cmpd="sng" algn="ctr">
            <a:solidFill>
              <a:schemeClr val="tx1">
                <a:lumMod val="75000"/>
                <a:lumOff val="25000"/>
              </a:schemeClr>
            </a:solidFill>
            <a:prstDash val="dash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algn="just"/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Năng lực đặc thù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tranh, tìm được từ ngữ chỉ sự vật (từ ngữ chỉ người,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vật) và từ ngữ chỉ hoạt động của người, của con vật.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Đặt được câu giới thiệu và nêu hoạt động.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thành và phát triển tình cảm yêu quê hương, sự quan tâm, yêu quý, biết ơn, đối với những người thân trong gia đình dòng họ.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rgbClr val="4CBDD0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</a:endParaRPr>
          </a:p>
        </p:txBody>
      </p:sp>
      <p:sp>
        <p:nvSpPr>
          <p:cNvPr id="16" name="圆角矩形 1"/>
          <p:cNvSpPr/>
          <p:nvPr/>
        </p:nvSpPr>
        <p:spPr>
          <a:xfrm>
            <a:off x="418623" y="3403545"/>
            <a:ext cx="11154251" cy="1055017"/>
          </a:xfrm>
          <a:prstGeom prst="rect">
            <a:avLst/>
          </a:prstGeom>
          <a:solidFill>
            <a:schemeClr val="bg1"/>
          </a:solidFill>
          <a:ln w="12700" cap="rnd" cmpd="sng" algn="ctr">
            <a:solidFill>
              <a:schemeClr val="tx1">
                <a:lumMod val="75000"/>
                <a:lumOff val="25000"/>
              </a:schemeClr>
            </a:solidFill>
            <a:prstDash val="dash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học; NL giải quyết vấn đề,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NL giao tiếp và hợp tác.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华康方圆体W7(P)" pitchFamily="8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18282" y="691957"/>
            <a:ext cx="4368504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vi-VN" sz="4500" dirty="0" smtClean="0">
                <a:solidFill>
                  <a:schemeClr val="accent4">
                    <a:lumMod val="75000"/>
                  </a:schemeClr>
                </a:solidFill>
                <a:effectLst/>
                <a:latin typeface="#9Slide07 Bungee Inline" pitchFamily="2" charset="0"/>
              </a:rPr>
              <a:t>Yêu cầu cần đạt</a:t>
            </a:r>
            <a:endParaRPr lang="en-US" sz="4500" dirty="0">
              <a:solidFill>
                <a:schemeClr val="accent4">
                  <a:lumMod val="75000"/>
                </a:schemeClr>
              </a:solidFill>
              <a:effectLst/>
              <a:latin typeface="#9Slide07 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8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8" b="100000" l="4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81" y="4472741"/>
            <a:ext cx="1473200" cy="1473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395" y="1534214"/>
            <a:ext cx="9437426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8" y="1574801"/>
            <a:ext cx="8343013" cy="28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8043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=""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-254141" y="-1035281"/>
            <a:ext cx="12479171" cy="2179528"/>
            <a:chOff x="0" y="-23469"/>
            <a:chExt cx="12479171" cy="2268590"/>
          </a:xfrm>
        </p:grpSpPr>
        <p:sp>
          <p:nvSpPr>
            <p:cNvPr id="9" name="矩形 2">
              <a:extLst>
                <a:ext uri="{FF2B5EF4-FFF2-40B4-BE49-F238E27FC236}">
                  <a16:creationId xmlns=""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288758" y="1203721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TextBox 8">
              <a:extLst>
                <a:ext uri="{FF2B5EF4-FFF2-40B4-BE49-F238E27FC236}">
                  <a16:creationId xmlns=""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3469"/>
              <a:ext cx="11810284" cy="684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3906" y="300667"/>
            <a:ext cx="12214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tranh tìm từ ngữ chỉ sự vật, hoạt động (theo mẫu)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83" t="39536" r="22490" b="13919"/>
          <a:stretch/>
        </p:blipFill>
        <p:spPr>
          <a:xfrm>
            <a:off x="148031" y="1301183"/>
            <a:ext cx="6258148" cy="390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-254141" y="1998496"/>
            <a:ext cx="12674781" cy="485950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466303"/>
              </p:ext>
            </p:extLst>
          </p:nvPr>
        </p:nvGraphicFramePr>
        <p:xfrm>
          <a:off x="6722345" y="1564023"/>
          <a:ext cx="5382128" cy="3383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94043">
                  <a:extLst>
                    <a:ext uri="{9D8B030D-6E8A-4147-A177-3AD203B41FA5}">
                      <a16:colId xmlns="" xmlns:a16="http://schemas.microsoft.com/office/drawing/2014/main" val="2647682330"/>
                    </a:ext>
                  </a:extLst>
                </a:gridCol>
                <a:gridCol w="1296431">
                  <a:extLst>
                    <a:ext uri="{9D8B030D-6E8A-4147-A177-3AD203B41FA5}">
                      <a16:colId xmlns="" xmlns:a16="http://schemas.microsoft.com/office/drawing/2014/main" val="843424448"/>
                    </a:ext>
                  </a:extLst>
                </a:gridCol>
                <a:gridCol w="2291654">
                  <a:extLst>
                    <a:ext uri="{9D8B030D-6E8A-4147-A177-3AD203B41FA5}">
                      <a16:colId xmlns="" xmlns:a16="http://schemas.microsoft.com/office/drawing/2014/main" val="160326941"/>
                    </a:ext>
                  </a:extLst>
                </a:gridCol>
              </a:tblGrid>
              <a:tr h="420787">
                <a:tc gridSpan="2"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Từ ngữ chỉ sự vật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Từ ngữ chỉ hoạt 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32103520"/>
                  </a:ext>
                </a:extLst>
              </a:tr>
              <a:tr h="811567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002060"/>
                          </a:solidFill>
                        </a:rPr>
                        <a:t>Chỉ người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002060"/>
                          </a:solidFill>
                        </a:rPr>
                        <a:t>Chỉ con vật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476615"/>
                  </a:ext>
                </a:extLst>
              </a:tr>
              <a:tr h="81156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Bác nông dân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Gặt lúa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86638357"/>
                  </a:ext>
                </a:extLst>
              </a:tr>
              <a:tr h="811567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Con trâu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Gặm cỏ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02968810"/>
                  </a:ext>
                </a:extLst>
              </a:tr>
              <a:tr h="44505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(...)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(...)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(...)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4702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9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86179" y="67377"/>
            <a:ext cx="11955025" cy="679062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C2EFE666-ED42-4E2C-A343-3164E53B2E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96050" y="-39654"/>
            <a:ext cx="3249894" cy="28397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EEA9EBA2-295A-46D6-A162-333F00DB37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139093" y="1120207"/>
            <a:ext cx="1376901" cy="8678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CA3E05C-EC06-4EDE-A73D-E45756378A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9108542" y="1239856"/>
            <a:ext cx="1376901" cy="8678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E0BED66-3AFC-46DF-9BB9-951402EE692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5060983" y="4904042"/>
            <a:ext cx="4556667" cy="177875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B3973819-275B-415E-936B-F5344168D9D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9713449" y="412839"/>
            <a:ext cx="2346350" cy="147883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CDB282A-E4C6-48ED-A767-3F221130660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14311" b="3042"/>
          <a:stretch/>
        </p:blipFill>
        <p:spPr>
          <a:xfrm>
            <a:off x="8278551" y="5079243"/>
            <a:ext cx="3913450" cy="177875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C3A6BE9B-C7DA-4D62-B835-488962A4A06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5572051" y="673784"/>
            <a:ext cx="1623819" cy="10234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ADFE223F-C9CE-4803-8490-E7BDE4C3058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4187526" y="1239856"/>
            <a:ext cx="830151" cy="5232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92" y="4097463"/>
            <a:ext cx="3524250" cy="28575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84" y="4786494"/>
            <a:ext cx="3048000" cy="2095500"/>
          </a:xfrm>
          <a:prstGeom prst="rect">
            <a:avLst/>
          </a:prstGeom>
        </p:spPr>
      </p:pic>
      <p:pic>
        <p:nvPicPr>
          <p:cNvPr id="35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47261" y="4764565"/>
            <a:ext cx="487363" cy="4873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8" y="3622925"/>
            <a:ext cx="3429000" cy="3429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-4991760" y="890169"/>
            <a:ext cx="5787983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TRÒ CHƠI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99912" y="2012020"/>
            <a:ext cx="7617738" cy="170813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05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86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15977 0.25092 C 0.19258 0.30764 0.24232 0.33866 0.29467 0.33866 C 0.3543 0.33866 0.40183 0.30764 0.43503 0.25092 L 0.5948 1.85185E-6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1692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8" grpId="0"/>
      <p:bldP spid="38" grpId="1"/>
      <p:bldP spid="39" grpId="0"/>
      <p:bldP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-191607" y="2584301"/>
            <a:ext cx="12392334" cy="427369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24744"/>
              </p:ext>
            </p:extLst>
          </p:nvPr>
        </p:nvGraphicFramePr>
        <p:xfrm>
          <a:off x="259883" y="568603"/>
          <a:ext cx="11678688" cy="55539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50806">
                  <a:extLst>
                    <a:ext uri="{9D8B030D-6E8A-4147-A177-3AD203B41FA5}">
                      <a16:colId xmlns="" xmlns:a16="http://schemas.microsoft.com/office/drawing/2014/main" val="2647682330"/>
                    </a:ext>
                  </a:extLst>
                </a:gridCol>
                <a:gridCol w="3101991">
                  <a:extLst>
                    <a:ext uri="{9D8B030D-6E8A-4147-A177-3AD203B41FA5}">
                      <a16:colId xmlns="" xmlns:a16="http://schemas.microsoft.com/office/drawing/2014/main" val="843424448"/>
                    </a:ext>
                  </a:extLst>
                </a:gridCol>
                <a:gridCol w="5425891">
                  <a:extLst>
                    <a:ext uri="{9D8B030D-6E8A-4147-A177-3AD203B41FA5}">
                      <a16:colId xmlns="" xmlns:a16="http://schemas.microsoft.com/office/drawing/2014/main" val="160326941"/>
                    </a:ext>
                  </a:extLst>
                </a:gridCol>
              </a:tblGrid>
              <a:tr h="552370">
                <a:tc gridSpan="2"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Từ ngữ chỉ sự vật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Từ ngữ chỉ hoạt động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32103520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r>
                        <a:rPr lang="vi-VN" b="1" dirty="0" smtClean="0">
                          <a:solidFill>
                            <a:srgbClr val="002060"/>
                          </a:solidFill>
                        </a:rPr>
                        <a:t>Chỉ người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 smtClean="0">
                          <a:solidFill>
                            <a:srgbClr val="002060"/>
                          </a:solidFill>
                        </a:rPr>
                        <a:t>Chỉ con vật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476615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 nông dân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gặt lúa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86638357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trâu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gặm cỏ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02968810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84702548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40551643"/>
                  </a:ext>
                </a:extLst>
              </a:tr>
              <a:tr h="84369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24459625"/>
                  </a:ext>
                </a:extLst>
              </a:tr>
              <a:tr h="84369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32707576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7758128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9883" y="2757125"/>
            <a:ext cx="3157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bé/ em nhỏ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5907" y="2827786"/>
            <a:ext cx="2885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1848" y="3349434"/>
            <a:ext cx="16427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0467" y="3335617"/>
            <a:ext cx="3281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lội/ kiếm ăn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013" y="3998950"/>
            <a:ext cx="3185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nữ/bạn gái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5811" y="3998950"/>
            <a:ext cx="515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Xách ấm nước/mang ấm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</a:p>
          <a:p>
            <a:endParaRPr lang="en-US" sz="3000" b="1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1188" y="4800359"/>
            <a:ext cx="4081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chuồn chuồn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53112" y="4819974"/>
            <a:ext cx="1135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019" y="5564841"/>
            <a:ext cx="1934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5811" y="5539023"/>
            <a:ext cx="5062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 trâu/ ngồi trên lưng trâu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=""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94030"/>
              <a:ext cx="11810284" cy="76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2. Dựa vào từ ngữ vừa tìm được ở</a:t>
              </a:r>
              <a:r>
                <a:rPr kumimoji="0" lang="vi-VN" altLang="zh-CN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bài</a:t>
              </a:r>
              <a:r>
                <a:rPr kumimoji="0" lang="vi-VN" altLang="zh-CN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tập 1, đặt câu: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9" name="Oval 2">
            <a:extLst>
              <a:ext uri="{FF2B5EF4-FFF2-40B4-BE49-F238E27FC236}">
                <a16:creationId xmlns="" xmlns:a16="http://schemas.microsoft.com/office/drawing/2014/main" id="{E6F32201-F627-4409-86AE-23DBCF604C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0203" y="1113531"/>
            <a:ext cx="927539" cy="89098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algn="ctr" defTabSz="914217">
              <a:lnSpc>
                <a:spcPct val="130000"/>
              </a:lnSpc>
              <a:defRPr/>
            </a:pPr>
            <a:r>
              <a:rPr lang="vi-VN" altLang="zh-CN" sz="3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a.</a:t>
            </a:r>
            <a:endParaRPr lang="fr-FR" altLang="zh-CN" sz="3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圆角矩形 7">
            <a:extLst>
              <a:ext uri="{FF2B5EF4-FFF2-40B4-BE49-F238E27FC236}">
                <a16:creationId xmlns="" xmlns:a16="http://schemas.microsoft.com/office/drawing/2014/main" id="{0CB436AD-F135-453A-B44E-543C5147747A}"/>
              </a:ext>
            </a:extLst>
          </p:cNvPr>
          <p:cNvSpPr/>
          <p:nvPr/>
        </p:nvSpPr>
        <p:spPr bwMode="auto">
          <a:xfrm>
            <a:off x="121622" y="3548255"/>
            <a:ext cx="11800721" cy="879366"/>
          </a:xfrm>
          <a:prstGeom prst="roundRect">
            <a:avLst>
              <a:gd name="adj" fmla="val 7848"/>
            </a:avLst>
          </a:prstGeom>
          <a:solidFill>
            <a:srgbClr val="A2CC4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cs typeface="+mn-ea"/>
              <a:sym typeface="+mn-lt"/>
            </a:endParaRPr>
          </a:p>
        </p:txBody>
      </p:sp>
      <p:sp>
        <p:nvSpPr>
          <p:cNvPr id="13" name="圆角矩形 9">
            <a:extLst>
              <a:ext uri="{FF2B5EF4-FFF2-40B4-BE49-F238E27FC236}">
                <a16:creationId xmlns="" xmlns:a16="http://schemas.microsoft.com/office/drawing/2014/main" id="{699D4373-2FFA-4AF8-9F8A-FF45E8518B69}"/>
              </a:ext>
            </a:extLst>
          </p:cNvPr>
          <p:cNvSpPr/>
          <p:nvPr/>
        </p:nvSpPr>
        <p:spPr bwMode="auto">
          <a:xfrm>
            <a:off x="495787" y="4982677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17" name="圆角矩形 13">
            <a:extLst>
              <a:ext uri="{FF2B5EF4-FFF2-40B4-BE49-F238E27FC236}">
                <a16:creationId xmlns="" xmlns:a16="http://schemas.microsoft.com/office/drawing/2014/main" id="{9BA6B908-08BE-4467-81E9-A4F0CCD9F401}"/>
              </a:ext>
            </a:extLst>
          </p:cNvPr>
          <p:cNvSpPr/>
          <p:nvPr/>
        </p:nvSpPr>
        <p:spPr bwMode="auto">
          <a:xfrm>
            <a:off x="30182" y="2222202"/>
            <a:ext cx="12068791" cy="1116053"/>
          </a:xfrm>
          <a:prstGeom prst="roundRect">
            <a:avLst>
              <a:gd name="adj" fmla="val 78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cs typeface="+mn-ea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622" y="2470739"/>
            <a:ext cx="122380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lang="vi-VN" sz="3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cô bác nông dân là những người làm ra lúa gạo.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25" y="3620503"/>
            <a:ext cx="119127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trâu là người bạn thân thiết của người nông dân.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8451" y="5108065"/>
            <a:ext cx="7795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gái là một người con ngoan.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563" y="930362"/>
            <a:ext cx="461507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7" grpId="0" animBg="1"/>
      <p:bldP spid="27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aMinB"/>
                <a:ea typeface="FZHei-B01S"/>
                <a:cs typeface="+mn-ea"/>
                <a:sym typeface="+mn-lt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=""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94030"/>
              <a:ext cx="11810284" cy="76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ZHei-B01S"/>
                  <a:cs typeface="Times New Roman" panose="02020603050405020304" pitchFamily="18" charset="0"/>
                  <a:sym typeface="+mn-lt"/>
                </a:rPr>
                <a:t>2. Dựa vào từ ngữ vừa tìm được ở bài tập 1, đặt câu: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ZHei-B01S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9" name="Oval 2">
            <a:extLst>
              <a:ext uri="{FF2B5EF4-FFF2-40B4-BE49-F238E27FC236}">
                <a16:creationId xmlns="" xmlns:a16="http://schemas.microsoft.com/office/drawing/2014/main" id="{E6F32201-F627-4409-86AE-23DBCF604C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0203" y="1113531"/>
            <a:ext cx="927539" cy="89098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FZHei-B01S"/>
                <a:cs typeface="Times New Roman" panose="02020603050405020304" pitchFamily="18" charset="0"/>
                <a:sym typeface="+mn-lt"/>
              </a:rPr>
              <a:t>b</a:t>
            </a:r>
            <a:r>
              <a:rPr kumimoji="0" lang="vi-VN" altLang="zh-CN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FZHei-B01S"/>
                <a:cs typeface="Times New Roman" panose="02020603050405020304" pitchFamily="18" charset="0"/>
                <a:sym typeface="+mn-lt"/>
              </a:rPr>
              <a:t>.</a:t>
            </a:r>
            <a:endParaRPr kumimoji="0" lang="fr-FR" altLang="zh-CN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FZHei-B01S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圆角矩形 7">
            <a:extLst>
              <a:ext uri="{FF2B5EF4-FFF2-40B4-BE49-F238E27FC236}">
                <a16:creationId xmlns="" xmlns:a16="http://schemas.microsoft.com/office/drawing/2014/main" id="{0CB436AD-F135-453A-B44E-543C5147747A}"/>
              </a:ext>
            </a:extLst>
          </p:cNvPr>
          <p:cNvSpPr/>
          <p:nvPr/>
        </p:nvSpPr>
        <p:spPr bwMode="auto">
          <a:xfrm>
            <a:off x="232314" y="3548255"/>
            <a:ext cx="11577969" cy="879366"/>
          </a:xfrm>
          <a:prstGeom prst="roundRect">
            <a:avLst>
              <a:gd name="adj" fmla="val 7848"/>
            </a:avLst>
          </a:prstGeom>
          <a:solidFill>
            <a:srgbClr val="A2CC4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13" name="圆角矩形 9">
            <a:extLst>
              <a:ext uri="{FF2B5EF4-FFF2-40B4-BE49-F238E27FC236}">
                <a16:creationId xmlns="" xmlns:a16="http://schemas.microsoft.com/office/drawing/2014/main" id="{699D4373-2FFA-4AF8-9F8A-FF45E8518B69}"/>
              </a:ext>
            </a:extLst>
          </p:cNvPr>
          <p:cNvSpPr/>
          <p:nvPr/>
        </p:nvSpPr>
        <p:spPr bwMode="auto">
          <a:xfrm>
            <a:off x="397781" y="4666469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17" name="圆角矩形 13">
            <a:extLst>
              <a:ext uri="{FF2B5EF4-FFF2-40B4-BE49-F238E27FC236}">
                <a16:creationId xmlns="" xmlns:a16="http://schemas.microsoft.com/office/drawing/2014/main" id="{9BA6B908-08BE-4467-81E9-A4F0CCD9F401}"/>
              </a:ext>
            </a:extLst>
          </p:cNvPr>
          <p:cNvSpPr/>
          <p:nvPr/>
        </p:nvSpPr>
        <p:spPr bwMode="auto">
          <a:xfrm>
            <a:off x="232315" y="2222202"/>
            <a:ext cx="11510505" cy="1116053"/>
          </a:xfrm>
          <a:prstGeom prst="roundRect">
            <a:avLst>
              <a:gd name="adj" fmla="val 78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7781" y="2415877"/>
            <a:ext cx="11770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cô bác nông dân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đang gặt lúa.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25" y="3620503"/>
            <a:ext cx="11912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 vịt đang bơi lội tung tăng dưới nước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7347" y="4709869"/>
            <a:ext cx="100955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 gái đang mang nước ra đồng cho mẹ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509" y="798562"/>
            <a:ext cx="8181541" cy="1609483"/>
          </a:xfrm>
          <a:prstGeom prst="rect">
            <a:avLst/>
          </a:prstGeom>
        </p:spPr>
      </p:pic>
      <p:sp>
        <p:nvSpPr>
          <p:cNvPr id="20" name="圆角矩形 9">
            <a:extLst>
              <a:ext uri="{FF2B5EF4-FFF2-40B4-BE49-F238E27FC236}">
                <a16:creationId xmlns="" xmlns:a16="http://schemas.microsoft.com/office/drawing/2014/main" id="{699D4373-2FFA-4AF8-9F8A-FF45E8518B69}"/>
              </a:ext>
            </a:extLst>
          </p:cNvPr>
          <p:cNvSpPr/>
          <p:nvPr/>
        </p:nvSpPr>
        <p:spPr bwMode="auto">
          <a:xfrm>
            <a:off x="364050" y="5813701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5967" y="5813701"/>
            <a:ext cx="1009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 bé đang chơi thả diều.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0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7" grpId="0" animBg="1"/>
      <p:bldP spid="27" grpId="0"/>
      <p:bldP spid="29" grpId="0"/>
      <p:bldP spid="30" grpId="0"/>
      <p:bldP spid="20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11005471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ucvpe3c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434</Words>
  <Application>Microsoft Office PowerPoint</Application>
  <PresentationFormat>Custom</PresentationFormat>
  <Paragraphs>68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Arial</vt:lpstr>
      <vt:lpstr>Cambria</vt:lpstr>
      <vt:lpstr>HP001 4 hàng</vt:lpstr>
      <vt:lpstr>#9Slide07 Bungee Inline</vt:lpstr>
      <vt:lpstr>#9Slide07 HoneyCream</vt:lpstr>
      <vt:lpstr>宋体</vt:lpstr>
      <vt:lpstr>Wingdings</vt:lpstr>
      <vt:lpstr>Calibri</vt:lpstr>
      <vt:lpstr>SVN-Newton</vt:lpstr>
      <vt:lpstr>HanaMinB</vt:lpstr>
      <vt:lpstr>华康方圆体W7(P)</vt:lpstr>
      <vt:lpstr>UTM Avo</vt:lpstr>
      <vt:lpstr>FZHei-B01S</vt:lpstr>
      <vt:lpstr>ITC Avant Garde Std Bk</vt:lpstr>
      <vt:lpstr>UTM Cookies</vt:lpstr>
      <vt:lpstr>UTM Showcard</vt:lpstr>
      <vt:lpstr>等线</vt:lpstr>
      <vt:lpstr>#9Slide03 SFU Grenoble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Măngnon</dc:creator>
  <cp:keywords>MĂNG NON TEAM</cp:keywords>
  <cp:lastModifiedBy>Minhthangpc.VN</cp:lastModifiedBy>
  <cp:revision>59</cp:revision>
  <dcterms:created xsi:type="dcterms:W3CDTF">2018-08-12T12:27:35Z</dcterms:created>
  <dcterms:modified xsi:type="dcterms:W3CDTF">2023-09-22T07:18:08Z</dcterms:modified>
</cp:coreProperties>
</file>