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72" r:id="rId2"/>
    <p:sldId id="257" r:id="rId3"/>
    <p:sldId id="256" r:id="rId4"/>
    <p:sldId id="258" r:id="rId5"/>
    <p:sldId id="267" r:id="rId6"/>
    <p:sldId id="268" r:id="rId7"/>
    <p:sldId id="269" r:id="rId8"/>
    <p:sldId id="270" r:id="rId9"/>
    <p:sldId id="271" r:id="rId10"/>
    <p:sldId id="285" r:id="rId11"/>
    <p:sldId id="276" r:id="rId12"/>
    <p:sldId id="275" r:id="rId13"/>
    <p:sldId id="287" r:id="rId14"/>
    <p:sldId id="278" r:id="rId15"/>
    <p:sldId id="286" r:id="rId16"/>
    <p:sldId id="277" r:id="rId17"/>
    <p:sldId id="279" r:id="rId18"/>
    <p:sldId id="288" r:id="rId19"/>
    <p:sldId id="289" r:id="rId20"/>
    <p:sldId id="282" r:id="rId21"/>
    <p:sldId id="283" r:id="rId22"/>
    <p:sldId id="291" r:id="rId23"/>
    <p:sldId id="293" r:id="rId24"/>
  </p:sldIdLst>
  <p:sldSz cx="12192000" cy="6858000"/>
  <p:notesSz cx="6858000" cy="9144000"/>
  <p:embeddedFontLst>
    <p:embeddedFont>
      <p:font typeface="Tahoma" panose="020B0604030504040204" pitchFamily="34" charset="0"/>
      <p:regular r:id="rId26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Britannic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581D0F"/>
    <a:srgbClr val="C45A12"/>
    <a:srgbClr val="FF9900"/>
    <a:srgbClr val="FF6600"/>
    <a:srgbClr val="993366"/>
    <a:srgbClr val="A54C0F"/>
    <a:srgbClr val="2D2A2F"/>
    <a:srgbClr val="2B4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81508" autoAdjust="0"/>
  </p:normalViewPr>
  <p:slideViewPr>
    <p:cSldViewPr snapToGrid="0">
      <p:cViewPr>
        <p:scale>
          <a:sx n="50" d="100"/>
          <a:sy n="50" d="100"/>
        </p:scale>
        <p:origin x="90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7FF38-F83E-4378-85EA-3AC2BD6D27ED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63D29-6499-4DAE-B0C1-CF29D7AE5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6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F38F6-5188-443C-897D-CA4E5DF66F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80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sang slide 9 </a:t>
            </a:r>
            <a:r>
              <a:rPr lang="en-US" baseline="0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56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HS </a:t>
            </a:r>
            <a:r>
              <a:rPr lang="en-US" dirty="0" err="1" smtClean="0"/>
              <a:t>suy</a:t>
            </a:r>
            <a:r>
              <a:rPr lang="en-US" dirty="0" smtClean="0"/>
              <a:t> </a:t>
            </a:r>
            <a:r>
              <a:rPr lang="en-US" dirty="0" err="1" smtClean="0"/>
              <a:t>nghĩ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8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hỏi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Tại sao không nói: Bạn Lệ vác trên vai chiếc ba lô con cóc? (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Vì: 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đeo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là mang một vật nào đó kiểu dễ tháo cởi, </a:t>
            </a:r>
            <a:r>
              <a:rPr lang="pt-BR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vác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nghĩa là chuyển vật nặng hoặc cồng kềnh bằng cách đặt lên vai. Chiếc ba lô con cóc nhẹ nên dùng từ đeo là phù hợp)</a:t>
            </a:r>
          </a:p>
          <a:p>
            <a:pPr marL="171450" indent="-171450">
              <a:buFontTx/>
              <a:buChar char="-"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thêm các từ đồng nghĩa với các từ đã cho ở BT1: cõng, cầm, địu, bưng.....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34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HS </a:t>
            </a:r>
            <a:r>
              <a:rPr lang="en-US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44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HS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thuộc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tục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8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HS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khổ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sắc</a:t>
            </a:r>
            <a:r>
              <a:rPr lang="en-US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Ví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. GV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xanh</a:t>
            </a:r>
            <a:r>
              <a:rPr lang="en-US" baseline="0" dirty="0" smtClean="0"/>
              <a:t>: 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Xanh mượt, xanh non, xanh rì, xanh mát, xanh thẫm.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họn các sự vật ứng với mỗi màu sắc để viết một đoạn văn miêu tả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63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Gv</a:t>
            </a:r>
            <a:r>
              <a:rPr lang="en-US" dirty="0" smtClean="0"/>
              <a:t> </a:t>
            </a:r>
            <a:r>
              <a:rPr lang="en-US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, HS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diễn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đạt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63D29-6499-4DAE-B0C1-CF29D7AE58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1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9233B-D4E0-4AFB-9443-B659077DC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88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23-Sep-21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ll%20Users\Documents\My%20Music\Sample%20Music\Beethoven's%20Symphony%20No.%209%20(Scherzo).wma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4.gif"/><Relationship Id="rId3" Type="http://schemas.microsoft.com/office/2007/relationships/media" Target="../media/media3.wav"/><Relationship Id="rId21" Type="http://schemas.openxmlformats.org/officeDocument/2006/relationships/slide" Target="slide9.xml"/><Relationship Id="rId7" Type="http://schemas.openxmlformats.org/officeDocument/2006/relationships/image" Target="../media/image8.png"/><Relationship Id="rId12" Type="http://schemas.openxmlformats.org/officeDocument/2006/relationships/slide" Target="slide5.xml"/><Relationship Id="rId17" Type="http://schemas.openxmlformats.org/officeDocument/2006/relationships/image" Target="../media/image13.gif"/><Relationship Id="rId2" Type="http://schemas.microsoft.com/office/2007/relationships/media" Target="../media/media2.wav"/><Relationship Id="rId16" Type="http://schemas.openxmlformats.org/officeDocument/2006/relationships/slide" Target="slide8.xml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slide" Target="slide7.xml"/><Relationship Id="rId4" Type="http://schemas.openxmlformats.org/officeDocument/2006/relationships/audio" Target="../media/media3.wav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uyển Tập 22 Hình Nền Powerpoint Dễ Thương Nhất Quả Đất, Tổng Hợp Ảnh Động  Powerpoint Dễ Thương">
            <a:extLst>
              <a:ext uri="{FF2B5EF4-FFF2-40B4-BE49-F238E27FC236}">
                <a16:creationId xmlns:a16="http://schemas.microsoft.com/office/drawing/2014/main" xmlns="" id="{875FA965-6E9D-4CBD-AC3C-E7475176A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0"/>
            <a:ext cx="12192000" cy="6858000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7000"/>
              </a:srgbClr>
            </a:outerShdw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999880" y="1775012"/>
            <a:ext cx="4189379" cy="1817212"/>
            <a:chOff x="3999880" y="1775012"/>
            <a:chExt cx="4189379" cy="1817212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xmlns="" id="{28647473-B020-4BEB-BEC5-336DF23B06F6}"/>
                </a:ext>
              </a:extLst>
            </p:cNvPr>
            <p:cNvSpPr/>
            <p:nvPr/>
          </p:nvSpPr>
          <p:spPr>
            <a:xfrm>
              <a:off x="3999880" y="1775012"/>
              <a:ext cx="4189379" cy="1817212"/>
            </a:xfrm>
            <a:prstGeom prst="cloud">
              <a:avLst/>
            </a:prstGeom>
            <a:gradFill>
              <a:gsLst>
                <a:gs pos="0">
                  <a:srgbClr val="E6FFFF"/>
                </a:gs>
                <a:gs pos="74000">
                  <a:srgbClr val="00B0F0">
                    <a:alpha val="8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4548487" y="2160542"/>
              <a:ext cx="330731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KHỞI ĐỘNG</a:t>
              </a:r>
              <a:endPara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5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1722" y="4546982"/>
            <a:ext cx="11911951" cy="1477328"/>
            <a:chOff x="907706" y="3273392"/>
            <a:chExt cx="11763198" cy="1476372"/>
          </a:xfrm>
        </p:grpSpPr>
        <p:sp>
          <p:nvSpPr>
            <p:cNvPr id="3" name="Freeform 11"/>
            <p:cNvSpPr/>
            <p:nvPr/>
          </p:nvSpPr>
          <p:spPr>
            <a:xfrm>
              <a:off x="907706" y="3589663"/>
              <a:ext cx="777673" cy="568932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17"/>
            <p:cNvSpPr/>
            <p:nvPr/>
          </p:nvSpPr>
          <p:spPr>
            <a:xfrm>
              <a:off x="1611091" y="3273392"/>
              <a:ext cx="11059813" cy="147637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Rèn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kĩ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altLang="zh-CN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3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altLang="zh-CN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altLang="zh-CN" sz="3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092D34D-7642-4C11-BF68-2A818872493D}"/>
              </a:ext>
            </a:extLst>
          </p:cNvPr>
          <p:cNvGrpSpPr/>
          <p:nvPr/>
        </p:nvGrpSpPr>
        <p:grpSpPr>
          <a:xfrm>
            <a:off x="171722" y="2264018"/>
            <a:ext cx="10670447" cy="784830"/>
            <a:chOff x="1139430" y="2118302"/>
            <a:chExt cx="8371208" cy="784830"/>
          </a:xfrm>
        </p:grpSpPr>
        <p:sp>
          <p:nvSpPr>
            <p:cNvPr id="6" name="Rectangle 14"/>
            <p:cNvSpPr/>
            <p:nvPr/>
          </p:nvSpPr>
          <p:spPr>
            <a:xfrm>
              <a:off x="1812934" y="2118302"/>
              <a:ext cx="769770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>
                  <a:latin typeface="Arial" panose="020B0604020202020204" pitchFamily="34" charset="0"/>
                  <a:cs typeface="Arial" panose="020B0604020202020204" pitchFamily="34" charset="0"/>
                </a:rPr>
                <a:t>Biết sử dụng đúng từ đồng nghĩa một cách </a:t>
              </a:r>
              <a:r>
                <a:rPr lang="da-DK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phù hợp.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xmlns="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47F258D-4578-49F4-A627-EF05926447E2}"/>
              </a:ext>
            </a:extLst>
          </p:cNvPr>
          <p:cNvSpPr txBox="1"/>
          <p:nvPr/>
        </p:nvSpPr>
        <p:spPr>
          <a:xfrm>
            <a:off x="3712894" y="1102046"/>
            <a:ext cx="4963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092D34D-7642-4C11-BF68-2A818872493D}"/>
              </a:ext>
            </a:extLst>
          </p:cNvPr>
          <p:cNvGrpSpPr/>
          <p:nvPr/>
        </p:nvGrpSpPr>
        <p:grpSpPr>
          <a:xfrm>
            <a:off x="171722" y="3405500"/>
            <a:ext cx="12020278" cy="784830"/>
            <a:chOff x="1139430" y="2118302"/>
            <a:chExt cx="8707668" cy="784830"/>
          </a:xfrm>
        </p:grpSpPr>
        <p:sp>
          <p:nvSpPr>
            <p:cNvPr id="10" name="Rectangle 14"/>
            <p:cNvSpPr/>
            <p:nvPr/>
          </p:nvSpPr>
          <p:spPr>
            <a:xfrm>
              <a:off x="1812934" y="2118302"/>
              <a:ext cx="8034164" cy="7848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a-DK" sz="3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Hiểu nghĩa của các câu tục ngữ và biết sử dụng đúng văn cảnh.</a:t>
              </a:r>
              <a:endParaRPr lang="pt-BR" altLang="en-US" sz="30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F1DE4858-F65A-41A3-941B-57EACC7D4761}"/>
                </a:ext>
              </a:extLst>
            </p:cNvPr>
            <p:cNvSpPr/>
            <p:nvPr/>
          </p:nvSpPr>
          <p:spPr>
            <a:xfrm>
              <a:off x="1139430" y="2434778"/>
              <a:ext cx="558800" cy="455613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-1" fmla="*/ 169069 w 397669"/>
                <a:gd name="connsiteY0-2" fmla="*/ 176212 h 289079"/>
                <a:gd name="connsiteX1-3" fmla="*/ 73819 w 397669"/>
                <a:gd name="connsiteY1-4" fmla="*/ 97631 h 289079"/>
                <a:gd name="connsiteX2-5" fmla="*/ 0 w 397669"/>
                <a:gd name="connsiteY2-6" fmla="*/ 169068 h 289079"/>
                <a:gd name="connsiteX3-7" fmla="*/ 126206 w 397669"/>
                <a:gd name="connsiteY3-8" fmla="*/ 280987 h 289079"/>
                <a:gd name="connsiteX4-9" fmla="*/ 219075 w 397669"/>
                <a:gd name="connsiteY4-10" fmla="*/ 273843 h 289079"/>
                <a:gd name="connsiteX5-11" fmla="*/ 397669 w 397669"/>
                <a:gd name="connsiteY5-12" fmla="*/ 35718 h 289079"/>
                <a:gd name="connsiteX6-13" fmla="*/ 376237 w 397669"/>
                <a:gd name="connsiteY6-14" fmla="*/ 0 h 289079"/>
                <a:gd name="connsiteX7-15" fmla="*/ 169069 w 397669"/>
                <a:gd name="connsiteY7-16" fmla="*/ 176212 h 289079"/>
                <a:gd name="connsiteX0-17" fmla="*/ 169069 w 397669"/>
                <a:gd name="connsiteY0-18" fmla="*/ 176212 h 297100"/>
                <a:gd name="connsiteX1-19" fmla="*/ 73819 w 397669"/>
                <a:gd name="connsiteY1-20" fmla="*/ 97631 h 297100"/>
                <a:gd name="connsiteX2-21" fmla="*/ 0 w 397669"/>
                <a:gd name="connsiteY2-22" fmla="*/ 169068 h 297100"/>
                <a:gd name="connsiteX3-23" fmla="*/ 126206 w 397669"/>
                <a:gd name="connsiteY3-24" fmla="*/ 280987 h 297100"/>
                <a:gd name="connsiteX4-25" fmla="*/ 219075 w 397669"/>
                <a:gd name="connsiteY4-26" fmla="*/ 273843 h 297100"/>
                <a:gd name="connsiteX5-27" fmla="*/ 397669 w 397669"/>
                <a:gd name="connsiteY5-28" fmla="*/ 35718 h 297100"/>
                <a:gd name="connsiteX6-29" fmla="*/ 376237 w 397669"/>
                <a:gd name="connsiteY6-30" fmla="*/ 0 h 297100"/>
                <a:gd name="connsiteX7-31" fmla="*/ 169069 w 397669"/>
                <a:gd name="connsiteY7-32" fmla="*/ 176212 h 297100"/>
                <a:gd name="connsiteX0-33" fmla="*/ 177436 w 406036"/>
                <a:gd name="connsiteY0-34" fmla="*/ 176212 h 297100"/>
                <a:gd name="connsiteX1-35" fmla="*/ 82186 w 406036"/>
                <a:gd name="connsiteY1-36" fmla="*/ 97631 h 297100"/>
                <a:gd name="connsiteX2-37" fmla="*/ 8367 w 406036"/>
                <a:gd name="connsiteY2-38" fmla="*/ 169068 h 297100"/>
                <a:gd name="connsiteX3-39" fmla="*/ 134573 w 406036"/>
                <a:gd name="connsiteY3-40" fmla="*/ 280987 h 297100"/>
                <a:gd name="connsiteX4-41" fmla="*/ 227442 w 406036"/>
                <a:gd name="connsiteY4-42" fmla="*/ 273843 h 297100"/>
                <a:gd name="connsiteX5-43" fmla="*/ 406036 w 406036"/>
                <a:gd name="connsiteY5-44" fmla="*/ 35718 h 297100"/>
                <a:gd name="connsiteX6-45" fmla="*/ 384604 w 406036"/>
                <a:gd name="connsiteY6-46" fmla="*/ 0 h 297100"/>
                <a:gd name="connsiteX7-47" fmla="*/ 177436 w 406036"/>
                <a:gd name="connsiteY7-48" fmla="*/ 176212 h 297100"/>
                <a:gd name="connsiteX0-49" fmla="*/ 179971 w 408571"/>
                <a:gd name="connsiteY0-50" fmla="*/ 176212 h 297100"/>
                <a:gd name="connsiteX1-51" fmla="*/ 84721 w 408571"/>
                <a:gd name="connsiteY1-52" fmla="*/ 97631 h 297100"/>
                <a:gd name="connsiteX2-53" fmla="*/ 10902 w 408571"/>
                <a:gd name="connsiteY2-54" fmla="*/ 169068 h 297100"/>
                <a:gd name="connsiteX3-55" fmla="*/ 137108 w 408571"/>
                <a:gd name="connsiteY3-56" fmla="*/ 280987 h 297100"/>
                <a:gd name="connsiteX4-57" fmla="*/ 229977 w 408571"/>
                <a:gd name="connsiteY4-58" fmla="*/ 273843 h 297100"/>
                <a:gd name="connsiteX5-59" fmla="*/ 408571 w 408571"/>
                <a:gd name="connsiteY5-60" fmla="*/ 35718 h 297100"/>
                <a:gd name="connsiteX6-61" fmla="*/ 387139 w 408571"/>
                <a:gd name="connsiteY6-62" fmla="*/ 0 h 297100"/>
                <a:gd name="connsiteX7-63" fmla="*/ 179971 w 408571"/>
                <a:gd name="connsiteY7-64" fmla="*/ 176212 h 297100"/>
                <a:gd name="connsiteX0-65" fmla="*/ 179971 w 408571"/>
                <a:gd name="connsiteY0-66" fmla="*/ 176212 h 297100"/>
                <a:gd name="connsiteX1-67" fmla="*/ 84721 w 408571"/>
                <a:gd name="connsiteY1-68" fmla="*/ 97631 h 297100"/>
                <a:gd name="connsiteX2-69" fmla="*/ 10902 w 408571"/>
                <a:gd name="connsiteY2-70" fmla="*/ 169068 h 297100"/>
                <a:gd name="connsiteX3-71" fmla="*/ 137108 w 408571"/>
                <a:gd name="connsiteY3-72" fmla="*/ 280987 h 297100"/>
                <a:gd name="connsiteX4-73" fmla="*/ 229977 w 408571"/>
                <a:gd name="connsiteY4-74" fmla="*/ 273843 h 297100"/>
                <a:gd name="connsiteX5-75" fmla="*/ 408571 w 408571"/>
                <a:gd name="connsiteY5-76" fmla="*/ 35718 h 297100"/>
                <a:gd name="connsiteX6-77" fmla="*/ 387139 w 408571"/>
                <a:gd name="connsiteY6-78" fmla="*/ 0 h 297100"/>
                <a:gd name="connsiteX7-79" fmla="*/ 179971 w 408571"/>
                <a:gd name="connsiteY7-80" fmla="*/ 176212 h 297100"/>
                <a:gd name="connsiteX0-81" fmla="*/ 179971 w 408571"/>
                <a:gd name="connsiteY0-82" fmla="*/ 176212 h 297100"/>
                <a:gd name="connsiteX1-83" fmla="*/ 84721 w 408571"/>
                <a:gd name="connsiteY1-84" fmla="*/ 97631 h 297100"/>
                <a:gd name="connsiteX2-85" fmla="*/ 10902 w 408571"/>
                <a:gd name="connsiteY2-86" fmla="*/ 169068 h 297100"/>
                <a:gd name="connsiteX3-87" fmla="*/ 137108 w 408571"/>
                <a:gd name="connsiteY3-88" fmla="*/ 280987 h 297100"/>
                <a:gd name="connsiteX4-89" fmla="*/ 229977 w 408571"/>
                <a:gd name="connsiteY4-90" fmla="*/ 273843 h 297100"/>
                <a:gd name="connsiteX5-91" fmla="*/ 408571 w 408571"/>
                <a:gd name="connsiteY5-92" fmla="*/ 35718 h 297100"/>
                <a:gd name="connsiteX6-93" fmla="*/ 387139 w 408571"/>
                <a:gd name="connsiteY6-94" fmla="*/ 0 h 297100"/>
                <a:gd name="connsiteX7-95" fmla="*/ 179971 w 408571"/>
                <a:gd name="connsiteY7-96" fmla="*/ 176212 h 297100"/>
                <a:gd name="connsiteX0-97" fmla="*/ 179971 w 408571"/>
                <a:gd name="connsiteY0-98" fmla="*/ 176212 h 297100"/>
                <a:gd name="connsiteX1-99" fmla="*/ 84721 w 408571"/>
                <a:gd name="connsiteY1-100" fmla="*/ 97631 h 297100"/>
                <a:gd name="connsiteX2-101" fmla="*/ 10902 w 408571"/>
                <a:gd name="connsiteY2-102" fmla="*/ 169068 h 297100"/>
                <a:gd name="connsiteX3-103" fmla="*/ 137108 w 408571"/>
                <a:gd name="connsiteY3-104" fmla="*/ 280987 h 297100"/>
                <a:gd name="connsiteX4-105" fmla="*/ 229977 w 408571"/>
                <a:gd name="connsiteY4-106" fmla="*/ 273843 h 297100"/>
                <a:gd name="connsiteX5-107" fmla="*/ 408571 w 408571"/>
                <a:gd name="connsiteY5-108" fmla="*/ 35718 h 297100"/>
                <a:gd name="connsiteX6-109" fmla="*/ 387139 w 408571"/>
                <a:gd name="connsiteY6-110" fmla="*/ 0 h 297100"/>
                <a:gd name="connsiteX7-111" fmla="*/ 179971 w 408571"/>
                <a:gd name="connsiteY7-112" fmla="*/ 176212 h 297100"/>
                <a:gd name="connsiteX0-113" fmla="*/ 179971 w 408571"/>
                <a:gd name="connsiteY0-114" fmla="*/ 176212 h 297100"/>
                <a:gd name="connsiteX1-115" fmla="*/ 84721 w 408571"/>
                <a:gd name="connsiteY1-116" fmla="*/ 97631 h 297100"/>
                <a:gd name="connsiteX2-117" fmla="*/ 10902 w 408571"/>
                <a:gd name="connsiteY2-118" fmla="*/ 169068 h 297100"/>
                <a:gd name="connsiteX3-119" fmla="*/ 137108 w 408571"/>
                <a:gd name="connsiteY3-120" fmla="*/ 280987 h 297100"/>
                <a:gd name="connsiteX4-121" fmla="*/ 229977 w 408571"/>
                <a:gd name="connsiteY4-122" fmla="*/ 273843 h 297100"/>
                <a:gd name="connsiteX5-123" fmla="*/ 408571 w 408571"/>
                <a:gd name="connsiteY5-124" fmla="*/ 35718 h 297100"/>
                <a:gd name="connsiteX6-125" fmla="*/ 387139 w 408571"/>
                <a:gd name="connsiteY6-126" fmla="*/ 0 h 297100"/>
                <a:gd name="connsiteX7-127" fmla="*/ 179971 w 408571"/>
                <a:gd name="connsiteY7-128" fmla="*/ 176212 h 297100"/>
                <a:gd name="connsiteX0-129" fmla="*/ 179971 w 425397"/>
                <a:gd name="connsiteY0-130" fmla="*/ 176212 h 297100"/>
                <a:gd name="connsiteX1-131" fmla="*/ 84721 w 425397"/>
                <a:gd name="connsiteY1-132" fmla="*/ 97631 h 297100"/>
                <a:gd name="connsiteX2-133" fmla="*/ 10902 w 425397"/>
                <a:gd name="connsiteY2-134" fmla="*/ 169068 h 297100"/>
                <a:gd name="connsiteX3-135" fmla="*/ 137108 w 425397"/>
                <a:gd name="connsiteY3-136" fmla="*/ 280987 h 297100"/>
                <a:gd name="connsiteX4-137" fmla="*/ 229977 w 425397"/>
                <a:gd name="connsiteY4-138" fmla="*/ 273843 h 297100"/>
                <a:gd name="connsiteX5-139" fmla="*/ 408571 w 425397"/>
                <a:gd name="connsiteY5-140" fmla="*/ 35718 h 297100"/>
                <a:gd name="connsiteX6-141" fmla="*/ 387139 w 425397"/>
                <a:gd name="connsiteY6-142" fmla="*/ 0 h 297100"/>
                <a:gd name="connsiteX7-143" fmla="*/ 179971 w 425397"/>
                <a:gd name="connsiteY7-144" fmla="*/ 176212 h 297100"/>
                <a:gd name="connsiteX0-145" fmla="*/ 179971 w 445220"/>
                <a:gd name="connsiteY0-146" fmla="*/ 184370 h 305258"/>
                <a:gd name="connsiteX1-147" fmla="*/ 84721 w 445220"/>
                <a:gd name="connsiteY1-148" fmla="*/ 105789 h 305258"/>
                <a:gd name="connsiteX2-149" fmla="*/ 10902 w 445220"/>
                <a:gd name="connsiteY2-150" fmla="*/ 177226 h 305258"/>
                <a:gd name="connsiteX3-151" fmla="*/ 137108 w 445220"/>
                <a:gd name="connsiteY3-152" fmla="*/ 289145 h 305258"/>
                <a:gd name="connsiteX4-153" fmla="*/ 229977 w 445220"/>
                <a:gd name="connsiteY4-154" fmla="*/ 282001 h 305258"/>
                <a:gd name="connsiteX5-155" fmla="*/ 408571 w 445220"/>
                <a:gd name="connsiteY5-156" fmla="*/ 43876 h 305258"/>
                <a:gd name="connsiteX6-157" fmla="*/ 387139 w 445220"/>
                <a:gd name="connsiteY6-158" fmla="*/ 8158 h 305258"/>
                <a:gd name="connsiteX7-159" fmla="*/ 179971 w 445220"/>
                <a:gd name="connsiteY7-160" fmla="*/ 184370 h 3052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121" y="443196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1695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45" y="188364"/>
            <a:ext cx="2183227" cy="125955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384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03630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 smtClean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 smtClean="0"/>
                <a:t>đây</a:t>
              </a:r>
              <a:r>
                <a:rPr lang="en-US" altLang="en-US" sz="2400" b="1" i="1" dirty="0" smtClean="0"/>
                <a:t>: </a:t>
              </a:r>
              <a:endParaRPr lang="en-US" altLang="en-US" sz="2400" b="1" i="1" dirty="0"/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to,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 smtClean="0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64915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7634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4915416" y="273970"/>
            <a:ext cx="6798457" cy="147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? </a:t>
            </a: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4852729" y="1178475"/>
            <a:ext cx="678747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: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i="1" dirty="0" smtClean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có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chung</a:t>
            </a:r>
            <a:r>
              <a:rPr lang="en-US" altLang="en-US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nhấc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mang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vật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đó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đến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nơi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cs typeface="Arial" panose="020B0604020202020204" pitchFamily="34" charset="0"/>
              </a:rPr>
              <a:t>khác</a:t>
            </a:r>
            <a:r>
              <a:rPr lang="en-US" altLang="en-US" dirty="0">
                <a:solidFill>
                  <a:srgbClr val="0000CC"/>
                </a:solidFill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85762" y="4299517"/>
            <a:ext cx="6321405" cy="1478418"/>
            <a:chOff x="7133769" y="2745117"/>
            <a:chExt cx="4911857" cy="1478418"/>
          </a:xfrm>
        </p:grpSpPr>
        <p:sp>
          <p:nvSpPr>
            <p:cNvPr id="3" name="Notched Right Arrow 2"/>
            <p:cNvSpPr/>
            <p:nvPr/>
          </p:nvSpPr>
          <p:spPr>
            <a:xfrm>
              <a:off x="7133769" y="3002152"/>
              <a:ext cx="67491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808686" y="2745117"/>
              <a:ext cx="4236940" cy="1478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xách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khiêng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kẹp</a:t>
              </a:r>
              <a:r>
                <a:rPr lang="en-US" altLang="en-US" sz="3200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altLang="en-US" sz="320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vác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200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altLang="en-US" sz="320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  <p:pic>
        <p:nvPicPr>
          <p:cNvPr id="13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/>
      <p:bldP spid="430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4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827486" y="170568"/>
            <a:ext cx="6798457" cy="130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c</a:t>
            </a:r>
            <a:r>
              <a:rPr lang="en-US" sz="2800" i="1" dirty="0" err="1" smtClean="0"/>
              <a:t>ầm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nhấc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/>
              <a:t>lên</a:t>
            </a:r>
            <a:r>
              <a:rPr lang="en-US" sz="2800" i="1" dirty="0"/>
              <a:t> hay </a:t>
            </a:r>
            <a:r>
              <a:rPr lang="en-US" sz="2800" i="1" dirty="0" err="1"/>
              <a:t>mang</a:t>
            </a:r>
            <a:r>
              <a:rPr lang="en-US" sz="2800" i="1" dirty="0"/>
              <a:t> </a:t>
            </a:r>
            <a:r>
              <a:rPr lang="en-US" sz="2800" i="1" dirty="0" err="1"/>
              <a:t>đi</a:t>
            </a:r>
            <a:r>
              <a:rPr lang="en-US" sz="2800" i="1" dirty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tay</a:t>
            </a:r>
            <a:r>
              <a:rPr lang="en-US" sz="2800" i="1" dirty="0"/>
              <a:t> </a:t>
            </a:r>
            <a:r>
              <a:rPr lang="en-US" sz="2800" i="1" dirty="0" err="1"/>
              <a:t>để</a:t>
            </a:r>
            <a:r>
              <a:rPr lang="en-US" sz="2800" i="1" dirty="0"/>
              <a:t> </a:t>
            </a:r>
            <a:r>
              <a:rPr lang="en-US" sz="2800" i="1" dirty="0" err="1"/>
              <a:t>buông</a:t>
            </a:r>
            <a:r>
              <a:rPr lang="en-US" sz="2800" i="1" dirty="0"/>
              <a:t> </a:t>
            </a:r>
            <a:r>
              <a:rPr lang="en-US" sz="2800" i="1" dirty="0" err="1"/>
              <a:t>thẳng</a:t>
            </a:r>
            <a:r>
              <a:rPr lang="en-US" sz="2800" i="1" dirty="0"/>
              <a:t> </a:t>
            </a:r>
            <a:r>
              <a:rPr lang="en-US" sz="2800" i="1" dirty="0" err="1" smtClean="0"/>
              <a:t>xuống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827485" y="1623812"/>
            <a:ext cx="725133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sz="2800" i="1" dirty="0" err="1" smtClean="0"/>
              <a:t>mang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một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nào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đó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nhẹ</a:t>
            </a:r>
            <a:r>
              <a:rPr lang="en-US" sz="2800" i="1" dirty="0" smtClean="0"/>
              <a:t>, </a:t>
            </a:r>
            <a:r>
              <a:rPr lang="en-US" sz="2800" i="1" dirty="0" err="1" smtClean="0"/>
              <a:t>dễ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tháo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cởi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827484" y="2453718"/>
            <a:ext cx="6798457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/>
              <a:t>n</a:t>
            </a:r>
            <a:r>
              <a:rPr lang="vi-VN" sz="2800" i="1" dirty="0" smtClean="0"/>
              <a:t>âng </a:t>
            </a:r>
            <a:r>
              <a:rPr lang="vi-VN" sz="2800" i="1" dirty="0"/>
              <a:t>vật nặng đi nơi khác bằng sức mạnh đôi bàn tay hay hợp sức của nhiều </a:t>
            </a:r>
            <a:r>
              <a:rPr lang="vi-VN" sz="2800" i="1" dirty="0" smtClean="0"/>
              <a:t>người</a:t>
            </a:r>
            <a:r>
              <a:rPr lang="en-US" sz="2800" i="1" dirty="0" smtClean="0"/>
              <a:t>.</a:t>
            </a:r>
            <a:endParaRPr lang="en-US" altLang="en-US" sz="2800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827483" y="4306621"/>
            <a:ext cx="679845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>
                <a:solidFill>
                  <a:srgbClr val="FF0000"/>
                </a:solidFill>
                <a:cs typeface="Arial" panose="020B0604020202020204" pitchFamily="34" charset="0"/>
              </a:rPr>
              <a:t>k</a:t>
            </a: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ẹp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g</a:t>
            </a:r>
            <a:r>
              <a:rPr lang="en-US" sz="2800" i="1" dirty="0" err="1" smtClean="0"/>
              <a:t>iữ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chặt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vật</a:t>
            </a:r>
            <a:r>
              <a:rPr lang="en-US" sz="2800" i="1" dirty="0" smtClean="0"/>
              <a:t> </a:t>
            </a:r>
            <a:r>
              <a:rPr lang="en-US" sz="2800" i="1" dirty="0" err="1"/>
              <a:t>bằng</a:t>
            </a:r>
            <a:r>
              <a:rPr lang="en-US" sz="2800" i="1" dirty="0"/>
              <a:t> </a:t>
            </a:r>
            <a:r>
              <a:rPr lang="en-US" sz="2800" i="1" dirty="0" err="1"/>
              <a:t>cách</a:t>
            </a:r>
            <a:r>
              <a:rPr lang="en-US" sz="2800" i="1" dirty="0"/>
              <a:t> </a:t>
            </a:r>
            <a:r>
              <a:rPr lang="en-US" sz="2800" i="1" dirty="0" err="1"/>
              <a:t>ép</a:t>
            </a:r>
            <a:r>
              <a:rPr lang="en-US" sz="2800" i="1" dirty="0"/>
              <a:t> </a:t>
            </a:r>
            <a:r>
              <a:rPr lang="en-US" sz="2800" i="1" dirty="0" err="1"/>
              <a:t>mạnh</a:t>
            </a:r>
            <a:r>
              <a:rPr lang="en-US" sz="2800" i="1" dirty="0"/>
              <a:t> </a:t>
            </a:r>
            <a:r>
              <a:rPr lang="en-US" sz="2800" i="1" dirty="0" err="1"/>
              <a:t>lại</a:t>
            </a:r>
            <a:r>
              <a:rPr lang="en-US" sz="2800" i="1" dirty="0"/>
              <a:t> </a:t>
            </a:r>
            <a:r>
              <a:rPr lang="en-US" sz="2800" i="1" dirty="0" err="1"/>
              <a:t>từ</a:t>
            </a:r>
            <a:r>
              <a:rPr lang="en-US" sz="2800" i="1" dirty="0"/>
              <a:t> </a:t>
            </a:r>
            <a:r>
              <a:rPr lang="en-US" sz="2800" i="1" dirty="0" err="1"/>
              <a:t>hai</a:t>
            </a:r>
            <a:r>
              <a:rPr lang="en-US" sz="2800" i="1" dirty="0"/>
              <a:t> </a:t>
            </a:r>
            <a:r>
              <a:rPr lang="en-US" sz="2800" i="1" dirty="0" err="1" smtClean="0"/>
              <a:t>phía</a:t>
            </a:r>
            <a:r>
              <a:rPr lang="en-US" sz="2800" i="1" dirty="0" smtClean="0"/>
              <a:t>.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827482" y="5565619"/>
            <a:ext cx="679845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800" i="1" dirty="0" smtClean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i="1" dirty="0" err="1"/>
              <a:t>m</a:t>
            </a:r>
            <a:r>
              <a:rPr lang="en-US" sz="2800" i="1" dirty="0" err="1" smtClean="0"/>
              <a:t>ang</a:t>
            </a:r>
            <a:r>
              <a:rPr lang="en-US" sz="2800" i="1" dirty="0" smtClean="0"/>
              <a:t> </a:t>
            </a:r>
            <a:r>
              <a:rPr lang="en-US" sz="2800" i="1" dirty="0" err="1"/>
              <a:t>một</a:t>
            </a:r>
            <a:r>
              <a:rPr lang="en-US" sz="2800" i="1" dirty="0"/>
              <a:t> </a:t>
            </a:r>
            <a:r>
              <a:rPr lang="en-US" sz="2800" i="1" dirty="0" err="1"/>
              <a:t>vật</a:t>
            </a:r>
            <a:r>
              <a:rPr lang="en-US" sz="2800" i="1" dirty="0"/>
              <a:t> </a:t>
            </a:r>
            <a:r>
              <a:rPr lang="en-US" sz="2800" i="1" dirty="0" err="1"/>
              <a:t>nặng</a:t>
            </a:r>
            <a:r>
              <a:rPr lang="en-US" sz="2800" i="1" dirty="0"/>
              <a:t> </a:t>
            </a:r>
            <a:r>
              <a:rPr lang="en-US" sz="2800" i="1" dirty="0" err="1"/>
              <a:t>đặt</a:t>
            </a:r>
            <a:r>
              <a:rPr lang="en-US" sz="2800" i="1" dirty="0"/>
              <a:t> </a:t>
            </a:r>
            <a:r>
              <a:rPr lang="en-US" sz="2800" i="1" dirty="0" err="1"/>
              <a:t>trên</a:t>
            </a:r>
            <a:r>
              <a:rPr lang="en-US" sz="2800" i="1" dirty="0"/>
              <a:t> </a:t>
            </a:r>
            <a:r>
              <a:rPr lang="en-US" sz="2800" i="1" dirty="0" err="1" smtClean="0"/>
              <a:t>vai</a:t>
            </a:r>
            <a:r>
              <a:rPr lang="en-US" sz="2800" i="1" dirty="0" smtClean="0"/>
              <a:t>.</a:t>
            </a:r>
            <a:endParaRPr lang="en-US" altLang="en-US" sz="2800" i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4571778" y="887348"/>
            <a:ext cx="6596742" cy="13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Các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: </a:t>
            </a:r>
            <a:r>
              <a:rPr lang="en-US" altLang="en-US" sz="3000" i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3000" i="1" dirty="0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3000" i="1" dirty="0" err="1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loại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từ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solidFill>
                  <a:srgbClr val="0000CC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3000" dirty="0" smtClean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0000CC"/>
                </a:solidFill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solidFill>
                  <a:srgbClr val="0000CC"/>
                </a:solidFill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75057" y="2371408"/>
            <a:ext cx="7618544" cy="2077493"/>
            <a:chOff x="4910760" y="3909923"/>
            <a:chExt cx="6716223" cy="2077493"/>
          </a:xfrm>
        </p:grpSpPr>
        <p:sp>
          <p:nvSpPr>
            <p:cNvPr id="10246" name="Rectangle 7"/>
            <p:cNvSpPr>
              <a:spLocks noChangeArrowheads="1"/>
            </p:cNvSpPr>
            <p:nvPr/>
          </p:nvSpPr>
          <p:spPr bwMode="auto">
            <a:xfrm>
              <a:off x="6172200" y="4510088"/>
              <a:ext cx="4191000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>
                  <a:solidFill>
                    <a:srgbClr val="0000CC"/>
                  </a:solidFill>
                  <a:cs typeface="Arial" panose="020B0604020202020204" pitchFamily="34" charset="0"/>
                </a:rPr>
                <a:t>    </a:t>
              </a:r>
            </a:p>
          </p:txBody>
        </p:sp>
        <p:sp>
          <p:nvSpPr>
            <p:cNvPr id="45065" name="Rectangle 9"/>
            <p:cNvSpPr>
              <a:spLocks noChangeArrowheads="1"/>
            </p:cNvSpPr>
            <p:nvPr/>
          </p:nvSpPr>
          <p:spPr bwMode="auto">
            <a:xfrm>
              <a:off x="5664199" y="3909923"/>
              <a:ext cx="596278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solidFill>
                    <a:srgbClr val="0000CC"/>
                  </a:solidFill>
                  <a:cs typeface="Arial" panose="020B0604020202020204" pitchFamily="34" charset="0"/>
                </a:rPr>
                <a:t>Các</a:t>
              </a: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: </a:t>
              </a:r>
              <a:r>
                <a:rPr lang="en-US" altLang="en-US" sz="3000" i="1" dirty="0" err="1" smtClean="0">
                  <a:solidFill>
                    <a:srgbClr val="FF0000"/>
                  </a:solidFill>
                  <a:cs typeface="Arial" panose="020B0604020202020204" pitchFamily="34" charset="0"/>
                </a:rPr>
                <a:t>xách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đeo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khiêng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kẹp</a:t>
              </a:r>
              <a:r>
                <a:rPr lang="en-US" altLang="en-US" sz="3000" i="1" dirty="0">
                  <a:solidFill>
                    <a:srgbClr val="FF0000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en-US" sz="3000" i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vác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là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loại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từ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đồng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nghĩa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không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>
                  <a:solidFill>
                    <a:srgbClr val="0000CC"/>
                  </a:solidFill>
                  <a:cs typeface="Arial" panose="020B0604020202020204" pitchFamily="34" charset="0"/>
                </a:rPr>
                <a:t>hoàn</a:t>
              </a:r>
              <a:r>
                <a:rPr lang="en-US" altLang="en-US" sz="3000" dirty="0">
                  <a:solidFill>
                    <a:srgbClr val="0000CC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000" dirty="0" err="1" smtClean="0">
                  <a:solidFill>
                    <a:srgbClr val="0000CC"/>
                  </a:solidFill>
                  <a:cs typeface="Arial" panose="020B0604020202020204" pitchFamily="34" charset="0"/>
                </a:rPr>
                <a:t>toàn</a:t>
              </a:r>
              <a:r>
                <a:rPr lang="en-US" altLang="en-US" sz="3000" dirty="0" smtClean="0">
                  <a:solidFill>
                    <a:srgbClr val="0000CC"/>
                  </a:solidFill>
                  <a:cs typeface="Arial" panose="020B0604020202020204" pitchFamily="34" charset="0"/>
                </a:rPr>
                <a:t>. </a:t>
              </a:r>
              <a:endParaRPr lang="en-US" altLang="en-US" sz="3000" dirty="0">
                <a:solidFill>
                  <a:srgbClr val="0000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Notched Right Arrow 10"/>
            <p:cNvSpPr/>
            <p:nvPr/>
          </p:nvSpPr>
          <p:spPr>
            <a:xfrm>
              <a:off x="4910760" y="4202985"/>
              <a:ext cx="868597" cy="307103"/>
            </a:xfrm>
            <a:prstGeom prst="notched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endParaRPr lang="en-US" altLang="en-US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04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8198" name="Picture 8" descr="Tranh_mih_hoa_cho_bai__Luyen_tap_ve_tu_dong_ngh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4" y="273970"/>
            <a:ext cx="4329488" cy="6129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18144" y="155396"/>
            <a:ext cx="7715798" cy="6247864"/>
            <a:chOff x="5326743" y="1335314"/>
            <a:chExt cx="4597947" cy="6247864"/>
          </a:xfrm>
        </p:grpSpPr>
        <p:sp>
          <p:nvSpPr>
            <p:cNvPr id="8199" name="Rectangle 9"/>
            <p:cNvSpPr>
              <a:spLocks noChangeArrowheads="1"/>
            </p:cNvSpPr>
            <p:nvPr/>
          </p:nvSpPr>
          <p:spPr bwMode="auto">
            <a:xfrm>
              <a:off x="5326743" y="1335314"/>
              <a:ext cx="4572000" cy="62478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b="1" i="1" dirty="0" smtClean="0"/>
                <a:t>1.Tìm </a:t>
              </a:r>
              <a:r>
                <a:rPr lang="en-US" altLang="en-US" sz="2400" b="1" i="1" dirty="0" err="1"/>
                <a:t>từ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trong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ngoặc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đơn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thích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hợp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với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mỗi</a:t>
              </a:r>
              <a:r>
                <a:rPr lang="en-US" altLang="en-US" sz="2400" b="1" i="1" dirty="0"/>
                <a:t> ô </a:t>
              </a:r>
              <a:r>
                <a:rPr lang="en-US" altLang="en-US" sz="2400" b="1" i="1" dirty="0" err="1"/>
                <a:t>trống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/>
                <a:t>dưới</a:t>
              </a:r>
              <a:r>
                <a:rPr lang="en-US" altLang="en-US" sz="2400" b="1" i="1" dirty="0"/>
                <a:t> </a:t>
              </a:r>
              <a:r>
                <a:rPr lang="en-US" altLang="en-US" sz="2400" b="1" i="1" dirty="0" err="1" smtClean="0"/>
                <a:t>đây</a:t>
              </a:r>
              <a:r>
                <a:rPr lang="en-US" altLang="en-US" sz="2400" b="1" i="1" dirty="0" smtClean="0"/>
                <a:t>: </a:t>
              </a:r>
              <a:endParaRPr lang="en-US" altLang="en-US" sz="2400" b="1" i="1" dirty="0"/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Chúng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tôi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đang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hành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quân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tới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cắm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-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thắng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của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Lệ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FF0000"/>
                  </a:solidFill>
                </a:rPr>
                <a:t>đeo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trên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chiếc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con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cóc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vung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vẩy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vừa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hát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véo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von.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Thư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điệu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xách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túi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đàn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ghi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ta.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Tuấn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“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đô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vật</a:t>
              </a:r>
              <a:r>
                <a:rPr lang="en-US" altLang="en-US" sz="2400" dirty="0">
                  <a:solidFill>
                    <a:srgbClr val="0000FF"/>
                  </a:solidFill>
                </a:rPr>
                <a:t>”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vai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một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thùng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đựng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nước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uống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ăn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. Hai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Tân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và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Hưng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to,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khỏe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cùng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hăm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hở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khiêng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đồ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kỉnh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lều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trại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Bạn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Phượng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bé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nhỏ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nhất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thì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FF0000"/>
                  </a:solidFill>
                </a:rPr>
                <a:t>kẹp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 smtClean="0">
                  <a:solidFill>
                    <a:srgbClr val="0000FF"/>
                  </a:solidFill>
                </a:rPr>
                <a:t>trong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nách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mấy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tờ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báo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Nhi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đồng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i="1" dirty="0" err="1" smtClean="0">
                  <a:solidFill>
                    <a:srgbClr val="0000FF"/>
                  </a:solidFill>
                </a:rPr>
                <a:t>cười</a:t>
              </a:r>
              <a:r>
                <a:rPr lang="en-US" altLang="en-US" sz="2400" dirty="0" smtClean="0">
                  <a:solidFill>
                    <a:srgbClr val="0000FF"/>
                  </a:solidFill>
                </a:rPr>
                <a:t>,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đến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chỗ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nghỉ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là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giở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ra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đọc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ngay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cho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cả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nhóm</a:t>
              </a:r>
              <a:r>
                <a:rPr lang="en-US" altLang="en-US" sz="2400" dirty="0">
                  <a:solidFill>
                    <a:srgbClr val="0000FF"/>
                  </a:solidFill>
                </a:rPr>
                <a:t> </a:t>
              </a:r>
              <a:r>
                <a:rPr lang="en-US" altLang="en-US" sz="2400" dirty="0" err="1">
                  <a:solidFill>
                    <a:srgbClr val="0000FF"/>
                  </a:solidFill>
                </a:rPr>
                <a:t>nghe</a:t>
              </a:r>
              <a:r>
                <a:rPr lang="en-US" altLang="en-US" sz="2400" dirty="0">
                  <a:solidFill>
                    <a:srgbClr val="0000FF"/>
                  </a:solidFill>
                </a:rPr>
                <a:t>.      </a:t>
              </a:r>
            </a:p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rgbClr val="0000FF"/>
                  </a:solidFill>
                </a:rPr>
                <a:t>             (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xách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đeo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khiêng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kẹp</a:t>
              </a:r>
              <a:r>
                <a:rPr lang="en-US" altLang="en-US" sz="2400" i="1" dirty="0">
                  <a:solidFill>
                    <a:srgbClr val="0000FF"/>
                  </a:solidFill>
                </a:rPr>
                <a:t> , </a:t>
              </a:r>
              <a:r>
                <a:rPr lang="en-US" altLang="en-US" sz="2400" i="1" dirty="0" err="1">
                  <a:solidFill>
                    <a:srgbClr val="0000FF"/>
                  </a:solidFill>
                </a:rPr>
                <a:t>vác</a:t>
              </a:r>
              <a:r>
                <a:rPr lang="en-US" altLang="en-US" sz="2400" dirty="0">
                  <a:solidFill>
                    <a:srgbClr val="0000FF"/>
                  </a:solidFill>
                </a:rPr>
                <a:t>)</a:t>
              </a:r>
            </a:p>
          </p:txBody>
        </p: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8282213" y="2982686"/>
              <a:ext cx="402772" cy="39914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6302419" y="4473437"/>
              <a:ext cx="355601" cy="42635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2" name="Rectangle 12"/>
            <p:cNvSpPr>
              <a:spLocks noChangeArrowheads="1"/>
            </p:cNvSpPr>
            <p:nvPr/>
          </p:nvSpPr>
          <p:spPr bwMode="auto">
            <a:xfrm>
              <a:off x="9298761" y="4928822"/>
              <a:ext cx="625929" cy="4934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3" name="Rectangle 13"/>
            <p:cNvSpPr>
              <a:spLocks noChangeArrowheads="1"/>
            </p:cNvSpPr>
            <p:nvPr/>
          </p:nvSpPr>
          <p:spPr bwMode="auto">
            <a:xfrm>
              <a:off x="7253514" y="3956959"/>
              <a:ext cx="495300" cy="41547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51214" name="Rectangle 14"/>
            <p:cNvSpPr>
              <a:spLocks noChangeArrowheads="1"/>
            </p:cNvSpPr>
            <p:nvPr/>
          </p:nvSpPr>
          <p:spPr bwMode="auto">
            <a:xfrm>
              <a:off x="6079026" y="5975368"/>
              <a:ext cx="392718" cy="4644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ts val="4000"/>
                </a:lnSpc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673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pic>
        <p:nvPicPr>
          <p:cNvPr id="9219" name="Picture 2" descr="hinh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67" y="-30443"/>
            <a:ext cx="6213237" cy="68974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Line 3"/>
          <p:cNvSpPr>
            <a:spLocks noChangeShapeType="1"/>
          </p:cNvSpPr>
          <p:nvPr/>
        </p:nvSpPr>
        <p:spPr bwMode="auto">
          <a:xfrm>
            <a:off x="900233" y="754743"/>
            <a:ext cx="472550" cy="4354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Text Box 4" descr="Shingle"/>
          <p:cNvSpPr txBox="1">
            <a:spLocks noChangeArrowheads="1"/>
          </p:cNvSpPr>
          <p:nvPr/>
        </p:nvSpPr>
        <p:spPr bwMode="auto">
          <a:xfrm>
            <a:off x="327272" y="192426"/>
            <a:ext cx="9227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vác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3" name="Text Box 5" descr="Shingle"/>
          <p:cNvSpPr txBox="1">
            <a:spLocks noChangeArrowheads="1"/>
          </p:cNvSpPr>
          <p:nvPr/>
        </p:nvSpPr>
        <p:spPr bwMode="auto">
          <a:xfrm>
            <a:off x="2383208" y="-87084"/>
            <a:ext cx="15263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khiêng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>
            <a:off x="1109485" y="484815"/>
            <a:ext cx="1819448" cy="10280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5" name="Text Box 7" descr="Shingle"/>
          <p:cNvSpPr txBox="1">
            <a:spLocks noChangeArrowheads="1"/>
          </p:cNvSpPr>
          <p:nvPr/>
        </p:nvSpPr>
        <p:spPr bwMode="auto">
          <a:xfrm>
            <a:off x="639615" y="5381066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kẹp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V="1">
            <a:off x="1184605" y="3880910"/>
            <a:ext cx="489522" cy="15828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7" name="Text Box 9" descr="Shingle"/>
          <p:cNvSpPr txBox="1">
            <a:spLocks noChangeArrowheads="1"/>
          </p:cNvSpPr>
          <p:nvPr/>
        </p:nvSpPr>
        <p:spPr bwMode="auto">
          <a:xfrm>
            <a:off x="3146386" y="6118355"/>
            <a:ext cx="13072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xách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flipV="1">
            <a:off x="3599782" y="4371013"/>
            <a:ext cx="445515" cy="17596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9" name="Text Box 11" descr="Shingle"/>
          <p:cNvSpPr txBox="1">
            <a:spLocks noChangeArrowheads="1"/>
          </p:cNvSpPr>
          <p:nvPr/>
        </p:nvSpPr>
        <p:spPr bwMode="auto">
          <a:xfrm>
            <a:off x="4453593" y="325171"/>
            <a:ext cx="1089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đeo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>
            <a:off x="4940755" y="892996"/>
            <a:ext cx="436376" cy="10633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3261" name="Beethoven's Symphony No. 9 (Scherzo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-1611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2" name="Text Box 14" descr="Shingle"/>
          <p:cNvSpPr txBox="1">
            <a:spLocks noChangeArrowheads="1"/>
          </p:cNvSpPr>
          <p:nvPr/>
        </p:nvSpPr>
        <p:spPr bwMode="auto">
          <a:xfrm>
            <a:off x="9532512" y="6267598"/>
            <a:ext cx="15644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vác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3" name="Text Box 15" descr="Shingle"/>
          <p:cNvSpPr txBox="1">
            <a:spLocks noChangeArrowheads="1"/>
          </p:cNvSpPr>
          <p:nvPr/>
        </p:nvSpPr>
        <p:spPr bwMode="auto">
          <a:xfrm>
            <a:off x="10314725" y="6267598"/>
            <a:ext cx="21907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latin typeface="Times New Roman" panose="02020603050405020304" pitchFamily="18" charset="0"/>
              </a:rPr>
              <a:t>khiêng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)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3264" name="Text Box 16" descr="Shingle"/>
          <p:cNvSpPr txBox="1">
            <a:spLocks noChangeArrowheads="1"/>
          </p:cNvSpPr>
          <p:nvPr/>
        </p:nvSpPr>
        <p:spPr bwMode="auto">
          <a:xfrm>
            <a:off x="6639398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(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kẹp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5" name="Text Box 17" descr="Shingle"/>
          <p:cNvSpPr txBox="1">
            <a:spLocks noChangeArrowheads="1"/>
          </p:cNvSpPr>
          <p:nvPr/>
        </p:nvSpPr>
        <p:spPr bwMode="auto">
          <a:xfrm>
            <a:off x="7721764" y="6267598"/>
            <a:ext cx="15644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xách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3266" name="Text Box 18" descr="Shingle"/>
          <p:cNvSpPr txBox="1">
            <a:spLocks noChangeArrowheads="1"/>
          </p:cNvSpPr>
          <p:nvPr/>
        </p:nvSpPr>
        <p:spPr bwMode="auto">
          <a:xfrm>
            <a:off x="8727461" y="6273225"/>
            <a:ext cx="98395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đeo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9236" name="Rectangle 21"/>
          <p:cNvSpPr>
            <a:spLocks noChangeArrowheads="1"/>
          </p:cNvSpPr>
          <p:nvPr/>
        </p:nvSpPr>
        <p:spPr bwMode="auto">
          <a:xfrm>
            <a:off x="6313219" y="65900"/>
            <a:ext cx="5723869" cy="66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1.</a:t>
            </a:r>
            <a:r>
              <a:rPr lang="en-US" altLang="en-US" sz="2600" i="1" dirty="0" smtClean="0">
                <a:solidFill>
                  <a:srgbClr val="003300"/>
                </a:solidFill>
                <a:cs typeface="Arial" panose="020B0604020202020204" pitchFamily="34" charset="0"/>
              </a:rPr>
              <a:t>Tìm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từ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ngoặc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đơn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mỗi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ô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dưới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3300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600" i="1" dirty="0">
                <a:solidFill>
                  <a:srgbClr val="003300"/>
                </a:solidFill>
                <a:cs typeface="Arial" panose="020B0604020202020204" pitchFamily="34" charset="0"/>
              </a:rPr>
              <a:t> :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tôi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đang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quân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tới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cắm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-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thắng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Lệ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đeo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trên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chiếc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con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cóc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hai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vung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vẩy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vừa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hát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véo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von.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Thư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điệu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xách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túi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đàn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ghi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ta.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Tuấn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“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đô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”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vai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vác</a:t>
            </a:r>
            <a:r>
              <a:rPr lang="en-US" altLang="en-US" sz="2600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thùng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đựng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nước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uống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. Hai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Tân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Hưng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to,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khỏe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cùng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hăm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hở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FF0000"/>
                </a:solidFill>
                <a:cs typeface="Arial" panose="020B0604020202020204" pitchFamily="34" charset="0"/>
              </a:rPr>
              <a:t>khiêng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kỉnh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lều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trại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Bạn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Phượng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bé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nhỏ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thì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kẹp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nách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mấy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tờ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báo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Nhi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>
                <a:solidFill>
                  <a:srgbClr val="0000FF"/>
                </a:solidFill>
                <a:cs typeface="Arial" panose="020B0604020202020204" pitchFamily="34" charset="0"/>
              </a:rPr>
              <a:t>đồng</a:t>
            </a:r>
            <a:r>
              <a:rPr lang="en-US" altLang="en-US" sz="2600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cười</a:t>
            </a:r>
            <a:r>
              <a:rPr lang="en-US" altLang="en-US" sz="2600" dirty="0" smtClean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đến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nghỉ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giở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ra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ngay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cả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nhóm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FF"/>
                </a:solidFill>
                <a:cs typeface="Arial" panose="020B0604020202020204" pitchFamily="34" charset="0"/>
              </a:rPr>
              <a:t>nghe</a:t>
            </a: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.      </a:t>
            </a:r>
          </a:p>
          <a:p>
            <a:pPr algn="just" eaLnBrk="1" hangingPunct="1">
              <a:spcBef>
                <a:spcPct val="0"/>
              </a:spcBef>
              <a:spcAft>
                <a:spcPts val="700"/>
              </a:spcAft>
              <a:buFontTx/>
              <a:buNone/>
            </a:pPr>
            <a:r>
              <a:rPr lang="en-US" altLang="en-US" sz="2600" dirty="0">
                <a:solidFill>
                  <a:srgbClr val="0000FF"/>
                </a:solidFill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2961917" y="484815"/>
            <a:ext cx="179241" cy="123855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2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53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61"/>
                </p:tgtEl>
              </p:cMediaNode>
            </p:audio>
          </p:childTnLst>
        </p:cTn>
      </p:par>
    </p:tnLst>
    <p:bldLst>
      <p:bldP spid="53251" grpId="0" animBg="1"/>
      <p:bldP spid="53252" grpId="0"/>
      <p:bldP spid="53253" grpId="0"/>
      <p:bldP spid="53254" grpId="0" animBg="1"/>
      <p:bldP spid="53255" grpId="0"/>
      <p:bldP spid="53256" grpId="0" animBg="1"/>
      <p:bldP spid="53257" grpId="0"/>
      <p:bldP spid="53258" grpId="0" animBg="1"/>
      <p:bldP spid="53259" grpId="0"/>
      <p:bldP spid="53260" grpId="0" animBg="1"/>
      <p:bldP spid="53262" grpId="0"/>
      <p:bldP spid="53263" grpId="0"/>
      <p:bldP spid="53264" grpId="0"/>
      <p:bldP spid="53265" grpId="0"/>
      <p:bldP spid="53266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17715" y="758373"/>
            <a:ext cx="122936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i="1" dirty="0" smtClean="0">
                <a:cs typeface="Arial" panose="020B0604020202020204" pitchFamily="34" charset="0"/>
              </a:rPr>
              <a:t>2.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Chọn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hợp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trong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ngoặc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đơn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để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giải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ý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nghĩa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chung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của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các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câu</a:t>
            </a:r>
            <a:r>
              <a:rPr lang="en-US" altLang="en-US" sz="3000" b="1" i="1" dirty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tục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ngữ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3000" b="1" i="1" dirty="0" err="1" smtClean="0">
                <a:cs typeface="Arial" panose="020B0604020202020204" pitchFamily="34" charset="0"/>
              </a:rPr>
              <a:t>sau</a:t>
            </a:r>
            <a:r>
              <a:rPr lang="en-US" altLang="en-US" sz="3000" b="1" i="1" dirty="0" smtClean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a)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Cáo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chết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ba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năm</a:t>
            </a:r>
            <a:r>
              <a:rPr lang="en-US" altLang="en-US" sz="3000" dirty="0" smtClean="0">
                <a:cs typeface="Arial" panose="020B0604020202020204" pitchFamily="34" charset="0"/>
              </a:rPr>
              <a:t> quay </a:t>
            </a:r>
            <a:r>
              <a:rPr lang="en-US" altLang="en-US" sz="3000" dirty="0" err="1" smtClean="0">
                <a:cs typeface="Arial" panose="020B0604020202020204" pitchFamily="34" charset="0"/>
              </a:rPr>
              <a:t>đầu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về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núi</a:t>
            </a:r>
            <a:r>
              <a:rPr lang="en-US" altLang="en-US" sz="3000" dirty="0" smtClean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b)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Lá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rụng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về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cội</a:t>
            </a:r>
            <a:r>
              <a:rPr lang="en-US" altLang="en-US" sz="3000" dirty="0" smtClean="0"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c) </a:t>
            </a:r>
            <a:r>
              <a:rPr lang="en-US" altLang="en-US" sz="3000" dirty="0" err="1" smtClean="0">
                <a:cs typeface="Arial" panose="020B0604020202020204" pitchFamily="34" charset="0"/>
              </a:rPr>
              <a:t>Trâu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bảy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năm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còn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nhớ</a:t>
            </a:r>
            <a:r>
              <a:rPr lang="en-US" altLang="en-US" sz="3000" dirty="0" smtClean="0">
                <a:cs typeface="Arial" panose="020B0604020202020204" pitchFamily="34" charset="0"/>
              </a:rPr>
              <a:t> </a:t>
            </a:r>
            <a:r>
              <a:rPr lang="en-US" altLang="en-US" sz="3000" dirty="0" err="1" smtClean="0">
                <a:cs typeface="Arial" panose="020B0604020202020204" pitchFamily="34" charset="0"/>
              </a:rPr>
              <a:t>chuồng</a:t>
            </a:r>
            <a:r>
              <a:rPr lang="en-US" altLang="en-US" sz="3000" dirty="0" smtClean="0">
                <a:cs typeface="Arial" panose="020B0604020202020204" pitchFamily="34" charset="0"/>
              </a:rPr>
              <a:t> 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smtClean="0">
                <a:cs typeface="Arial" panose="020B0604020202020204" pitchFamily="34" charset="0"/>
              </a:rPr>
              <a:t>   </a:t>
            </a:r>
            <a:r>
              <a:rPr lang="en-US" altLang="en-US" sz="3000" dirty="0" smtClean="0">
                <a:solidFill>
                  <a:srgbClr val="0000FF"/>
                </a:solidFill>
                <a:cs typeface="Arial" panose="020B0604020202020204" pitchFamily="34" charset="0"/>
              </a:rPr>
              <a:t>(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người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thủy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chung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gắn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bó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quê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hương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tình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cảm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;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loài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thường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nhớ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nơi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3000" i="1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cũ</a:t>
            </a:r>
            <a:r>
              <a:rPr lang="en-US" altLang="en-US" sz="3000" i="1" dirty="0" smtClean="0">
                <a:solidFill>
                  <a:srgbClr val="0000FF"/>
                </a:solidFill>
                <a:cs typeface="Arial" panose="020B0604020202020204" pitchFamily="34" charset="0"/>
              </a:rPr>
              <a:t> 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3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31752" name="AutoShape 8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011670" y="907645"/>
            <a:ext cx="2905502" cy="144315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AutoNum type="alphaLcPeriod"/>
              <a:defRPr/>
            </a:pP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Cáo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chết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đầu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núi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3" name="AutoShape 9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106714" y="3029321"/>
            <a:ext cx="2905502" cy="1383022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Lá rụng về cội.</a:t>
            </a:r>
          </a:p>
        </p:txBody>
      </p:sp>
      <p:sp>
        <p:nvSpPr>
          <p:cNvPr id="31754" name="AutoShape 10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068614" y="4853977"/>
            <a:ext cx="2981962" cy="1458094"/>
          </a:xfrm>
          <a:prstGeom prst="flowChartAlternateProcess">
            <a:avLst/>
          </a:prstGeom>
          <a:solidFill>
            <a:schemeClr val="accent4"/>
          </a:solidFill>
          <a:ln w="9525">
            <a:solidFill>
              <a:schemeClr val="accent4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bảy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còn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chuồng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755" name="AutoShape 1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559110" y="3013251"/>
            <a:ext cx="4268547" cy="1322891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Gắn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với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 </a:t>
            </a:r>
          </a:p>
          <a:p>
            <a:pPr>
              <a:defRPr/>
            </a:pP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tình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cảm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̣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altLang="en-US" sz="2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1" name="Line 18"/>
          <p:cNvSpPr>
            <a:spLocks noChangeShapeType="1"/>
          </p:cNvSpPr>
          <p:nvPr/>
        </p:nvSpPr>
        <p:spPr bwMode="auto">
          <a:xfrm>
            <a:off x="4154713" y="4031343"/>
            <a:ext cx="328780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31764" name="AutoShape 20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559110" y="907645"/>
            <a:ext cx="4268547" cy="1142497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thường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 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cũ.</a:t>
            </a:r>
          </a:p>
        </p:txBody>
      </p:sp>
      <p:sp>
        <p:nvSpPr>
          <p:cNvPr id="31765" name="AutoShape 2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629240" y="5071907"/>
            <a:ext cx="4268547" cy="102223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người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phải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thủy</a:t>
            </a:r>
            <a:r>
              <a:rPr lang="en-US" altLang="en-US" sz="2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2400" dirty="0">
                <a:solidFill>
                  <a:srgbClr val="FF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" name="Straight Arrow Connector 2"/>
          <p:cNvCxnSpPr>
            <a:endCxn id="31765" idx="1"/>
          </p:cNvCxnSpPr>
          <p:nvPr/>
        </p:nvCxnSpPr>
        <p:spPr>
          <a:xfrm>
            <a:off x="3917172" y="1576552"/>
            <a:ext cx="2712068" cy="40064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1754" idx="3"/>
            <a:endCxn id="31764" idx="1"/>
          </p:cNvCxnSpPr>
          <p:nvPr/>
        </p:nvCxnSpPr>
        <p:spPr>
          <a:xfrm flipV="1">
            <a:off x="4050576" y="1478894"/>
            <a:ext cx="2508534" cy="41041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31755" idx="1"/>
          </p:cNvCxnSpPr>
          <p:nvPr/>
        </p:nvCxnSpPr>
        <p:spPr>
          <a:xfrm flipV="1">
            <a:off x="4012216" y="3674697"/>
            <a:ext cx="2546894" cy="710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1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31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 animBg="1"/>
      <p:bldP spid="31753" grpId="0" animBg="1"/>
      <p:bldP spid="31754" grpId="0" animBg="1"/>
      <p:bldP spid="31755" grpId="0" animBg="1"/>
      <p:bldP spid="31764" grpId="0" animBg="1"/>
      <p:bldP spid="317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2290" name="Text Box 10" descr="Shingle"/>
          <p:cNvSpPr txBox="1">
            <a:spLocks noChangeArrowheads="1"/>
          </p:cNvSpPr>
          <p:nvPr/>
        </p:nvSpPr>
        <p:spPr bwMode="auto">
          <a:xfrm>
            <a:off x="4475164" y="1808163"/>
            <a:ext cx="4321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/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416660" y="118103"/>
            <a:ext cx="563539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Đây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ảnh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lá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rụng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. </a:t>
            </a:r>
          </a:p>
        </p:txBody>
      </p:sp>
      <p:sp>
        <p:nvSpPr>
          <p:cNvPr id="56337" name="Text Box 17" descr="Shingle"/>
          <p:cNvSpPr txBox="1">
            <a:spLocks noChangeArrowheads="1"/>
          </p:cNvSpPr>
          <p:nvPr/>
        </p:nvSpPr>
        <p:spPr bwMode="auto">
          <a:xfrm>
            <a:off x="5893850" y="2490456"/>
            <a:ext cx="5141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gốc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6338" name="Picture 18" descr="ahha_ConDuongMuaThu3674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28914"/>
            <a:ext cx="4426857" cy="591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9" name="Line 19"/>
          <p:cNvSpPr>
            <a:spLocks noChangeShapeType="1"/>
          </p:cNvSpPr>
          <p:nvPr/>
        </p:nvSpPr>
        <p:spPr bwMode="auto">
          <a:xfrm flipH="1">
            <a:off x="1274053" y="531244"/>
            <a:ext cx="1960306" cy="553572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3234360" y="531244"/>
            <a:ext cx="557554" cy="563840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5893850" y="1729909"/>
            <a:ext cx="5635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Vậy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cội</a:t>
            </a:r>
            <a:r>
              <a:rPr lang="en-US" altLang="en-US" sz="2800" b="1" dirty="0" smtClean="0">
                <a:solidFill>
                  <a:srgbClr val="99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nghĩa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A0BC8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1A0BC8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1A0BC8"/>
                </a:solidFill>
                <a:cs typeface="Arial" panose="020B0604020202020204" pitchFamily="34" charset="0"/>
              </a:rPr>
              <a:t>gì</a:t>
            </a:r>
            <a:r>
              <a:rPr lang="en-US" altLang="en-US" sz="2800" b="1" dirty="0" smtClean="0">
                <a:solidFill>
                  <a:srgbClr val="1A0BC8"/>
                </a:solidFill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rgbClr val="1A0BC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6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6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5" grpId="0"/>
      <p:bldP spid="56337" grpId="0"/>
      <p:bldP spid="56339" grpId="0" animBg="1"/>
      <p:bldP spid="56340" grpId="0" animBg="1"/>
      <p:bldP spid="563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xmlns="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4339" name="Text Box 36"/>
          <p:cNvSpPr txBox="1">
            <a:spLocks noChangeArrowheads="1"/>
          </p:cNvSpPr>
          <p:nvPr/>
        </p:nvSpPr>
        <p:spPr bwMode="auto">
          <a:xfrm>
            <a:off x="94343" y="711200"/>
            <a:ext cx="11963400" cy="1951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altLang="en-US" sz="2800" b="1" i="1" dirty="0" smtClean="0">
                <a:cs typeface="Arial" panose="020B0604020202020204" pitchFamily="34" charset="0"/>
              </a:rPr>
              <a:t>3.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Dựa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theo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khổ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thơ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bài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hãy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viết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một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miêu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tả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sắc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đẹp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sự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vật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mà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em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yêu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 smtClean="0">
                <a:cs typeface="Arial" panose="020B0604020202020204" pitchFamily="34" charset="0"/>
              </a:rPr>
              <a:t>thích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. </a:t>
            </a:r>
            <a:r>
              <a:rPr lang="en-US" altLang="en-US" sz="2800" b="1" i="1" dirty="0" err="1">
                <a:cs typeface="Arial" panose="020B0604020202020204" pitchFamily="34" charset="0"/>
              </a:rPr>
              <a:t>Trong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đoạn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văn</a:t>
            </a:r>
            <a:r>
              <a:rPr lang="en-US" altLang="en-US" sz="2800" b="1" i="1" dirty="0">
                <a:cs typeface="Arial" panose="020B0604020202020204" pitchFamily="34" charset="0"/>
              </a:rPr>
              <a:t>, </a:t>
            </a:r>
            <a:r>
              <a:rPr lang="en-US" altLang="en-US" sz="2800" b="1" i="1" dirty="0" err="1">
                <a:cs typeface="Arial" panose="020B0604020202020204" pitchFamily="34" charset="0"/>
              </a:rPr>
              <a:t>chú</a:t>
            </a:r>
            <a:r>
              <a:rPr lang="en-US" altLang="en-US" sz="2800" b="1" i="1" dirty="0">
                <a:cs typeface="Arial" panose="020B0604020202020204" pitchFamily="34" charset="0"/>
              </a:rPr>
              <a:t> ý </a:t>
            </a:r>
            <a:r>
              <a:rPr lang="en-US" altLang="en-US" sz="2800" b="1" i="1" dirty="0" err="1">
                <a:cs typeface="Arial" panose="020B0604020202020204" pitchFamily="34" charset="0"/>
              </a:rPr>
              <a:t>sử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dụng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những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từ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đồng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err="1">
                <a:cs typeface="Arial" panose="020B0604020202020204" pitchFamily="34" charset="0"/>
              </a:rPr>
              <a:t>nghĩa</a:t>
            </a:r>
            <a:r>
              <a:rPr lang="en-US" altLang="en-US" sz="2800" b="1" i="1" dirty="0">
                <a:cs typeface="Arial" panose="020B0604020202020204" pitchFamily="34" charset="0"/>
              </a:rPr>
              <a:t> </a:t>
            </a:r>
            <a:r>
              <a:rPr lang="en-US" altLang="en-US" sz="2800" b="1" i="1" dirty="0" smtClean="0">
                <a:cs typeface="Arial" panose="020B0604020202020204" pitchFamily="34" charset="0"/>
              </a:rPr>
              <a:t>.</a:t>
            </a:r>
            <a:endParaRPr lang="en-US" altLang="en-US" sz="2800" b="1" i="1" dirty="0">
              <a:cs typeface="Arial" panose="020B0604020202020204" pitchFamily="34" charset="0"/>
            </a:endParaRPr>
          </a:p>
        </p:txBody>
      </p:sp>
      <p:sp>
        <p:nvSpPr>
          <p:cNvPr id="13360" name="Rectangle 48"/>
          <p:cNvSpPr>
            <a:spLocks noChangeArrowheads="1"/>
          </p:cNvSpPr>
          <p:nvPr/>
        </p:nvSpPr>
        <p:spPr bwMode="auto">
          <a:xfrm>
            <a:off x="94343" y="3043292"/>
            <a:ext cx="12097657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-  </a:t>
            </a:r>
            <a:r>
              <a:rPr lang="en-US" altLang="en-US" sz="2800" dirty="0" err="1"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</a:t>
            </a:r>
            <a:r>
              <a:rPr lang="vi-VN" altLang="en-US" sz="2800" dirty="0">
                <a:latin typeface="Times New Roman" panose="02020603050405020304" pitchFamily="18" charset="0"/>
              </a:rPr>
              <a:t>ọn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b</a:t>
            </a:r>
            <a:r>
              <a:rPr lang="vi-VN" altLang="en-US" sz="2800" dirty="0">
                <a:latin typeface="Times New Roman" panose="02020603050405020304" pitchFamily="18" charset="0"/>
              </a:rPr>
              <a:t>ài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mi</a:t>
            </a:r>
            <a:r>
              <a:rPr lang="vi-VN" altLang="en-US" sz="2800" dirty="0">
                <a:latin typeface="Times New Roman" panose="02020603050405020304" pitchFamily="18" charset="0"/>
              </a:rPr>
              <a:t>ê</a:t>
            </a:r>
            <a:r>
              <a:rPr lang="en-US" altLang="en-US" sz="2800" dirty="0">
                <a:latin typeface="Times New Roman" panose="02020603050405020304" pitchFamily="18" charset="0"/>
              </a:rPr>
              <a:t>u t</a:t>
            </a:r>
            <a:r>
              <a:rPr lang="vi-VN" altLang="en-US" sz="2800" dirty="0">
                <a:latin typeface="Times New Roman" panose="02020603050405020304" pitchFamily="18" charset="0"/>
              </a:rPr>
              <a:t>ả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Hãy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đọc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thuộc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lòng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thơ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đó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766" y="3866806"/>
            <a:ext cx="70070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Kh</a:t>
            </a:r>
            <a:r>
              <a:rPr lang="vi-VN" altLang="en-US" sz="2800" dirty="0">
                <a:latin typeface="Times New Roman" panose="02020603050405020304" pitchFamily="18" charset="0"/>
              </a:rPr>
              <a:t>ổ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</a:rPr>
              <a:t>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vi-VN" altLang="en-US" sz="2800" dirty="0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c</a:t>
            </a:r>
            <a:r>
              <a:rPr lang="vi-VN" altLang="en-US" sz="2800" dirty="0">
                <a:latin typeface="Times New Roman" panose="02020603050405020304" pitchFamily="18" charset="0"/>
              </a:rPr>
              <a:t>ó</a:t>
            </a:r>
            <a:r>
              <a:rPr lang="en-US" altLang="en-US" sz="2800" dirty="0">
                <a:latin typeface="Times New Roman" panose="02020603050405020304" pitchFamily="18" charset="0"/>
              </a:rPr>
              <a:t> m</a:t>
            </a:r>
            <a:r>
              <a:rPr lang="vi-VN" altLang="en-US" sz="2800" dirty="0">
                <a:latin typeface="Times New Roman" panose="02020603050405020304" pitchFamily="18" charset="0"/>
              </a:rPr>
              <a:t>àu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s</a:t>
            </a:r>
            <a:r>
              <a:rPr lang="vi-VN" altLang="en-US" sz="2800" dirty="0">
                <a:latin typeface="Times New Roman" panose="02020603050405020304" pitchFamily="18" charset="0"/>
              </a:rPr>
              <a:t>ự</a:t>
            </a:r>
            <a:r>
              <a:rPr lang="en-US" altLang="en-US" sz="2800" dirty="0">
                <a:latin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</a:rPr>
              <a:t>ật</a:t>
            </a:r>
            <a:r>
              <a:rPr lang="en-US" altLang="en-US" sz="2800" dirty="0">
                <a:latin typeface="Times New Roman" panose="02020603050405020304" pitchFamily="18" charset="0"/>
              </a:rPr>
              <a:t> n</a:t>
            </a:r>
            <a:r>
              <a:rPr lang="vi-VN" altLang="en-US" sz="2800" dirty="0">
                <a:latin typeface="Times New Roman" panose="02020603050405020304" pitchFamily="18" charset="0"/>
              </a:rPr>
              <a:t>ào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  <a:endParaRPr lang="vi-VN" alt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336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852" y="55445"/>
            <a:ext cx="12017828" cy="4414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spcAft>
                <a:spcPts val="4000"/>
              </a:spcAft>
            </a:pPr>
            <a:r>
              <a:rPr lang="en-US" altLang="en-US" sz="33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300" dirty="0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300" dirty="0" smtClean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dirty="0" err="1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3300" dirty="0">
                <a:solidFill>
                  <a:srgbClr val="1A0B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spcBef>
                <a:spcPct val="50000"/>
              </a:spcBef>
              <a:spcAft>
                <a:spcPts val="4000"/>
              </a:spcAft>
            </a:pPr>
            <a:endParaRPr lang="en-US" altLang="en-US" sz="3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9547"/>
            <a:ext cx="4013273" cy="308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42" y="3585522"/>
            <a:ext cx="3821721" cy="30842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0003" y="1103085"/>
            <a:ext cx="178525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38136" y="1590767"/>
            <a:ext cx="261379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718" y="2091509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0265714" y="2106023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60" y="3585522"/>
            <a:ext cx="4015995" cy="30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03200" y="-47542"/>
            <a:ext cx="11988800" cy="44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àu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7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7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7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7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368367" y="580571"/>
            <a:ext cx="147541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7920" y="1161452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05513" y="1161452"/>
            <a:ext cx="14754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7920" y="3033485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4176" y="3033485"/>
            <a:ext cx="110850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372606" y="1790516"/>
            <a:ext cx="162296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77046" y="2417246"/>
            <a:ext cx="10077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01839" y="2432223"/>
            <a:ext cx="12193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4497229"/>
            <a:ext cx="3044798" cy="20339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35" y="4497229"/>
            <a:ext cx="3014076" cy="203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339" y="4463911"/>
            <a:ext cx="3107665" cy="2067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17" y="4463910"/>
            <a:ext cx="3129083" cy="20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25B36C60-5E1C-4A34-99C2-7FBA2154643A}"/>
              </a:ext>
            </a:extLst>
          </p:cNvPr>
          <p:cNvSpPr txBox="1">
            <a:spLocks/>
          </p:cNvSpPr>
          <p:nvPr/>
        </p:nvSpPr>
        <p:spPr>
          <a:xfrm>
            <a:off x="3001620" y="212697"/>
            <a:ext cx="618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#9Slide03 Arima Madurai Black" panose="00000A00000000000000" pitchFamily="2" charset="0"/>
                <a:cs typeface="#9Slide03 Arima Madurai Black" panose="00000A00000000000000" pitchFamily="2" charset="0"/>
              </a:defRPr>
            </a:lvl1pPr>
          </a:lstStyle>
          <a:p>
            <a:pPr algn="ctr"/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Vận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dụng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,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trải</a:t>
            </a:r>
            <a:r>
              <a:rPr lang="en-US" altLang="vi-VN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r>
              <a:rPr lang="en-US" altLang="vi-VN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nghiệm</a:t>
            </a:r>
            <a:endParaRPr lang="en-US" alt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3682" y="4612133"/>
            <a:ext cx="9401448" cy="738664"/>
            <a:chOff x="788711" y="4451305"/>
            <a:chExt cx="9401448" cy="738664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xmlns="" id="{0137B78B-F9D7-4336-B048-907FF28523E9}"/>
                </a:ext>
              </a:extLst>
            </p:cNvPr>
            <p:cNvSpPr txBox="1">
              <a:spLocks/>
            </p:cNvSpPr>
            <p:nvPr/>
          </p:nvSpPr>
          <p:spPr>
            <a:xfrm>
              <a:off x="1238639" y="4451305"/>
              <a:ext cx="8951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Star: 4 Points 7">
              <a:extLst>
                <a:ext uri="{FF2B5EF4-FFF2-40B4-BE49-F238E27FC236}">
                  <a16:creationId xmlns:a16="http://schemas.microsoft.com/office/drawing/2014/main" xmlns="" id="{1E730987-582F-4170-ACCC-8A6D12EA88A8}"/>
                </a:ext>
              </a:extLst>
            </p:cNvPr>
            <p:cNvSpPr/>
            <p:nvPr/>
          </p:nvSpPr>
          <p:spPr>
            <a:xfrm>
              <a:off x="788711" y="4682016"/>
              <a:ext cx="344661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80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654143" y="4106841"/>
            <a:ext cx="2845694" cy="2396776"/>
            <a:chOff x="8654143" y="4106841"/>
            <a:chExt cx="2845694" cy="2396776"/>
          </a:xfrm>
        </p:grpSpPr>
        <p:pic>
          <p:nvPicPr>
            <p:cNvPr id="18" name="Picture 6" descr="Bye free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2450">
              <a:off x="10300123" y="4106841"/>
              <a:ext cx="1199714" cy="119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 descr="Lemon free stick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4143" y="4349504"/>
              <a:ext cx="2154113" cy="2154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013682" y="1577789"/>
            <a:ext cx="10271175" cy="1384995"/>
            <a:chOff x="788712" y="2745640"/>
            <a:chExt cx="9647059" cy="1384995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xmlns="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pt-BR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Sưu tầm thêm các câu tục ngữ, thành ngữ nói </a:t>
              </a:r>
              <a:r>
                <a:rPr lang="pt-BR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tình cảm gắn bó với quê hương, đất nước. 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tar: 4 Points 6">
              <a:extLst>
                <a:ext uri="{FF2B5EF4-FFF2-40B4-BE49-F238E27FC236}">
                  <a16:creationId xmlns:a16="http://schemas.microsoft.com/office/drawing/2014/main" xmlns="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13682" y="3065816"/>
            <a:ext cx="10271175" cy="1384995"/>
            <a:chOff x="788712" y="2745640"/>
            <a:chExt cx="9647059" cy="1384995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xmlns="" id="{A11FE64C-4B50-409D-B59F-8555154D13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87463" y="2745640"/>
              <a:ext cx="91483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Star: 4 Points 6">
              <a:extLst>
                <a:ext uri="{FF2B5EF4-FFF2-40B4-BE49-F238E27FC236}">
                  <a16:creationId xmlns:a16="http://schemas.microsoft.com/office/drawing/2014/main" xmlns="" id="{E5B53AFC-A322-4CBE-85CF-E5E55C9AA208}"/>
                </a:ext>
              </a:extLst>
            </p:cNvPr>
            <p:cNvSpPr/>
            <p:nvPr/>
          </p:nvSpPr>
          <p:spPr>
            <a:xfrm>
              <a:off x="788712" y="2952471"/>
              <a:ext cx="306724" cy="384585"/>
            </a:xfrm>
            <a:prstGeom prst="star4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/>
            </a:p>
          </p:txBody>
        </p:sp>
      </p:grpSp>
      <p:pic>
        <p:nvPicPr>
          <p:cNvPr id="15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2532" y="244588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55" y="153196"/>
            <a:ext cx="2045341" cy="118000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227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xmlns="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xmlns="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3" name="Oval 2">
            <a:hlinkClick r:id="rId21" action="ppaction://hlinksldjump"/>
          </p:cNvPr>
          <p:cNvSpPr/>
          <p:nvPr/>
        </p:nvSpPr>
        <p:spPr>
          <a:xfrm>
            <a:off x="10892118" y="5892296"/>
            <a:ext cx="1143000" cy="817786"/>
          </a:xfrm>
          <a:prstGeom prst="ellipse">
            <a:avLst/>
          </a:prstGeom>
          <a:solidFill>
            <a:srgbClr val="581D0F"/>
          </a:solidFill>
          <a:ln>
            <a:solidFill>
              <a:srgbClr val="581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730298"/>
            <a:ext cx="9304567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cs typeface="Calibri"/>
              </a:rPr>
              <a:t>Tìm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từ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đồng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nghĩa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với</a:t>
            </a:r>
            <a:r>
              <a:rPr lang="en-US" sz="3600" b="1" dirty="0" smtClean="0">
                <a:cs typeface="Calibri"/>
              </a:rPr>
              <a:t> “</a:t>
            </a:r>
            <a:r>
              <a:rPr lang="en-US" sz="3600" b="1" dirty="0" err="1" smtClean="0">
                <a:cs typeface="Calibri"/>
              </a:rPr>
              <a:t>trẻ</a:t>
            </a:r>
            <a:r>
              <a:rPr lang="en-US" sz="3600" b="1" dirty="0" smtClean="0">
                <a:cs typeface="Calibri"/>
              </a:rPr>
              <a:t> </a:t>
            </a:r>
            <a:r>
              <a:rPr lang="en-US" sz="3600" b="1" dirty="0" err="1" smtClean="0">
                <a:cs typeface="Calibri"/>
              </a:rPr>
              <a:t>em</a:t>
            </a:r>
            <a:r>
              <a:rPr lang="en-US" sz="3600" b="1" dirty="0" smtClean="0">
                <a:cs typeface="Calibri"/>
              </a:rPr>
              <a:t>”?</a:t>
            </a:r>
          </a:p>
          <a:p>
            <a:pPr algn="ctr"/>
            <a:r>
              <a:rPr lang="en-US" sz="3600" b="1" i="1" dirty="0" smtClean="0">
                <a:cs typeface="Calibri"/>
              </a:rPr>
              <a:t>(</a:t>
            </a:r>
            <a:r>
              <a:rPr lang="en-US" sz="3600" b="1" i="1" dirty="0" err="1" smtClean="0">
                <a:cs typeface="Calibri"/>
              </a:rPr>
              <a:t>trẻ</a:t>
            </a:r>
            <a:r>
              <a:rPr lang="en-US" sz="3600" b="1" i="1" dirty="0" smtClean="0">
                <a:cs typeface="Calibri"/>
              </a:rPr>
              <a:t> con, </a:t>
            </a:r>
            <a:r>
              <a:rPr lang="en-US" sz="3600" b="1" i="1" dirty="0" err="1" smtClean="0">
                <a:cs typeface="Calibri"/>
              </a:rPr>
              <a:t>thiếu</a:t>
            </a:r>
            <a:r>
              <a:rPr lang="en-US" sz="3600" b="1" i="1" dirty="0" smtClean="0">
                <a:cs typeface="Calibri"/>
              </a:rPr>
              <a:t> </a:t>
            </a:r>
            <a:r>
              <a:rPr lang="en-US" sz="3600" b="1" i="1" dirty="0" err="1" smtClean="0">
                <a:cs typeface="Calibri"/>
              </a:rPr>
              <a:t>nhi</a:t>
            </a:r>
            <a:r>
              <a:rPr lang="en-US" sz="3600" b="1" i="1" dirty="0" smtClean="0">
                <a:cs typeface="Calibri"/>
              </a:rPr>
              <a:t>, </a:t>
            </a:r>
            <a:r>
              <a:rPr lang="en-US" sz="3600" b="1" i="1" dirty="0" err="1" smtClean="0">
                <a:cs typeface="Calibri"/>
              </a:rPr>
              <a:t>trẻ</a:t>
            </a:r>
            <a:r>
              <a:rPr lang="en-US" sz="3600" b="1" i="1" dirty="0" smtClean="0">
                <a:cs typeface="Calibri"/>
              </a:rPr>
              <a:t> </a:t>
            </a:r>
            <a:r>
              <a:rPr lang="en-US" sz="3600" b="1" i="1" dirty="0" err="1" smtClean="0">
                <a:cs typeface="Calibri"/>
              </a:rPr>
              <a:t>thơ</a:t>
            </a:r>
            <a:r>
              <a:rPr lang="en-US" sz="3600" b="1" i="1" dirty="0" smtClean="0">
                <a:cs typeface="Calibri"/>
              </a:rPr>
              <a:t>, </a:t>
            </a:r>
            <a:r>
              <a:rPr lang="en-US" sz="3600" b="1" i="1" dirty="0" err="1" smtClean="0">
                <a:cs typeface="Calibri"/>
              </a:rPr>
              <a:t>nhi</a:t>
            </a:r>
            <a:r>
              <a:rPr lang="en-US" sz="3600" b="1" i="1" dirty="0" smtClean="0">
                <a:cs typeface="Calibri"/>
              </a:rPr>
              <a:t> </a:t>
            </a:r>
            <a:r>
              <a:rPr lang="en-US" sz="3600" b="1" i="1" dirty="0" err="1" smtClean="0">
                <a:cs typeface="Calibri"/>
              </a:rPr>
              <a:t>đồng</a:t>
            </a:r>
            <a:r>
              <a:rPr lang="en-US" sz="3600" b="1" i="1" dirty="0" smtClean="0">
                <a:cs typeface="Calibri"/>
              </a:rPr>
              <a:t>, con </a:t>
            </a:r>
            <a:r>
              <a:rPr lang="en-US" sz="3600" b="1" i="1" dirty="0" err="1" smtClean="0">
                <a:cs typeface="Calibri"/>
              </a:rPr>
              <a:t>nít</a:t>
            </a:r>
            <a:r>
              <a:rPr lang="en-US" sz="3600" b="1" i="1" dirty="0" smtClean="0">
                <a:cs typeface="Calibri"/>
              </a:rPr>
              <a:t>...)</a:t>
            </a:r>
            <a:endParaRPr lang="en-US" sz="3600" b="1" i="1" dirty="0">
              <a:cs typeface="Calibri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388" y="255494"/>
            <a:ext cx="11712387" cy="24608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/>
              <a:t>Tìm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/>
              <a:t>nghĩa</a:t>
            </a:r>
            <a:r>
              <a:rPr lang="en-US" sz="3000" b="1" dirty="0"/>
              <a:t> </a:t>
            </a:r>
            <a:r>
              <a:rPr lang="en-US" sz="3000" b="1" dirty="0" err="1"/>
              <a:t>với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để</a:t>
            </a:r>
            <a:r>
              <a:rPr lang="en-US" sz="3000" b="1" dirty="0"/>
              <a:t> </a:t>
            </a:r>
            <a:r>
              <a:rPr lang="en-US" sz="3000" b="1" dirty="0" err="1"/>
              <a:t>hoàn</a:t>
            </a:r>
            <a:r>
              <a:rPr lang="en-US" sz="3000" b="1" dirty="0"/>
              <a:t> </a:t>
            </a:r>
            <a:r>
              <a:rPr lang="en-US" sz="3000" b="1" dirty="0" err="1"/>
              <a:t>thiện</a:t>
            </a:r>
            <a:r>
              <a:rPr lang="en-US" sz="3000" b="1" dirty="0"/>
              <a:t> </a:t>
            </a:r>
            <a:r>
              <a:rPr lang="en-US" sz="3000" b="1" dirty="0" err="1" smtClean="0"/>
              <a:t>câu</a:t>
            </a:r>
            <a:r>
              <a:rPr lang="en-US" sz="3000" b="1" dirty="0" smtClean="0"/>
              <a:t> </a:t>
            </a:r>
            <a:r>
              <a:rPr lang="en-US" sz="3000" b="1" dirty="0" err="1"/>
              <a:t>thơ</a:t>
            </a:r>
            <a:r>
              <a:rPr lang="en-US" sz="3000" b="1" dirty="0"/>
              <a:t> </a:t>
            </a:r>
            <a:r>
              <a:rPr lang="en-US" sz="3000" b="1" dirty="0" err="1" smtClean="0"/>
              <a:t>sau</a:t>
            </a:r>
            <a:r>
              <a:rPr lang="en-US" sz="3000" b="1" dirty="0" smtClean="0"/>
              <a:t>:</a:t>
            </a:r>
            <a:endParaRPr lang="en-US" sz="3000" i="1" dirty="0" smtClean="0"/>
          </a:p>
          <a:p>
            <a:pPr algn="ctr">
              <a:lnSpc>
                <a:spcPct val="150000"/>
              </a:lnSpc>
            </a:pPr>
            <a:r>
              <a:rPr lang="en-US" sz="3000" b="1" i="1" dirty="0" smtClean="0"/>
              <a:t>Tri </a:t>
            </a:r>
            <a:r>
              <a:rPr lang="en-US" sz="3000" b="1" i="1" dirty="0" err="1"/>
              <a:t>thức</a:t>
            </a:r>
            <a:r>
              <a:rPr lang="en-US" sz="3000" b="1" dirty="0"/>
              <a:t> </a:t>
            </a:r>
            <a:r>
              <a:rPr lang="en-US" sz="3000" b="1" dirty="0" err="1"/>
              <a:t>vốn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 </a:t>
            </a:r>
            <a:r>
              <a:rPr lang="en-US" sz="3000" b="1" dirty="0" err="1"/>
              <a:t>ai</a:t>
            </a:r>
            <a:r>
              <a:rPr lang="en-US" sz="3000" b="1" dirty="0"/>
              <a:t> </a:t>
            </a:r>
            <a:r>
              <a:rPr lang="en-US" sz="3000" b="1" dirty="0" err="1"/>
              <a:t>ơi</a:t>
            </a:r>
            <a:r>
              <a:rPr lang="en-US" sz="3000" b="1" dirty="0"/>
              <a:t>!</a:t>
            </a:r>
          </a:p>
          <a:p>
            <a:pPr algn="ctr">
              <a:lnSpc>
                <a:spcPct val="150000"/>
              </a:lnSpc>
            </a:pPr>
            <a:r>
              <a:rPr lang="en-US" sz="3000" b="1" dirty="0"/>
              <a:t>        </a:t>
            </a:r>
            <a:r>
              <a:rPr lang="en-US" sz="3000" b="1" dirty="0" err="1"/>
              <a:t>Nâng</a:t>
            </a:r>
            <a:r>
              <a:rPr lang="en-US" sz="3000" b="1" dirty="0"/>
              <a:t> </a:t>
            </a:r>
            <a:r>
              <a:rPr lang="en-US" sz="3000" b="1" dirty="0" err="1"/>
              <a:t>cao</a:t>
            </a:r>
            <a:r>
              <a:rPr lang="en-US" sz="3000" b="1" dirty="0"/>
              <a:t> ...................</a:t>
            </a:r>
            <a:r>
              <a:rPr lang="en-US" sz="3000" b="1" dirty="0" err="1"/>
              <a:t>mọi</a:t>
            </a:r>
            <a:r>
              <a:rPr lang="en-US" sz="3000" b="1" dirty="0"/>
              <a:t> </a:t>
            </a:r>
            <a:r>
              <a:rPr lang="en-US" sz="3000" b="1" dirty="0" err="1"/>
              <a:t>người</a:t>
            </a:r>
            <a:r>
              <a:rPr lang="en-US" sz="3000" b="1" dirty="0"/>
              <a:t> </a:t>
            </a:r>
            <a:r>
              <a:rPr lang="en-US" sz="3000" b="1" dirty="0" err="1"/>
              <a:t>mê</a:t>
            </a:r>
            <a:r>
              <a:rPr lang="en-US" sz="3000" b="1" dirty="0"/>
              <a:t> say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61965" y="1855694"/>
            <a:ext cx="1748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>
                <a:solidFill>
                  <a:srgbClr val="FF0000"/>
                </a:solidFill>
              </a:rPr>
              <a:t>k</a:t>
            </a:r>
            <a:r>
              <a:rPr lang="en-US" sz="3000" b="1" i="1" dirty="0" err="1" smtClean="0">
                <a:solidFill>
                  <a:srgbClr val="FF0000"/>
                </a:solidFill>
              </a:rPr>
              <a:t>iến</a:t>
            </a:r>
            <a:r>
              <a:rPr lang="en-US" sz="3000" b="1" i="1" dirty="0" smtClean="0">
                <a:solidFill>
                  <a:srgbClr val="FF0000"/>
                </a:solidFill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</a:rPr>
              <a:t>thức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9624" y="215153"/>
            <a:ext cx="11685494" cy="248941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 err="1" smtClean="0"/>
              <a:t>Thay</a:t>
            </a:r>
            <a:r>
              <a:rPr lang="en-US" sz="3000" b="1" dirty="0" smtClean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in </a:t>
            </a:r>
            <a:r>
              <a:rPr lang="en-US" sz="3000" b="1" dirty="0" err="1"/>
              <a:t>nghiêng</a:t>
            </a:r>
            <a:r>
              <a:rPr lang="en-US" sz="3000" b="1" dirty="0"/>
              <a:t> </a:t>
            </a:r>
            <a:r>
              <a:rPr lang="en-US" sz="3000" b="1" dirty="0" err="1"/>
              <a:t>trong</a:t>
            </a:r>
            <a:r>
              <a:rPr lang="en-US" sz="3000" b="1" dirty="0"/>
              <a:t> </a:t>
            </a:r>
            <a:r>
              <a:rPr lang="en-US" sz="3000" b="1" dirty="0" err="1" smtClean="0"/>
              <a:t>câu</a:t>
            </a:r>
            <a:r>
              <a:rPr lang="en-US" sz="3000" b="1" dirty="0" smtClean="0"/>
              <a:t> </a:t>
            </a:r>
            <a:r>
              <a:rPr lang="en-US" sz="3000" b="1" dirty="0" err="1"/>
              <a:t>sau</a:t>
            </a:r>
            <a:r>
              <a:rPr lang="en-US" sz="3000" b="1" dirty="0"/>
              <a:t> </a:t>
            </a:r>
            <a:r>
              <a:rPr lang="en-US" sz="3000" b="1" dirty="0" err="1"/>
              <a:t>đây</a:t>
            </a:r>
            <a:r>
              <a:rPr lang="en-US" sz="3000" b="1" dirty="0"/>
              <a:t> </a:t>
            </a:r>
            <a:r>
              <a:rPr lang="en-US" sz="3000" b="1" dirty="0" err="1"/>
              <a:t>bằng</a:t>
            </a:r>
            <a:r>
              <a:rPr lang="en-US" sz="3000" b="1" dirty="0"/>
              <a:t> </a:t>
            </a:r>
            <a:r>
              <a:rPr lang="en-US" sz="3000" b="1" dirty="0" err="1"/>
              <a:t>từ</a:t>
            </a:r>
            <a:r>
              <a:rPr lang="en-US" sz="3000" b="1" dirty="0"/>
              <a:t> </a:t>
            </a:r>
            <a:r>
              <a:rPr lang="en-US" sz="3000" b="1" dirty="0" err="1"/>
              <a:t>đồng</a:t>
            </a:r>
            <a:r>
              <a:rPr lang="en-US" sz="3000" b="1" dirty="0"/>
              <a:t> </a:t>
            </a:r>
            <a:r>
              <a:rPr lang="en-US" sz="3000" b="1" dirty="0" err="1" smtClean="0"/>
              <a:t>nghĩa</a:t>
            </a:r>
            <a:r>
              <a:rPr lang="en-US" sz="3000" b="1" dirty="0" smtClean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000" b="1" dirty="0" err="1"/>
              <a:t>Ông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r>
              <a:rPr lang="en-US" sz="3000" b="1" dirty="0"/>
              <a:t> </a:t>
            </a:r>
            <a:r>
              <a:rPr lang="en-US" sz="3000" b="1" dirty="0" err="1"/>
              <a:t>được</a:t>
            </a:r>
            <a:r>
              <a:rPr lang="en-US" sz="3000" b="1" dirty="0"/>
              <a:t> </a:t>
            </a:r>
            <a:r>
              <a:rPr lang="en-US" sz="3000" b="1" i="1" dirty="0"/>
              <a:t> </a:t>
            </a:r>
            <a:r>
              <a:rPr lang="en-US" sz="3000" b="1" i="1" dirty="0" smtClean="0"/>
              <a:t>        </a:t>
            </a:r>
            <a:r>
              <a:rPr lang="en-US" sz="3000" b="1" dirty="0" err="1" smtClean="0"/>
              <a:t>một</a:t>
            </a:r>
            <a:r>
              <a:rPr lang="en-US" sz="3000" b="1" dirty="0" smtClean="0"/>
              <a:t> </a:t>
            </a:r>
            <a:r>
              <a:rPr lang="en-US" sz="3000" b="1" dirty="0" err="1"/>
              <a:t>cuốn</a:t>
            </a:r>
            <a:r>
              <a:rPr lang="en-US" sz="3000" b="1" dirty="0"/>
              <a:t> </a:t>
            </a:r>
            <a:r>
              <a:rPr lang="en-US" sz="3000" b="1" dirty="0" err="1"/>
              <a:t>sách</a:t>
            </a:r>
            <a:r>
              <a:rPr lang="en-US" sz="3000" b="1" dirty="0"/>
              <a:t> </a:t>
            </a:r>
            <a:r>
              <a:rPr lang="en-US" sz="3000" b="1" dirty="0" err="1"/>
              <a:t>rất</a:t>
            </a:r>
            <a:r>
              <a:rPr lang="en-US" sz="3000" b="1" dirty="0"/>
              <a:t> </a:t>
            </a:r>
            <a:r>
              <a:rPr lang="en-US" sz="3000" b="1" dirty="0" err="1"/>
              <a:t>quý</a:t>
            </a:r>
            <a:r>
              <a:rPr lang="en-US" sz="3000" b="1" dirty="0"/>
              <a:t>.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2647" y="1553987"/>
            <a:ext cx="923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 smtClean="0">
                <a:solidFill>
                  <a:schemeClr val="bg1"/>
                </a:solidFill>
              </a:rPr>
              <a:t>tặng</a:t>
            </a:r>
            <a:endParaRPr lang="en-US" sz="30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6094" y="1580881"/>
            <a:ext cx="8755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 smtClean="0">
                <a:solidFill>
                  <a:srgbClr val="FF0000"/>
                </a:solidFill>
              </a:rPr>
              <a:t>biếu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2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89956"/>
            <a:ext cx="12192000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b="1" dirty="0" err="1" smtClean="0">
                <a:cs typeface="Calibri"/>
              </a:rPr>
              <a:t>Trong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nhóm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từ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dưới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đây</a:t>
            </a:r>
            <a:r>
              <a:rPr lang="en-US" sz="2700" b="1" dirty="0" smtClean="0">
                <a:cs typeface="Calibri"/>
              </a:rPr>
              <a:t>, </a:t>
            </a:r>
            <a:r>
              <a:rPr lang="en-US" sz="2700" b="1" dirty="0" err="1" smtClean="0">
                <a:cs typeface="Calibri"/>
              </a:rPr>
              <a:t>những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từ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nào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 smtClean="0">
                <a:cs typeface="Calibri"/>
              </a:rPr>
              <a:t>được</a:t>
            </a:r>
            <a:r>
              <a:rPr lang="en-US" sz="2700" b="1" dirty="0" smtClean="0">
                <a:cs typeface="Calibri"/>
              </a:rPr>
              <a:t> </a:t>
            </a:r>
            <a:r>
              <a:rPr lang="en-US" sz="2700" b="1" dirty="0" err="1">
                <a:cs typeface="Calibri"/>
              </a:rPr>
              <a:t>d</a:t>
            </a:r>
            <a:r>
              <a:rPr lang="en-US" sz="2700" b="1" dirty="0" err="1" smtClean="0"/>
              <a:t>ùng</a:t>
            </a:r>
            <a:r>
              <a:rPr lang="en-US" sz="2700" b="1" dirty="0" smtClean="0"/>
              <a:t> </a:t>
            </a:r>
            <a:r>
              <a:rPr lang="en-US" sz="2700" b="1" dirty="0" err="1"/>
              <a:t>với</a:t>
            </a:r>
            <a:r>
              <a:rPr lang="en-US" sz="2700" b="1" dirty="0"/>
              <a:t> </a:t>
            </a:r>
            <a:r>
              <a:rPr lang="en-US" sz="2700" b="1" dirty="0" err="1"/>
              <a:t>thái</a:t>
            </a:r>
            <a:r>
              <a:rPr lang="en-US" sz="2700" b="1" dirty="0"/>
              <a:t> </a:t>
            </a:r>
            <a:r>
              <a:rPr lang="en-US" sz="2700" b="1" dirty="0" err="1"/>
              <a:t>độ</a:t>
            </a:r>
            <a:r>
              <a:rPr lang="en-US" sz="2700" b="1" dirty="0"/>
              <a:t>, </a:t>
            </a:r>
            <a:r>
              <a:rPr lang="en-US" sz="2700" b="1" dirty="0" err="1"/>
              <a:t>tình</a:t>
            </a:r>
            <a:r>
              <a:rPr lang="en-US" sz="2700" b="1" dirty="0"/>
              <a:t> </a:t>
            </a:r>
            <a:r>
              <a:rPr lang="en-US" sz="2700" b="1" dirty="0" err="1"/>
              <a:t>cảm</a:t>
            </a:r>
            <a:r>
              <a:rPr lang="en-US" sz="2700" b="1" dirty="0"/>
              <a:t> </a:t>
            </a:r>
            <a:r>
              <a:rPr lang="en-US" sz="2700" b="1" dirty="0" err="1"/>
              <a:t>quý</a:t>
            </a:r>
            <a:r>
              <a:rPr lang="en-US" sz="2700" b="1" dirty="0"/>
              <a:t> </a:t>
            </a:r>
            <a:r>
              <a:rPr lang="en-US" sz="2700" b="1" dirty="0" err="1" smtClean="0"/>
              <a:t>trọng</a:t>
            </a:r>
            <a:r>
              <a:rPr lang="en-US" sz="2700" b="1" dirty="0" smtClean="0"/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700" b="1" i="1" dirty="0" err="1"/>
              <a:t>chết</a:t>
            </a:r>
            <a:r>
              <a:rPr lang="en-US" sz="2700" b="1" i="1" dirty="0"/>
              <a:t>, hi </a:t>
            </a:r>
            <a:r>
              <a:rPr lang="en-US" sz="2700" b="1" i="1" dirty="0" err="1"/>
              <a:t>sinh</a:t>
            </a:r>
            <a:r>
              <a:rPr lang="en-US" sz="2700" b="1" i="1" dirty="0"/>
              <a:t>, qua </a:t>
            </a:r>
            <a:r>
              <a:rPr lang="en-US" sz="2700" b="1" i="1" dirty="0" err="1" smtClean="0"/>
              <a:t>đời</a:t>
            </a:r>
            <a:r>
              <a:rPr lang="en-US" sz="2700" b="1" i="1" dirty="0" smtClean="0"/>
              <a:t>, </a:t>
            </a:r>
            <a:r>
              <a:rPr lang="en-US" sz="2700" b="1" i="1" dirty="0" err="1" smtClean="0"/>
              <a:t>toi</a:t>
            </a:r>
            <a:r>
              <a:rPr lang="en-US" sz="2700" b="1" i="1" dirty="0" smtClean="0"/>
              <a:t> </a:t>
            </a:r>
            <a:r>
              <a:rPr lang="en-US" sz="2700" b="1" i="1" dirty="0" err="1"/>
              <a:t>mạng</a:t>
            </a:r>
            <a:r>
              <a:rPr lang="en-US" sz="2700" b="1" i="1" dirty="0"/>
              <a:t>, </a:t>
            </a:r>
            <a:r>
              <a:rPr lang="en-US" sz="2700" b="1" i="1" dirty="0" err="1"/>
              <a:t>quy</a:t>
            </a:r>
            <a:r>
              <a:rPr lang="en-US" sz="2700" b="1" i="1" dirty="0"/>
              <a:t> </a:t>
            </a:r>
            <a:r>
              <a:rPr lang="en-US" sz="2700" b="1" i="1" dirty="0" err="1"/>
              <a:t>tiên</a:t>
            </a:r>
            <a:r>
              <a:rPr lang="en-US" sz="2700" b="1" i="1" dirty="0"/>
              <a:t>, </a:t>
            </a:r>
            <a:r>
              <a:rPr lang="en-US" sz="2700" b="1" i="1" dirty="0" err="1" smtClean="0"/>
              <a:t>tắc</a:t>
            </a:r>
            <a:r>
              <a:rPr lang="en-US" sz="2700" b="1" i="1" dirty="0" smtClean="0"/>
              <a:t> </a:t>
            </a:r>
            <a:r>
              <a:rPr lang="en-US" sz="2700" b="1" i="1" dirty="0" err="1" smtClean="0"/>
              <a:t>thở</a:t>
            </a:r>
            <a:r>
              <a:rPr lang="en-US" sz="2700" b="1" i="1" dirty="0" smtClean="0"/>
              <a:t>.</a:t>
            </a:r>
            <a:endParaRPr lang="en-US" sz="2700" b="1" i="1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267636" y="2272553"/>
            <a:ext cx="10892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4278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171093" y="2272553"/>
            <a:ext cx="1198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08528" y="282388"/>
            <a:ext cx="10824883" cy="2595282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từ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đồng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nghĩa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với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từ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còn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r>
              <a:rPr lang="en-US" sz="3200" b="1" dirty="0" smtClean="0"/>
              <a:t>?</a:t>
            </a:r>
          </a:p>
          <a:p>
            <a:pPr lvl="0" algn="ctr">
              <a:lnSpc>
                <a:spcPct val="150000"/>
              </a:lnSpc>
            </a:pPr>
            <a:r>
              <a:rPr lang="en-US" sz="3000" b="1" i="1" dirty="0" err="1"/>
              <a:t>đoàn</a:t>
            </a:r>
            <a:r>
              <a:rPr lang="en-US" sz="3000" b="1" i="1" dirty="0"/>
              <a:t> </a:t>
            </a:r>
            <a:r>
              <a:rPr lang="en-US" sz="3000" b="1" i="1" dirty="0" err="1"/>
              <a:t>kết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sức</a:t>
            </a:r>
            <a:r>
              <a:rPr lang="en-US" sz="3000" b="1" i="1" dirty="0"/>
              <a:t>, </a:t>
            </a:r>
            <a:r>
              <a:rPr lang="en-US" sz="3000" b="1" i="1" dirty="0" err="1"/>
              <a:t>hợp</a:t>
            </a:r>
            <a:r>
              <a:rPr lang="en-US" sz="3000" b="1" i="1" dirty="0"/>
              <a:t> </a:t>
            </a:r>
            <a:r>
              <a:rPr lang="en-US" sz="3000" b="1" i="1" dirty="0" err="1"/>
              <a:t>lực</a:t>
            </a:r>
            <a:r>
              <a:rPr lang="en-US" sz="3000" b="1" i="1" dirty="0"/>
              <a:t>, </a:t>
            </a:r>
            <a:r>
              <a:rPr lang="en-US" sz="3000" b="1" i="1" dirty="0" err="1"/>
              <a:t>gắn</a:t>
            </a:r>
            <a:r>
              <a:rPr lang="en-US" sz="3000" b="1" i="1" dirty="0"/>
              <a:t> </a:t>
            </a:r>
            <a:r>
              <a:rPr lang="en-US" sz="3000" b="1" i="1" dirty="0" err="1"/>
              <a:t>bó</a:t>
            </a:r>
            <a:r>
              <a:rPr lang="en-US" sz="3000" b="1" i="1" dirty="0"/>
              <a:t>, </a:t>
            </a:r>
            <a:r>
              <a:rPr lang="en-US" sz="3000" b="1" i="1" dirty="0" err="1"/>
              <a:t>chung</a:t>
            </a:r>
            <a:r>
              <a:rPr lang="en-US" sz="3000" b="1" i="1" dirty="0"/>
              <a:t> </a:t>
            </a:r>
            <a:r>
              <a:rPr lang="en-US" sz="3000" b="1" i="1" dirty="0" err="1"/>
              <a:t>lòng</a:t>
            </a:r>
            <a:r>
              <a:rPr lang="en-US" sz="3000" b="1" i="1" dirty="0"/>
              <a:t>, </a:t>
            </a:r>
            <a:r>
              <a:rPr lang="en-US" sz="3000" b="1" i="1" dirty="0" err="1"/>
              <a:t>ngoan</a:t>
            </a:r>
            <a:r>
              <a:rPr lang="en-US" sz="3000" b="1" i="1" dirty="0"/>
              <a:t> </a:t>
            </a:r>
            <a:r>
              <a:rPr lang="en-US" sz="3000" b="1" i="1" dirty="0" err="1"/>
              <a:t>ngoãn</a:t>
            </a:r>
            <a:r>
              <a:rPr lang="en-US" sz="3000" b="1" i="1" dirty="0"/>
              <a:t>, </a:t>
            </a:r>
            <a:r>
              <a:rPr lang="en-US" sz="3000" b="1" i="1" dirty="0" err="1"/>
              <a:t>muôn</a:t>
            </a:r>
            <a:r>
              <a:rPr lang="en-US" sz="3000" b="1" i="1" dirty="0"/>
              <a:t> </a:t>
            </a:r>
            <a:r>
              <a:rPr lang="en-US" sz="3000" b="1" i="1" dirty="0" err="1"/>
              <a:t>người</a:t>
            </a:r>
            <a:r>
              <a:rPr lang="en-US" sz="3000" b="1" i="1" dirty="0"/>
              <a:t> </a:t>
            </a:r>
            <a:r>
              <a:rPr lang="en-US" sz="3000" b="1" i="1" dirty="0" err="1"/>
              <a:t>như</a:t>
            </a:r>
            <a:r>
              <a:rPr lang="en-US" sz="3000" b="1" i="1" dirty="0"/>
              <a:t> </a:t>
            </a:r>
            <a:r>
              <a:rPr lang="en-US" sz="3000" b="1" i="1" dirty="0" err="1" smtClean="0"/>
              <a:t>một</a:t>
            </a:r>
            <a:endParaRPr lang="en-US" sz="3000" b="1" i="1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9184583" y="1882588"/>
            <a:ext cx="23348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0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3287" y="2393406"/>
            <a:ext cx="7985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 TỪ VÀ CÂU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Luyện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về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từ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đồng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nghĩa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01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1347</TotalTime>
  <Words>1406</Words>
  <Application>Microsoft Office PowerPoint</Application>
  <PresentationFormat>Widescreen</PresentationFormat>
  <Paragraphs>110</Paragraphs>
  <Slides>23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等线</vt:lpstr>
      <vt:lpstr>Tahoma</vt:lpstr>
      <vt:lpstr>Calibri Light</vt:lpstr>
      <vt:lpstr>Calibri</vt:lpstr>
      <vt:lpstr>Britannic Bold</vt:lpstr>
      <vt:lpstr>Champion Script</vt:lpstr>
      <vt:lpstr>#9Slide03 Arima Madurai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Huy Hoang</cp:lastModifiedBy>
  <cp:revision>156</cp:revision>
  <dcterms:created xsi:type="dcterms:W3CDTF">2018-01-17T20:15:41Z</dcterms:created>
  <dcterms:modified xsi:type="dcterms:W3CDTF">2021-09-23T02:43:37Z</dcterms:modified>
</cp:coreProperties>
</file>