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67" r:id="rId2"/>
    <p:sldId id="375" r:id="rId3"/>
    <p:sldId id="406" r:id="rId4"/>
    <p:sldId id="407" r:id="rId5"/>
    <p:sldId id="408" r:id="rId6"/>
    <p:sldId id="409" r:id="rId7"/>
    <p:sldId id="410" r:id="rId8"/>
    <p:sldId id="411" r:id="rId9"/>
    <p:sldId id="412" r:id="rId10"/>
    <p:sldId id="413" r:id="rId11"/>
    <p:sldId id="414" r:id="rId12"/>
    <p:sldId id="415" r:id="rId13"/>
    <p:sldId id="417" r:id="rId14"/>
    <p:sldId id="421" r:id="rId15"/>
    <p:sldId id="416" r:id="rId16"/>
    <p:sldId id="418" r:id="rId17"/>
    <p:sldId id="419" r:id="rId18"/>
    <p:sldId id="420" r:id="rId19"/>
  </p:sldIdLst>
  <p:sldSz cx="12192000" cy="6858000"/>
  <p:notesSz cx="6858000" cy="9144000"/>
  <p:custDataLst>
    <p:tags r:id="rId21"/>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3900"/>
    <a:srgbClr val="0563C1"/>
    <a:srgbClr val="804E21"/>
    <a:srgbClr val="4F3115"/>
    <a:srgbClr val="FDD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777" autoAdjust="0"/>
  </p:normalViewPr>
  <p:slideViewPr>
    <p:cSldViewPr snapToGrid="0">
      <p:cViewPr>
        <p:scale>
          <a:sx n="64" d="100"/>
          <a:sy n="64" d="100"/>
        </p:scale>
        <p:origin x="-10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95AE3-6514-4A0A-9575-704AB9D11B8B}"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06D27-2E30-43B8-9EED-EEBBD022C220}" type="slidenum">
              <a:rPr lang="en-US" smtClean="0"/>
              <a:t>‹#›</a:t>
            </a:fld>
            <a:endParaRPr lang="en-US"/>
          </a:p>
        </p:txBody>
      </p:sp>
    </p:spTree>
    <p:extLst>
      <p:ext uri="{BB962C8B-B14F-4D97-AF65-F5344CB8AC3E}">
        <p14:creationId xmlns:p14="http://schemas.microsoft.com/office/powerpoint/2010/main" val="113284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Hỏi Thực dân Phắt đầu nổ súng XL nước ta vòa ngày tháng năm nào? ( GV chiếu đáp án)</a:t>
            </a:r>
          </a:p>
          <a:p>
            <a:r>
              <a:rPr lang="en-GB"/>
              <a:t>GV cung cấp thêm thông tin bằng bấm vào loa. </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3</a:t>
            </a:fld>
            <a:endParaRPr lang="en-US"/>
          </a:p>
        </p:txBody>
      </p:sp>
    </p:spTree>
    <p:extLst>
      <p:ext uri="{BB962C8B-B14F-4D97-AF65-F5344CB8AC3E}">
        <p14:creationId xmlns:p14="http://schemas.microsoft.com/office/powerpoint/2010/main" val="30140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GV nhắc HS lắng nghe vài nét về TĐ và TLCH. </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4</a:t>
            </a:fld>
            <a:endParaRPr lang="en-US"/>
          </a:p>
        </p:txBody>
      </p:sp>
    </p:spTree>
    <p:extLst>
      <p:ext uri="{BB962C8B-B14F-4D97-AF65-F5344CB8AC3E}">
        <p14:creationId xmlns:p14="http://schemas.microsoft.com/office/powerpoint/2010/main" val="357284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Chốt ghi bảng</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6</a:t>
            </a:fld>
            <a:endParaRPr lang="en-US"/>
          </a:p>
        </p:txBody>
      </p:sp>
    </p:spTree>
    <p:extLst>
      <p:ext uri="{BB962C8B-B14F-4D97-AF65-F5344CB8AC3E}">
        <p14:creationId xmlns:p14="http://schemas.microsoft.com/office/powerpoint/2010/main" val="965545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 HS TL</a:t>
            </a:r>
          </a:p>
          <a:p>
            <a:r>
              <a:rPr lang="en-GB"/>
              <a:t>GV chiều video tổng kết.</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13</a:t>
            </a:fld>
            <a:endParaRPr lang="en-US"/>
          </a:p>
        </p:txBody>
      </p:sp>
    </p:spTree>
    <p:extLst>
      <p:ext uri="{BB962C8B-B14F-4D97-AF65-F5344CB8AC3E}">
        <p14:creationId xmlns:p14="http://schemas.microsoft.com/office/powerpoint/2010/main" val="255245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 HS TL</a:t>
            </a:r>
          </a:p>
          <a:p>
            <a:r>
              <a:rPr lang="en-GB"/>
              <a:t>GV chiều video tổng kết.</a:t>
            </a:r>
            <a:endParaRPr lang="en-US"/>
          </a:p>
        </p:txBody>
      </p:sp>
      <p:sp>
        <p:nvSpPr>
          <p:cNvPr id="4" name="Slide Number Placeholder 3"/>
          <p:cNvSpPr>
            <a:spLocks noGrp="1"/>
          </p:cNvSpPr>
          <p:nvPr>
            <p:ph type="sldNum" sz="quarter" idx="5"/>
          </p:nvPr>
        </p:nvSpPr>
        <p:spPr/>
        <p:txBody>
          <a:bodyPr/>
          <a:lstStyle/>
          <a:p>
            <a:fld id="{C1906D27-2E30-43B8-9EED-EEBBD022C220}" type="slidenum">
              <a:rPr lang="en-US" smtClean="0"/>
              <a:t>14</a:t>
            </a:fld>
            <a:endParaRPr lang="en-US"/>
          </a:p>
        </p:txBody>
      </p:sp>
    </p:spTree>
    <p:extLst>
      <p:ext uri="{BB962C8B-B14F-4D97-AF65-F5344CB8AC3E}">
        <p14:creationId xmlns:p14="http://schemas.microsoft.com/office/powerpoint/2010/main" val="75958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3BFEF6-4FDC-41A9-BF0B-B224C0229C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4C8E1EA1-9DCD-4C97-9C8A-6DCD903050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D01C1835-7DE6-40D3-9240-F90EBA8AB0BC}"/>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5" name="Footer Placeholder 4">
            <a:extLst>
              <a:ext uri="{FF2B5EF4-FFF2-40B4-BE49-F238E27FC236}">
                <a16:creationId xmlns="" xmlns:a16="http://schemas.microsoft.com/office/drawing/2014/main" id="{C6F0375F-13DE-46DE-BA5A-92FF4BAC4A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FD522121-3FD7-4369-8EF9-561B4774ED17}"/>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82741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5EE181-867F-4B0E-9B60-7A187611C8B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B6071D1B-3697-4FD1-BC0E-2A27D9B88C2B}"/>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4" name="Footer Placeholder 3">
            <a:extLst>
              <a:ext uri="{FF2B5EF4-FFF2-40B4-BE49-F238E27FC236}">
                <a16:creationId xmlns="" xmlns:a16="http://schemas.microsoft.com/office/drawing/2014/main" id="{EC8D7BDC-E1C0-4D67-8348-4D90810BC9B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4F4823A5-0C98-409E-94ED-9DFD74BBC215}"/>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78440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B330709-6F45-44C1-9944-444E48C6E78A}"/>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3" name="Footer Placeholder 2">
            <a:extLst>
              <a:ext uri="{FF2B5EF4-FFF2-40B4-BE49-F238E27FC236}">
                <a16:creationId xmlns="" xmlns:a16="http://schemas.microsoft.com/office/drawing/2014/main" id="{295E7CF0-6383-4866-B59A-9CD6DEC9C87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EA3F3886-BE48-4FB9-9CA8-3DE02BE9A32B}"/>
              </a:ext>
            </a:extLst>
          </p:cNvPr>
          <p:cNvSpPr>
            <a:spLocks noGrp="1"/>
          </p:cNvSpPr>
          <p:nvPr>
            <p:ph type="sldNum" sz="quarter" idx="12"/>
          </p:nvPr>
        </p:nvSpPr>
        <p:spPr/>
        <p:txBody>
          <a:bodyPr/>
          <a:lstStyle/>
          <a:p>
            <a:fld id="{32D1DE2B-48C9-41D6-B703-62CB18917A99}" type="slidenum">
              <a:rPr lang="vi-VN" smtClean="0"/>
              <a:t>‹#›</a:t>
            </a:fld>
            <a:endParaRPr lang="vi-VN"/>
          </a:p>
        </p:txBody>
      </p:sp>
      <p:pic>
        <p:nvPicPr>
          <p:cNvPr id="5" name="Picture 4">
            <a:extLst>
              <a:ext uri="{FF2B5EF4-FFF2-40B4-BE49-F238E27FC236}">
                <a16:creationId xmlns="" xmlns:a16="http://schemas.microsoft.com/office/drawing/2014/main" id="{05AAEC11-8601-6CD5-9882-6B27FC8395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8361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gradFill>
          <a:gsLst>
            <a:gs pos="100000">
              <a:srgbClr val="804E21"/>
            </a:gs>
            <a:gs pos="0">
              <a:schemeClr val="bg1"/>
            </a:gs>
          </a:gsLst>
          <a:lin ang="5400000" scaled="0"/>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B330709-6F45-44C1-9944-444E48C6E78A}"/>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3" name="Footer Placeholder 2">
            <a:extLst>
              <a:ext uri="{FF2B5EF4-FFF2-40B4-BE49-F238E27FC236}">
                <a16:creationId xmlns="" xmlns:a16="http://schemas.microsoft.com/office/drawing/2014/main" id="{295E7CF0-6383-4866-B59A-9CD6DEC9C87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EA3F3886-BE48-4FB9-9CA8-3DE02BE9A32B}"/>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29516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4DEABE-A074-4E93-BFD5-2EE635C0D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A306B6A-FAE8-4C93-8172-35FE3EF8F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FA630692-F95F-4943-B2CF-9A8DE4AC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B61AABB-0088-479A-BF7F-C728B142A4CE}"/>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6" name="Footer Placeholder 5">
            <a:extLst>
              <a:ext uri="{FF2B5EF4-FFF2-40B4-BE49-F238E27FC236}">
                <a16:creationId xmlns="" xmlns:a16="http://schemas.microsoft.com/office/drawing/2014/main" id="{9E0266D2-9D47-49D4-9F1C-C247A2FA558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A9874DF4-C6D2-4591-BD1E-6DDEE14AF974}"/>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27261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ECD39F-845F-41A4-8653-9ACCA9C7C2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A13454DF-540C-4644-B754-6A6389361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13A633A3-50A8-4C95-A34E-E1EE6A1F1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6AE0FAD-CB84-4174-A86D-DABE2958F154}"/>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6" name="Footer Placeholder 5">
            <a:extLst>
              <a:ext uri="{FF2B5EF4-FFF2-40B4-BE49-F238E27FC236}">
                <a16:creationId xmlns="" xmlns:a16="http://schemas.microsoft.com/office/drawing/2014/main" id="{B1A8F451-08A8-4CF2-A68F-D4EB90E27B2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BD13FE4B-7241-48B9-A37D-99D325C42591}"/>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3792540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6558C7-CD89-4A51-B413-DF87EB2EBE4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6F6435A7-C65D-4976-BD09-3B751E6E41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132CC2BB-4E5E-4D6D-AEE1-3FE2539BD640}"/>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5" name="Footer Placeholder 4">
            <a:extLst>
              <a:ext uri="{FF2B5EF4-FFF2-40B4-BE49-F238E27FC236}">
                <a16:creationId xmlns="" xmlns:a16="http://schemas.microsoft.com/office/drawing/2014/main" id="{BAEF0EA0-E4CA-4BB8-B50F-C848CC010A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A2DDD835-E00F-400B-8F8A-6012ACDBDADE}"/>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272556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B88D7EF-E785-4F34-84A9-CA668848FD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F2E92CD6-A8CD-4413-84E7-565B6B5575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6CC7940D-9941-4912-B8C9-41D792BC6DD1}"/>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5" name="Footer Placeholder 4">
            <a:extLst>
              <a:ext uri="{FF2B5EF4-FFF2-40B4-BE49-F238E27FC236}">
                <a16:creationId xmlns="" xmlns:a16="http://schemas.microsoft.com/office/drawing/2014/main" id="{4A71087F-B8D8-445B-987E-B5134EBAB94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5D1DC5D6-9329-4D03-A611-95874F7F725D}"/>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87273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5" name="Footer Placeholder 4">
            <a:extLst>
              <a:ext uri="{FF2B5EF4-FFF2-40B4-BE49-F238E27FC236}">
                <a16:creationId xmlns=""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6382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5" name="Footer Placeholder 4">
            <a:extLst>
              <a:ext uri="{FF2B5EF4-FFF2-40B4-BE49-F238E27FC236}">
                <a16:creationId xmlns=""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99771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5" name="Footer Placeholder 4">
            <a:extLst>
              <a:ext uri="{FF2B5EF4-FFF2-40B4-BE49-F238E27FC236}">
                <a16:creationId xmlns=""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48027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5" name="Footer Placeholder 4">
            <a:extLst>
              <a:ext uri="{FF2B5EF4-FFF2-40B4-BE49-F238E27FC236}">
                <a16:creationId xmlns=""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37750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9E699D-7FDA-44F8-8ED1-D3AEF041B0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A9C23B0A-51BA-4351-AB58-4A833735E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E2BE63E6-C003-467D-8C30-7A0995B9F406}"/>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5" name="Footer Placeholder 4">
            <a:extLst>
              <a:ext uri="{FF2B5EF4-FFF2-40B4-BE49-F238E27FC236}">
                <a16:creationId xmlns="" xmlns:a16="http://schemas.microsoft.com/office/drawing/2014/main" id="{D5A9E5B0-DEFD-45A5-BB2B-3ADC4FC4C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D169490-0201-46AC-81D7-03D16CA1B3A8}"/>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196049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972F3F-4C86-4EE8-B8CF-AF0364FEA1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482B2B1-4E3F-40ED-930F-1A719FEE21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4828128-0B82-47E8-B75C-EA7C650972B4}"/>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5" name="Footer Placeholder 4">
            <a:extLst>
              <a:ext uri="{FF2B5EF4-FFF2-40B4-BE49-F238E27FC236}">
                <a16:creationId xmlns="" xmlns:a16="http://schemas.microsoft.com/office/drawing/2014/main" id="{F7DCB886-817F-4B7D-8335-EE3F574BE9A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70ADDA2B-9DDD-48F8-8EFA-975C9DC76B00}"/>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400969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828D24-8D98-4FE3-A0F1-5FCF37B55CB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82D7615A-9512-44A8-B6D2-6B08E39686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47522885-0C08-42FD-8422-9257F08D5E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4C2E13C0-403E-42FE-88EB-5E44375DA307}"/>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6" name="Footer Placeholder 5">
            <a:extLst>
              <a:ext uri="{FF2B5EF4-FFF2-40B4-BE49-F238E27FC236}">
                <a16:creationId xmlns="" xmlns:a16="http://schemas.microsoft.com/office/drawing/2014/main" id="{B40380E0-B838-4840-A54B-BD638AA43AD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E6A481A9-EAD8-48A9-A293-9938D95919D1}"/>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240687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7F80F3-89AA-4D91-AD10-3328E316EFA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6BE46454-26E5-4B5A-B722-E86911DC2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D0E01CE-F55B-4E6F-95B3-A8320E340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2FB58B48-3C0C-40A2-9794-910380897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2991CCF-A7AC-495D-A272-91EC7312DF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B45BA917-BFCE-4256-A456-7EFBC597A341}"/>
              </a:ext>
            </a:extLst>
          </p:cNvPr>
          <p:cNvSpPr>
            <a:spLocks noGrp="1"/>
          </p:cNvSpPr>
          <p:nvPr>
            <p:ph type="dt" sz="half" idx="10"/>
          </p:nvPr>
        </p:nvSpPr>
        <p:spPr/>
        <p:txBody>
          <a:bodyPr/>
          <a:lstStyle/>
          <a:p>
            <a:fld id="{FCD92EC5-4172-4F46-8C80-A1C850FDED27}" type="datetimeFigureOut">
              <a:rPr lang="vi-VN" smtClean="0"/>
              <a:t>08/09/2022</a:t>
            </a:fld>
            <a:endParaRPr lang="vi-VN"/>
          </a:p>
        </p:txBody>
      </p:sp>
      <p:sp>
        <p:nvSpPr>
          <p:cNvPr id="8" name="Footer Placeholder 7">
            <a:extLst>
              <a:ext uri="{FF2B5EF4-FFF2-40B4-BE49-F238E27FC236}">
                <a16:creationId xmlns="" xmlns:a16="http://schemas.microsoft.com/office/drawing/2014/main" id="{14FE3B8A-3FBC-42D0-9969-73A62E26D0A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2E3AB8FB-B567-46B4-99F2-CF31152ECAC9}"/>
              </a:ext>
            </a:extLst>
          </p:cNvPr>
          <p:cNvSpPr>
            <a:spLocks noGrp="1"/>
          </p:cNvSpPr>
          <p:nvPr>
            <p:ph type="sldNum" sz="quarter" idx="12"/>
          </p:nvPr>
        </p:nvSpPr>
        <p:spPr/>
        <p:txBody>
          <a:bodyPr/>
          <a:lstStyle/>
          <a:p>
            <a:fld id="{32D1DE2B-48C9-41D6-B703-62CB18917A99}" type="slidenum">
              <a:rPr lang="vi-VN" smtClean="0"/>
              <a:t>‹#›</a:t>
            </a:fld>
            <a:endParaRPr lang="vi-VN"/>
          </a:p>
        </p:txBody>
      </p:sp>
    </p:spTree>
    <p:extLst>
      <p:ext uri="{BB962C8B-B14F-4D97-AF65-F5344CB8AC3E}">
        <p14:creationId xmlns:p14="http://schemas.microsoft.com/office/powerpoint/2010/main" val="141152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36EDA3D-4723-16B6-6D08-305446279E9E}"/>
              </a:ext>
            </a:extLst>
          </p:cNvPr>
          <p:cNvSpPr txBox="1"/>
          <p:nvPr/>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ACFA6D5-7273-4C75-AF32-F29E979663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45D35D3-A46A-4F09-A0BA-0AEEDB9481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6106C1D9-643E-4E62-9118-A68842866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92EC5-4172-4F46-8C80-A1C850FDED27}" type="datetimeFigureOut">
              <a:rPr lang="vi-VN" smtClean="0"/>
              <a:t>08/09/2022</a:t>
            </a:fld>
            <a:endParaRPr lang="vi-VN"/>
          </a:p>
        </p:txBody>
      </p:sp>
      <p:sp>
        <p:nvSpPr>
          <p:cNvPr id="5" name="Footer Placeholder 4">
            <a:extLst>
              <a:ext uri="{FF2B5EF4-FFF2-40B4-BE49-F238E27FC236}">
                <a16:creationId xmlns="" xmlns:a16="http://schemas.microsoft.com/office/drawing/2014/main" id="{5DA0823F-DDAF-4105-9B1B-344142B3AB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12A55E93-4C97-4A0F-A20E-1C455EDE1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D1DE2B-48C9-41D6-B703-62CB18917A99}" type="slidenum">
              <a:rPr lang="vi-VN" smtClean="0"/>
              <a:t>‹#›</a:t>
            </a:fld>
            <a:endParaRPr lang="vi-VN"/>
          </a:p>
        </p:txBody>
      </p:sp>
    </p:spTree>
    <p:extLst>
      <p:ext uri="{BB962C8B-B14F-4D97-AF65-F5344CB8AC3E}">
        <p14:creationId xmlns:p14="http://schemas.microsoft.com/office/powerpoint/2010/main" val="1085318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62" r:id="rId5"/>
    <p:sldLayoutId id="2147483661" r:id="rId6"/>
    <p:sldLayoutId id="2147483651" r:id="rId7"/>
    <p:sldLayoutId id="2147483652" r:id="rId8"/>
    <p:sldLayoutId id="2147483653" r:id="rId9"/>
    <p:sldLayoutId id="2147483654" r:id="rId10"/>
    <p:sldLayoutId id="2147483655" r:id="rId11"/>
    <p:sldLayoutId id="2147483660"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FE7D428-6F7C-53C4-DDEE-4CB83DD54420}"/>
              </a:ext>
            </a:extLst>
          </p:cNvPr>
          <p:cNvSpPr/>
          <p:nvPr/>
        </p:nvSpPr>
        <p:spPr>
          <a:xfrm>
            <a:off x="0" y="0"/>
            <a:ext cx="12192000" cy="6858000"/>
          </a:xfrm>
          <a:prstGeom prst="rect">
            <a:avLst/>
          </a:prstGeom>
          <a:solidFill>
            <a:schemeClr val="bg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976" name="Text Box 8">
            <a:extLst>
              <a:ext uri="{FF2B5EF4-FFF2-40B4-BE49-F238E27FC236}">
                <a16:creationId xmlns="" xmlns:a16="http://schemas.microsoft.com/office/drawing/2014/main" id="{E2CEA38F-DBAB-41BA-AC02-64B2227E8BA8}"/>
              </a:ext>
            </a:extLst>
          </p:cNvPr>
          <p:cNvSpPr txBox="1">
            <a:spLocks noChangeArrowheads="1"/>
          </p:cNvSpPr>
          <p:nvPr/>
        </p:nvSpPr>
        <p:spPr bwMode="auto">
          <a:xfrm>
            <a:off x="1828800" y="2209800"/>
            <a:ext cx="876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5400">
                <a:solidFill>
                  <a:srgbClr val="FF0000"/>
                </a:solidFill>
                <a:latin typeface="Times New Roman" panose="02020603050405020304" pitchFamily="18" charset="0"/>
              </a:rPr>
              <a:t>“Bình Tây Đại Nguyên Soái”</a:t>
            </a:r>
          </a:p>
        </p:txBody>
      </p:sp>
      <p:sp>
        <p:nvSpPr>
          <p:cNvPr id="211977" name="WordArt 9">
            <a:extLst>
              <a:ext uri="{FF2B5EF4-FFF2-40B4-BE49-F238E27FC236}">
                <a16:creationId xmlns="" xmlns:a16="http://schemas.microsoft.com/office/drawing/2014/main" id="{36722CCF-9A71-4C08-8B79-347C5202878D}"/>
              </a:ext>
            </a:extLst>
          </p:cNvPr>
          <p:cNvSpPr>
            <a:spLocks noChangeArrowheads="1" noChangeShapeType="1" noTextEdit="1"/>
          </p:cNvSpPr>
          <p:nvPr/>
        </p:nvSpPr>
        <p:spPr bwMode="auto">
          <a:xfrm>
            <a:off x="3429000" y="3200400"/>
            <a:ext cx="5105400" cy="1209675"/>
          </a:xfrm>
          <a:prstGeom prst="rect">
            <a:avLst/>
          </a:prstGeom>
        </p:spPr>
        <p:txBody>
          <a:bodyPr wrap="none" fromWordArt="1">
            <a:prstTxWarp prst="textPlain">
              <a:avLst>
                <a:gd name="adj" fmla="val 50000"/>
              </a:avLst>
            </a:prstTxWarp>
          </a:bodyPr>
          <a:lstStyle/>
          <a:p>
            <a:pPr algn="ctr"/>
            <a:r>
              <a:rPr lang="vi-VN" sz="4400" b="1" kern="10">
                <a:ln w="19050">
                  <a:solidFill>
                    <a:srgbClr val="FF6600"/>
                  </a:solidFill>
                  <a:round/>
                  <a:headEnd type="none" w="sm" len="sm"/>
                  <a:tailEnd type="none" w="sm" len="sm"/>
                </a:ln>
                <a:solidFill>
                  <a:srgbClr val="FF0000"/>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TRƯƠNG ĐỊNH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11976"/>
                                        </p:tgtEl>
                                        <p:attrNameLst>
                                          <p:attrName>style.visibility</p:attrName>
                                        </p:attrNameLst>
                                      </p:cBhvr>
                                      <p:to>
                                        <p:strVal val="visible"/>
                                      </p:to>
                                    </p:set>
                                    <p:anim calcmode="lin" valueType="num">
                                      <p:cBhvr>
                                        <p:cTn id="7" dur="1000" fill="hold"/>
                                        <p:tgtEl>
                                          <p:spTgt spid="211976"/>
                                        </p:tgtEl>
                                        <p:attrNameLst>
                                          <p:attrName>ppt_w</p:attrName>
                                        </p:attrNameLst>
                                      </p:cBhvr>
                                      <p:tavLst>
                                        <p:tav tm="0">
                                          <p:val>
                                            <p:strVal val="#ppt_w*0.70"/>
                                          </p:val>
                                        </p:tav>
                                        <p:tav tm="100000">
                                          <p:val>
                                            <p:strVal val="#ppt_w"/>
                                          </p:val>
                                        </p:tav>
                                      </p:tavLst>
                                    </p:anim>
                                    <p:anim calcmode="lin" valueType="num">
                                      <p:cBhvr>
                                        <p:cTn id="8" dur="1000" fill="hold"/>
                                        <p:tgtEl>
                                          <p:spTgt spid="211976"/>
                                        </p:tgtEl>
                                        <p:attrNameLst>
                                          <p:attrName>ppt_h</p:attrName>
                                        </p:attrNameLst>
                                      </p:cBhvr>
                                      <p:tavLst>
                                        <p:tav tm="0">
                                          <p:val>
                                            <p:strVal val="#ppt_h"/>
                                          </p:val>
                                        </p:tav>
                                        <p:tav tm="100000">
                                          <p:val>
                                            <p:strVal val="#ppt_h"/>
                                          </p:val>
                                        </p:tav>
                                      </p:tavLst>
                                    </p:anim>
                                    <p:animEffect transition="in" filter="fade">
                                      <p:cBhvr>
                                        <p:cTn id="9" dur="1000"/>
                                        <p:tgtEl>
                                          <p:spTgt spid="211976"/>
                                        </p:tgtEl>
                                      </p:cBhvr>
                                    </p:animEffect>
                                  </p:childTnLst>
                                </p:cTn>
                              </p:par>
                            </p:childTnLst>
                          </p:cTn>
                        </p:par>
                        <p:par>
                          <p:cTn id="10" fill="hold" nodeType="afterGroup">
                            <p:stCondLst>
                              <p:cond delay="1000"/>
                            </p:stCondLst>
                            <p:childTnLst>
                              <p:par>
                                <p:cTn id="11" presetID="17" presetClass="entr" presetSubtype="10" fill="hold" nodeType="afterEffect">
                                  <p:stCondLst>
                                    <p:cond delay="0"/>
                                  </p:stCondLst>
                                  <p:childTnLst>
                                    <p:set>
                                      <p:cBhvr>
                                        <p:cTn id="12" dur="1" fill="hold">
                                          <p:stCondLst>
                                            <p:cond delay="0"/>
                                          </p:stCondLst>
                                        </p:cTn>
                                        <p:tgtEl>
                                          <p:spTgt spid="211977"/>
                                        </p:tgtEl>
                                        <p:attrNameLst>
                                          <p:attrName>style.visibility</p:attrName>
                                        </p:attrNameLst>
                                      </p:cBhvr>
                                      <p:to>
                                        <p:strVal val="visible"/>
                                      </p:to>
                                    </p:set>
                                    <p:anim calcmode="lin" valueType="num">
                                      <p:cBhvr>
                                        <p:cTn id="13" dur="500" fill="hold"/>
                                        <p:tgtEl>
                                          <p:spTgt spid="211977"/>
                                        </p:tgtEl>
                                        <p:attrNameLst>
                                          <p:attrName>ppt_w</p:attrName>
                                        </p:attrNameLst>
                                      </p:cBhvr>
                                      <p:tavLst>
                                        <p:tav tm="0">
                                          <p:val>
                                            <p:fltVal val="0"/>
                                          </p:val>
                                        </p:tav>
                                        <p:tav tm="100000">
                                          <p:val>
                                            <p:strVal val="#ppt_w"/>
                                          </p:val>
                                        </p:tav>
                                      </p:tavLst>
                                    </p:anim>
                                    <p:anim calcmode="lin" valueType="num">
                                      <p:cBhvr>
                                        <p:cTn id="14" dur="500" fill="hold"/>
                                        <p:tgtEl>
                                          <p:spTgt spid="2119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
            <a:extLst>
              <a:ext uri="{FF2B5EF4-FFF2-40B4-BE49-F238E27FC236}">
                <a16:creationId xmlns="" xmlns:a16="http://schemas.microsoft.com/office/drawing/2014/main" id="{4CC69F3E-C3C2-4CEC-A52D-291190F8D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146" y="590232"/>
            <a:ext cx="5611707" cy="318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 xmlns:a16="http://schemas.microsoft.com/office/drawing/2014/main" id="{20F14703-5737-439E-86A9-B7237C8609F8}"/>
              </a:ext>
            </a:extLst>
          </p:cNvPr>
          <p:cNvSpPr txBox="1">
            <a:spLocks noChangeArrowheads="1"/>
          </p:cNvSpPr>
          <p:nvPr/>
        </p:nvSpPr>
        <p:spPr bwMode="auto">
          <a:xfrm>
            <a:off x="3948113" y="4162425"/>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3600">
                <a:solidFill>
                  <a:schemeClr val="bg1"/>
                </a:solidFill>
                <a:latin typeface="Arial" panose="020B0604020202020204" pitchFamily="34" charset="0"/>
              </a:rPr>
              <a:t>Bức ảnh mô tả gì?</a:t>
            </a:r>
          </a:p>
        </p:txBody>
      </p:sp>
      <p:sp>
        <p:nvSpPr>
          <p:cNvPr id="7" name="TextBox 6">
            <a:extLst>
              <a:ext uri="{FF2B5EF4-FFF2-40B4-BE49-F238E27FC236}">
                <a16:creationId xmlns="" xmlns:a16="http://schemas.microsoft.com/office/drawing/2014/main" id="{202743AC-41BE-4EBD-B5E4-562CDB8367A4}"/>
              </a:ext>
            </a:extLst>
          </p:cNvPr>
          <p:cNvSpPr txBox="1">
            <a:spLocks noChangeArrowheads="1"/>
          </p:cNvSpPr>
          <p:nvPr/>
        </p:nvSpPr>
        <p:spPr bwMode="auto">
          <a:xfrm>
            <a:off x="2679700" y="4854575"/>
            <a:ext cx="7335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Cảnh Trương Định được nhân dân suy tôn làm “Bình Tây Đại nguyên soái”</a:t>
            </a:r>
          </a:p>
        </p:txBody>
      </p:sp>
      <p:sp>
        <p:nvSpPr>
          <p:cNvPr id="8" name="TextBox 7">
            <a:extLst>
              <a:ext uri="{FF2B5EF4-FFF2-40B4-BE49-F238E27FC236}">
                <a16:creationId xmlns="" xmlns:a16="http://schemas.microsoft.com/office/drawing/2014/main" id="{CC5C2A83-79A9-454B-8F6B-32442C1002B4}"/>
              </a:ext>
            </a:extLst>
          </p:cNvPr>
          <p:cNvSpPr txBox="1">
            <a:spLocks noChangeArrowheads="1"/>
          </p:cNvSpPr>
          <p:nvPr/>
        </p:nvSpPr>
        <p:spPr bwMode="auto">
          <a:xfrm>
            <a:off x="2679700" y="4130675"/>
            <a:ext cx="765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Quan sát bức ảnh em có nhận xét gì?</a:t>
            </a:r>
          </a:p>
        </p:txBody>
      </p:sp>
      <p:sp>
        <p:nvSpPr>
          <p:cNvPr id="9" name="TextBox 8">
            <a:extLst>
              <a:ext uri="{FF2B5EF4-FFF2-40B4-BE49-F238E27FC236}">
                <a16:creationId xmlns="" xmlns:a16="http://schemas.microsoft.com/office/drawing/2014/main" id="{AAE812F0-24AD-4980-802E-4C60FC41E048}"/>
              </a:ext>
            </a:extLst>
          </p:cNvPr>
          <p:cNvSpPr txBox="1">
            <a:spLocks noChangeArrowheads="1"/>
          </p:cNvSpPr>
          <p:nvPr/>
        </p:nvSpPr>
        <p:spPr bwMode="auto">
          <a:xfrm>
            <a:off x="2679700" y="4854575"/>
            <a:ext cx="73358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a:solidFill>
                  <a:schemeClr val="bg1"/>
                </a:solidFill>
                <a:latin typeface="Arial" panose="020B0604020202020204" pitchFamily="34" charset="0"/>
              </a:rPr>
              <a:t>Buổi lễ diễn ra giản dị mà trang nghiêm tại vùng quê Nam Bộ, dưới sự chứng kiến của đông đảo nhân dân.</a:t>
            </a:r>
          </a:p>
        </p:txBody>
      </p:sp>
      <p:pic>
        <p:nvPicPr>
          <p:cNvPr id="2" name="Picture 4" descr="chan dung td">
            <a:extLst>
              <a:ext uri="{FF2B5EF4-FFF2-40B4-BE49-F238E27FC236}">
                <a16:creationId xmlns="" xmlns:a16="http://schemas.microsoft.com/office/drawing/2014/main" id="{8B0AFAB8-11F5-41C5-EE45-583A6F8E3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1" nodeType="click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ppt_x"/>
                                          </p:val>
                                        </p:tav>
                                      </p:tavLst>
                                    </p:anim>
                                    <p:anim calcmode="lin" valueType="num">
                                      <p:cBhvr additive="base">
                                        <p:cTn id="17" dur="500"/>
                                        <p:tgtEl>
                                          <p:spTgt spid="7"/>
                                        </p:tgtEl>
                                        <p:attrNameLst>
                                          <p:attrName>ppt_y</p:attrName>
                                        </p:attrNameLst>
                                      </p:cBhvr>
                                      <p:tavLst>
                                        <p:tav tm="0">
                                          <p:val>
                                            <p:strVal val="ppt_y"/>
                                          </p:val>
                                        </p:tav>
                                        <p:tav tm="100000">
                                          <p:val>
                                            <p:strVal val="1+ppt_h/2"/>
                                          </p:val>
                                        </p:tav>
                                      </p:tavLst>
                                    </p:anim>
                                    <p:set>
                                      <p:cBhvr>
                                        <p:cTn id="18" dur="1" fill="hold">
                                          <p:stCondLst>
                                            <p:cond delay="499"/>
                                          </p:stCondLst>
                                        </p:cTn>
                                        <p:tgtEl>
                                          <p:spTgt spid="7"/>
                                        </p:tgtEl>
                                        <p:attrNameLst>
                                          <p:attrName>style.visibility</p:attrName>
                                        </p:attrNameLst>
                                      </p:cBhvr>
                                      <p:to>
                                        <p:strVal val="hidden"/>
                                      </p:to>
                                    </p:set>
                                  </p:childTnLst>
                                </p:cTn>
                              </p:par>
                            </p:childTnLst>
                          </p:cTn>
                        </p:par>
                        <p:par>
                          <p:cTn id="19" fill="hold" nodeType="afterGroup">
                            <p:stCondLst>
                              <p:cond delay="500"/>
                            </p:stCondLst>
                            <p:childTnLst>
                              <p:par>
                                <p:cTn id="20" presetID="42" presetClass="exit" presetSubtype="0" fill="hold" grpId="1" nodeType="after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Box 1">
            <a:extLst>
              <a:ext uri="{FF2B5EF4-FFF2-40B4-BE49-F238E27FC236}">
                <a16:creationId xmlns="" xmlns:a16="http://schemas.microsoft.com/office/drawing/2014/main" id="{5EF7CB57-DEC6-4ACE-B9DF-EA3EA439F941}"/>
              </a:ext>
            </a:extLst>
          </p:cNvPr>
          <p:cNvSpPr txBox="1">
            <a:spLocks noChangeArrowheads="1"/>
          </p:cNvSpPr>
          <p:nvPr/>
        </p:nvSpPr>
        <p:spPr bwMode="auto">
          <a:xfrm>
            <a:off x="2286000" y="658019"/>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Nhận được lệnh vua Trương Định đã làm gì!</a:t>
            </a:r>
            <a:endParaRPr lang="vi-VN" altLang="vi-VN" b="1">
              <a:latin typeface="Arial" panose="020B0604020202020204" pitchFamily="34" charset="0"/>
            </a:endParaRPr>
          </a:p>
        </p:txBody>
      </p:sp>
      <p:pic>
        <p:nvPicPr>
          <p:cNvPr id="12" name="Picture 11">
            <a:extLst>
              <a:ext uri="{FF2B5EF4-FFF2-40B4-BE49-F238E27FC236}">
                <a16:creationId xmlns="" xmlns:a16="http://schemas.microsoft.com/office/drawing/2014/main" id="{E139380C-17D3-40BF-B778-D9F85F02F14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5863" y="2976563"/>
            <a:ext cx="3046412"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 xmlns:a16="http://schemas.microsoft.com/office/drawing/2014/main" id="{268355FC-1357-4C92-8563-C0C2F808BD3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4062413"/>
            <a:ext cx="844867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 xmlns:a16="http://schemas.microsoft.com/office/drawing/2014/main" id="{FBCBD9A6-DCBF-4BA3-B402-C0C8B920014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1817688"/>
            <a:ext cx="263207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 xmlns:a16="http://schemas.microsoft.com/office/drawing/2014/main" id="{8A1CD3AA-8FB6-4336-B1AF-5A5C5D373E5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2275" y="2163763"/>
            <a:ext cx="32194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a:extLst>
              <a:ext uri="{FF2B5EF4-FFF2-40B4-BE49-F238E27FC236}">
                <a16:creationId xmlns="" xmlns:a16="http://schemas.microsoft.com/office/drawing/2014/main" id="{68792E29-16C1-4A0C-A11B-9563218B5A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225" y="1825625"/>
            <a:ext cx="47831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 xmlns:a16="http://schemas.microsoft.com/office/drawing/2014/main" id="{22B7E89A-A05F-DA05-172C-BB864D18CF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Box 1">
            <a:extLst>
              <a:ext uri="{FF2B5EF4-FFF2-40B4-BE49-F238E27FC236}">
                <a16:creationId xmlns="" xmlns:a16="http://schemas.microsoft.com/office/drawing/2014/main" id="{ACAD81EE-A3C0-4A74-BD63-F02E7F0EA3AC}"/>
              </a:ext>
            </a:extLst>
          </p:cNvPr>
          <p:cNvSpPr txBox="1">
            <a:spLocks noChangeArrowheads="1"/>
          </p:cNvSpPr>
          <p:nvPr/>
        </p:nvSpPr>
        <p:spPr bwMode="auto">
          <a:xfrm>
            <a:off x="2305050" y="524902"/>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LÒNG BIẾT ƠN, TỰ HÀO CỦA NHÂN DÂN TA</a:t>
            </a:r>
            <a:endParaRPr lang="vi-VN" altLang="vi-VN" b="1">
              <a:latin typeface="Arial" panose="020B0604020202020204" pitchFamily="34" charset="0"/>
            </a:endParaRPr>
          </a:p>
        </p:txBody>
      </p:sp>
      <p:sp>
        <p:nvSpPr>
          <p:cNvPr id="6" name="TextBox 5">
            <a:extLst>
              <a:ext uri="{FF2B5EF4-FFF2-40B4-BE49-F238E27FC236}">
                <a16:creationId xmlns="" xmlns:a16="http://schemas.microsoft.com/office/drawing/2014/main" id="{1C33676D-9FD0-4B05-ABC9-4D0BCDE73F44}"/>
              </a:ext>
            </a:extLst>
          </p:cNvPr>
          <p:cNvSpPr txBox="1">
            <a:spLocks noChangeArrowheads="1"/>
          </p:cNvSpPr>
          <p:nvPr/>
        </p:nvSpPr>
        <p:spPr bwMode="auto">
          <a:xfrm>
            <a:off x="2609850" y="1613218"/>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Nêu cảm nghĩ của em về “Bình Tây đại nguyên soái” Trương Định?</a:t>
            </a:r>
          </a:p>
        </p:txBody>
      </p:sp>
      <p:sp>
        <p:nvSpPr>
          <p:cNvPr id="7" name="TextBox 6">
            <a:extLst>
              <a:ext uri="{FF2B5EF4-FFF2-40B4-BE49-F238E27FC236}">
                <a16:creationId xmlns="" xmlns:a16="http://schemas.microsoft.com/office/drawing/2014/main" id="{4A860CB6-3A8B-4DBD-9E02-8FA0560745D1}"/>
              </a:ext>
            </a:extLst>
          </p:cNvPr>
          <p:cNvSpPr txBox="1"/>
          <p:nvPr/>
        </p:nvSpPr>
        <p:spPr>
          <a:xfrm>
            <a:off x="2609850" y="2689543"/>
            <a:ext cx="8915400" cy="954107"/>
          </a:xfrm>
          <a:prstGeom prst="rect">
            <a:avLst/>
          </a:prstGeom>
          <a:noFill/>
        </p:spPr>
        <p:txBody>
          <a:bodyPr wrap="square">
            <a:spAutoFit/>
          </a:bodyPr>
          <a:lstStyle/>
          <a:p>
            <a:pPr>
              <a:defRPr/>
            </a:pPr>
            <a:r>
              <a:rPr lang="en-US" altLang="vi-VN" sz="2800" b="1" dirty="0" err="1">
                <a:solidFill>
                  <a:srgbClr val="0563C1"/>
                </a:solidFill>
                <a:cs typeface="Arial" panose="020B0604020202020204" pitchFamily="34" charset="0"/>
              </a:rPr>
              <a:t>Ông</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là</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người</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yêu</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nước</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dũng</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cảm</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sẵn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sàng</a:t>
            </a:r>
            <a:r>
              <a:rPr lang="en-US" altLang="vi-VN" sz="2800" b="1" dirty="0">
                <a:solidFill>
                  <a:srgbClr val="0563C1"/>
                </a:solidFill>
                <a:cs typeface="Arial" panose="020B0604020202020204" pitchFamily="34" charset="0"/>
              </a:rPr>
              <a:t> hi </a:t>
            </a:r>
            <a:r>
              <a:rPr lang="en-US" altLang="vi-VN" sz="2800" b="1" dirty="0" err="1">
                <a:solidFill>
                  <a:srgbClr val="0563C1"/>
                </a:solidFill>
                <a:cs typeface="Arial" panose="020B0604020202020204" pitchFamily="34" charset="0"/>
              </a:rPr>
              <a:t>sinh</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bản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thân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mình</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cho</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dân</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tộc</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cho</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đất</a:t>
            </a:r>
            <a:r>
              <a:rPr lang="en-US" altLang="vi-VN" sz="2800" b="1" dirty="0">
                <a:solidFill>
                  <a:srgbClr val="0563C1"/>
                </a:solidFill>
                <a:cs typeface="Arial" panose="020B0604020202020204" pitchFamily="34" charset="0"/>
              </a:rPr>
              <a:t> </a:t>
            </a:r>
            <a:r>
              <a:rPr lang="en-US" altLang="vi-VN" sz="2800" b="1" dirty="0" err="1">
                <a:solidFill>
                  <a:srgbClr val="0563C1"/>
                </a:solidFill>
                <a:cs typeface="Arial" panose="020B0604020202020204" pitchFamily="34" charset="0"/>
              </a:rPr>
              <a:t>nước</a:t>
            </a:r>
            <a:r>
              <a:rPr lang="en-US" altLang="vi-VN" sz="2800" b="1" dirty="0">
                <a:solidFill>
                  <a:srgbClr val="0563C1"/>
                </a:solidFill>
                <a:cs typeface="Arial" panose="020B0604020202020204" pitchFamily="34" charset="0"/>
              </a:rPr>
              <a:t>. </a:t>
            </a:r>
          </a:p>
        </p:txBody>
      </p:sp>
      <p:sp>
        <p:nvSpPr>
          <p:cNvPr id="8" name="TextBox 7">
            <a:extLst>
              <a:ext uri="{FF2B5EF4-FFF2-40B4-BE49-F238E27FC236}">
                <a16:creationId xmlns="" xmlns:a16="http://schemas.microsoft.com/office/drawing/2014/main" id="{3C7AF73C-A4FA-4281-B1CB-8685817C19E2}"/>
              </a:ext>
            </a:extLst>
          </p:cNvPr>
          <p:cNvSpPr txBox="1">
            <a:spLocks noChangeArrowheads="1"/>
          </p:cNvSpPr>
          <p:nvPr/>
        </p:nvSpPr>
        <p:spPr bwMode="auto">
          <a:xfrm>
            <a:off x="2609850" y="363093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Nhân dân ta đã làm gì dể bày tỏ lòng biết ơn đối với ông?</a:t>
            </a:r>
          </a:p>
        </p:txBody>
      </p:sp>
      <p:sp>
        <p:nvSpPr>
          <p:cNvPr id="9" name="TextBox 8">
            <a:extLst>
              <a:ext uri="{FF2B5EF4-FFF2-40B4-BE49-F238E27FC236}">
                <a16:creationId xmlns="" xmlns:a16="http://schemas.microsoft.com/office/drawing/2014/main" id="{98A261EB-A95D-45D4-8617-61793A8A4BE4}"/>
              </a:ext>
            </a:extLst>
          </p:cNvPr>
          <p:cNvSpPr txBox="1">
            <a:spLocks noChangeArrowheads="1"/>
          </p:cNvSpPr>
          <p:nvPr/>
        </p:nvSpPr>
        <p:spPr bwMode="auto">
          <a:xfrm>
            <a:off x="2609850" y="4569143"/>
            <a:ext cx="8915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Nhân dân ta đã lập đền thờ ông, ghi lại những chiến công của ông, lấy tên ông đặt tên cho đường phố, trường học …</a:t>
            </a:r>
          </a:p>
        </p:txBody>
      </p:sp>
      <p:pic>
        <p:nvPicPr>
          <p:cNvPr id="10" name="Picture 9">
            <a:extLst>
              <a:ext uri="{FF2B5EF4-FFF2-40B4-BE49-F238E27FC236}">
                <a16:creationId xmlns="" xmlns:a16="http://schemas.microsoft.com/office/drawing/2014/main" id="{F455427C-D61F-4DA2-BAB1-44E21FE5D3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6333" y="1716008"/>
            <a:ext cx="748526" cy="74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 xmlns:a16="http://schemas.microsoft.com/office/drawing/2014/main" id="{3A49BF22-004A-4AAF-9BBB-B2A18E1612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9710" y="3678347"/>
            <a:ext cx="815340" cy="8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 xmlns:a16="http://schemas.microsoft.com/office/drawing/2014/main" id="{6773DB7C-9BD6-2A6E-FF73-125FC8E81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n dung td">
            <a:extLst>
              <a:ext uri="{FF2B5EF4-FFF2-40B4-BE49-F238E27FC236}">
                <a16:creationId xmlns="" xmlns:a16="http://schemas.microsoft.com/office/drawing/2014/main" id="{CC5CBE02-A8CA-14B9-15B5-BEA688958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0" name="TextBox 5">
            <a:extLst>
              <a:ext uri="{FF2B5EF4-FFF2-40B4-BE49-F238E27FC236}">
                <a16:creationId xmlns="" xmlns:a16="http://schemas.microsoft.com/office/drawing/2014/main" id="{61666751-4E4C-47E1-873C-985B24B51246}"/>
              </a:ext>
            </a:extLst>
          </p:cNvPr>
          <p:cNvSpPr txBox="1">
            <a:spLocks noChangeArrowheads="1"/>
          </p:cNvSpPr>
          <p:nvPr/>
        </p:nvSpPr>
        <p:spPr bwMode="auto">
          <a:xfrm>
            <a:off x="3276600" y="1649806"/>
            <a:ext cx="563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Nhân dân ta đã làm gì để tỏ lòng biết ơn Trương Định?</a:t>
            </a:r>
            <a:endParaRPr lang="vi-VN" altLang="vi-VN" b="1">
              <a:latin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n dung td">
            <a:extLst>
              <a:ext uri="{FF2B5EF4-FFF2-40B4-BE49-F238E27FC236}">
                <a16:creationId xmlns="" xmlns:a16="http://schemas.microsoft.com/office/drawing/2014/main" id="{CC5CBE02-A8CA-14B9-15B5-BEA688958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Video Truong Dinh">
            <a:hlinkClick r:id="" action="ppaction://media"/>
            <a:extLst>
              <a:ext uri="{FF2B5EF4-FFF2-40B4-BE49-F238E27FC236}">
                <a16:creationId xmlns="" xmlns:a16="http://schemas.microsoft.com/office/drawing/2014/main" id="{A5D2E7E2-AF49-8C08-A20C-FFD3FC88D1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59678" y="1097082"/>
            <a:ext cx="6709164" cy="3773905"/>
          </a:xfrm>
          <a:prstGeom prst="rect">
            <a:avLst/>
          </a:prstGeom>
        </p:spPr>
      </p:pic>
      <p:sp>
        <p:nvSpPr>
          <p:cNvPr id="7" name="Right Triangle 6">
            <a:extLst>
              <a:ext uri="{FF2B5EF4-FFF2-40B4-BE49-F238E27FC236}">
                <a16:creationId xmlns="" xmlns:a16="http://schemas.microsoft.com/office/drawing/2014/main" id="{A83B7157-62DE-B107-1E76-A2F1AE1785E7}"/>
              </a:ext>
            </a:extLst>
          </p:cNvPr>
          <p:cNvSpPr/>
          <p:nvPr/>
        </p:nvSpPr>
        <p:spPr>
          <a:xfrm rot="16200000" flipH="1">
            <a:off x="2720401" y="1095933"/>
            <a:ext cx="240542" cy="242841"/>
          </a:xfrm>
          <a:prstGeom prst="rtTriangle">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 xmlns:a16="http://schemas.microsoft.com/office/drawing/2014/main" id="{F8506B69-5B9C-6465-D333-A87B6E099CC7}"/>
              </a:ext>
            </a:extLst>
          </p:cNvPr>
          <p:cNvSpPr/>
          <p:nvPr/>
        </p:nvSpPr>
        <p:spPr>
          <a:xfrm rot="10800000" flipH="1">
            <a:off x="9668842" y="1104438"/>
            <a:ext cx="199466" cy="233273"/>
          </a:xfrm>
          <a:prstGeom prst="rtTriangle">
            <a:avLst/>
          </a:prstGeom>
          <a:solidFill>
            <a:srgbClr val="8E3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A1C84B5E-6DC9-A8A3-8B92-C6FC2E5F41B2}"/>
              </a:ext>
            </a:extLst>
          </p:cNvPr>
          <p:cNvSpPr/>
          <p:nvPr/>
        </p:nvSpPr>
        <p:spPr>
          <a:xfrm>
            <a:off x="2719136" y="854241"/>
            <a:ext cx="7158790" cy="2526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197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Box 3">
            <a:extLst>
              <a:ext uri="{FF2B5EF4-FFF2-40B4-BE49-F238E27FC236}">
                <a16:creationId xmlns="" xmlns:a16="http://schemas.microsoft.com/office/drawing/2014/main" id="{C4A97C6E-0E4A-486B-B0FB-7D82585E7A86}"/>
              </a:ext>
            </a:extLst>
          </p:cNvPr>
          <p:cNvSpPr txBox="1">
            <a:spLocks noChangeArrowheads="1"/>
          </p:cNvSpPr>
          <p:nvPr/>
        </p:nvSpPr>
        <p:spPr bwMode="auto">
          <a:xfrm>
            <a:off x="2362200" y="457200"/>
            <a:ext cx="716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LÒNG BIẾT ƠN, TỰ HÀO CỦA NHÂN DÂN ĐỐI VỚI TRƯƠNG ĐỊNH</a:t>
            </a:r>
            <a:endParaRPr lang="vi-VN" altLang="vi-VN" b="1">
              <a:latin typeface="Arial" panose="020B0604020202020204" pitchFamily="34" charset="0"/>
            </a:endParaRPr>
          </a:p>
        </p:txBody>
      </p:sp>
      <p:pic>
        <p:nvPicPr>
          <p:cNvPr id="6" name="Picture 5">
            <a:extLst>
              <a:ext uri="{FF2B5EF4-FFF2-40B4-BE49-F238E27FC236}">
                <a16:creationId xmlns="" xmlns:a16="http://schemas.microsoft.com/office/drawing/2014/main" id="{D71BA190-B45A-4E9A-866F-26BE3E02986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6050" y="3581400"/>
            <a:ext cx="42481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FD4FECF5-D59E-4573-AAA1-3102AC1FF55A}"/>
              </a:ext>
            </a:extLst>
          </p:cNvPr>
          <p:cNvPicPr>
            <a:picLocks noChangeAspect="1" noChangeArrowheads="1"/>
          </p:cNvPicPr>
          <p:nvPr/>
        </p:nvPicPr>
        <p:blipFill>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6934200" y="4013200"/>
            <a:ext cx="36576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 xmlns:a16="http://schemas.microsoft.com/office/drawing/2014/main" id="{B777F63B-EA28-4FBA-9A10-6E72224397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163" y="1870075"/>
            <a:ext cx="478472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 xmlns:a16="http://schemas.microsoft.com/office/drawing/2014/main" id="{588B8B55-CA27-D207-112A-EDAC5A883D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6">
            <a:extLst>
              <a:ext uri="{FF2B5EF4-FFF2-40B4-BE49-F238E27FC236}">
                <a16:creationId xmlns="" xmlns:a16="http://schemas.microsoft.com/office/drawing/2014/main" id="{F0F17F38-B124-4ABC-B4EA-BB7AB769C08B}"/>
              </a:ext>
            </a:extLst>
          </p:cNvPr>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18437" name="TextBox 1">
            <a:extLst>
              <a:ext uri="{FF2B5EF4-FFF2-40B4-BE49-F238E27FC236}">
                <a16:creationId xmlns="" xmlns:a16="http://schemas.microsoft.com/office/drawing/2014/main" id="{5AFAC61A-E2B2-4FF5-942C-6378BFD007E4}"/>
              </a:ext>
            </a:extLst>
          </p:cNvPr>
          <p:cNvSpPr txBox="1">
            <a:spLocks noChangeArrowheads="1"/>
          </p:cNvSpPr>
          <p:nvPr/>
        </p:nvSpPr>
        <p:spPr bwMode="auto">
          <a:xfrm>
            <a:off x="2442099" y="19685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SƠ ĐỒ TƯ DUY</a:t>
            </a:r>
            <a:endParaRPr lang="vi-VN" altLang="vi-VN" b="1">
              <a:latin typeface="Arial" panose="020B0604020202020204" pitchFamily="34" charset="0"/>
            </a:endParaRPr>
          </a:p>
        </p:txBody>
      </p:sp>
      <p:pic>
        <p:nvPicPr>
          <p:cNvPr id="18438" name="Picture 3">
            <a:extLst>
              <a:ext uri="{FF2B5EF4-FFF2-40B4-BE49-F238E27FC236}">
                <a16:creationId xmlns="" xmlns:a16="http://schemas.microsoft.com/office/drawing/2014/main" id="{AAFAB35F-DA6B-43E9-BFD4-DE00DB2AE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30" y="701335"/>
            <a:ext cx="10414670" cy="607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48F15F60-F8B0-4140-A36A-C47593BB7AE4}"/>
              </a:ext>
            </a:extLst>
          </p:cNvPr>
          <p:cNvSpPr txBox="1"/>
          <p:nvPr/>
        </p:nvSpPr>
        <p:spPr>
          <a:xfrm>
            <a:off x="4381500" y="740792"/>
            <a:ext cx="3429000" cy="646331"/>
          </a:xfrm>
          <a:prstGeom prst="rect">
            <a:avLst/>
          </a:prstGeom>
          <a:noFill/>
        </p:spPr>
        <p:txBody>
          <a:bodyPr anchor="ctr">
            <a:spAutoFit/>
          </a:bodyPr>
          <a:lstStyle/>
          <a:p>
            <a:pPr marL="571500" indent="-571500" algn="ctr" fontAlgn="auto">
              <a:spcBef>
                <a:spcPts val="0"/>
              </a:spcBef>
              <a:spcAft>
                <a:spcPts val="0"/>
              </a:spcAft>
              <a:buFont typeface="Wingdings" pitchFamily="2" charset="2"/>
              <a:buChar char="v"/>
              <a:defRPr/>
            </a:pPr>
            <a:r>
              <a:rPr lang="en-US" sz="3600" b="1" dirty="0">
                <a:ln>
                  <a:solidFill>
                    <a:sysClr val="windowText" lastClr="000000"/>
                  </a:solidFill>
                </a:ln>
                <a:solidFill>
                  <a:srgbClr val="FF0000"/>
                </a:solidFill>
                <a:latin typeface="Times New Roman"/>
                <a:ea typeface="HP001 5Ha" pitchFamily="34" charset="-127"/>
              </a:rPr>
              <a:t>BÀI HỌC:</a:t>
            </a:r>
          </a:p>
        </p:txBody>
      </p:sp>
      <p:grpSp>
        <p:nvGrpSpPr>
          <p:cNvPr id="7" name="Group 7">
            <a:extLst>
              <a:ext uri="{FF2B5EF4-FFF2-40B4-BE49-F238E27FC236}">
                <a16:creationId xmlns="" xmlns:a16="http://schemas.microsoft.com/office/drawing/2014/main" id="{7586C87C-6F26-4774-B485-71CF85C9B38F}"/>
              </a:ext>
            </a:extLst>
          </p:cNvPr>
          <p:cNvGrpSpPr>
            <a:grpSpLocks/>
          </p:cNvGrpSpPr>
          <p:nvPr/>
        </p:nvGrpSpPr>
        <p:grpSpPr bwMode="auto">
          <a:xfrm>
            <a:off x="1384177" y="1574531"/>
            <a:ext cx="9220200" cy="4542677"/>
            <a:chOff x="432" y="1283"/>
            <a:chExt cx="4992" cy="3037"/>
          </a:xfrm>
        </p:grpSpPr>
        <p:sp>
          <p:nvSpPr>
            <p:cNvPr id="19463" name="AutoShape 5">
              <a:extLst>
                <a:ext uri="{FF2B5EF4-FFF2-40B4-BE49-F238E27FC236}">
                  <a16:creationId xmlns="" xmlns:a16="http://schemas.microsoft.com/office/drawing/2014/main" id="{373CAF5B-C949-4336-AAF2-55E80F780035}"/>
                </a:ext>
              </a:extLst>
            </p:cNvPr>
            <p:cNvSpPr>
              <a:spLocks noChangeArrowheads="1"/>
            </p:cNvSpPr>
            <p:nvPr/>
          </p:nvSpPr>
          <p:spPr bwMode="auto">
            <a:xfrm>
              <a:off x="432" y="1283"/>
              <a:ext cx="4992" cy="3037"/>
            </a:xfrm>
            <a:prstGeom prst="horizontalScroll">
              <a:avLst>
                <a:gd name="adj" fmla="val 12500"/>
              </a:avLst>
            </a:prstGeom>
            <a:noFill/>
            <a:ln w="38100">
              <a:solidFill>
                <a:srgbClr val="0000FF"/>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a:latin typeface="Times New Roman" panose="02020603050405020304" pitchFamily="18" charset="0"/>
              </a:endParaRPr>
            </a:p>
          </p:txBody>
        </p:sp>
        <p:sp>
          <p:nvSpPr>
            <p:cNvPr id="19464" name="Text Box 6">
              <a:extLst>
                <a:ext uri="{FF2B5EF4-FFF2-40B4-BE49-F238E27FC236}">
                  <a16:creationId xmlns="" xmlns:a16="http://schemas.microsoft.com/office/drawing/2014/main" id="{4B4812FA-0493-4886-9406-56947E911D71}"/>
                </a:ext>
              </a:extLst>
            </p:cNvPr>
            <p:cNvSpPr txBox="1">
              <a:spLocks noChangeArrowheads="1"/>
            </p:cNvSpPr>
            <p:nvPr/>
          </p:nvSpPr>
          <p:spPr bwMode="auto">
            <a:xfrm>
              <a:off x="823" y="1747"/>
              <a:ext cx="4320" cy="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b="1">
                  <a:solidFill>
                    <a:srgbClr val="CC0000"/>
                  </a:solidFill>
                  <a:latin typeface="Times New Roman" panose="02020603050405020304" pitchFamily="18" charset="0"/>
                </a:rPr>
                <a:t>Năm 1862, triều đình nhà Nguyễn kí hoà ước, nhường ba tỉnh miền Đông Nam Kì cho thực dân Pháp. Triều đình ra lệnh cho Trương Định phải giải tán lực lượng kháng chiến nhưng Trương Định kiên quyết cùng nhân dân chống quân xâm lược.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68FD87A-2F42-4E12-990E-4B7D7ADB53D9}"/>
              </a:ext>
            </a:extLst>
          </p:cNvPr>
          <p:cNvSpPr txBox="1"/>
          <p:nvPr/>
        </p:nvSpPr>
        <p:spPr>
          <a:xfrm>
            <a:off x="2918460" y="933889"/>
            <a:ext cx="6355079" cy="742511"/>
          </a:xfrm>
          <a:prstGeom prst="rect">
            <a:avLst/>
          </a:prstGeom>
          <a:noFill/>
        </p:spPr>
        <p:txBody>
          <a:bodyPr wrap="square">
            <a:spAutoFit/>
          </a:bodyPr>
          <a:lstStyle/>
          <a:p>
            <a:pPr marL="571500" indent="-571500" algn="ctr" fontAlgn="auto">
              <a:lnSpc>
                <a:spcPct val="150000"/>
              </a:lnSpc>
              <a:spcBef>
                <a:spcPts val="0"/>
              </a:spcBef>
              <a:spcAft>
                <a:spcPts val="0"/>
              </a:spcAft>
              <a:buFont typeface="Wingdings" pitchFamily="2" charset="2"/>
              <a:buChar char="v"/>
              <a:defRPr/>
            </a:pPr>
            <a:r>
              <a:rPr lang="en-US" sz="3200" b="1">
                <a:ln>
                  <a:solidFill>
                    <a:sysClr val="windowText" lastClr="000000"/>
                  </a:solidFill>
                </a:ln>
                <a:solidFill>
                  <a:srgbClr val="FF0000"/>
                </a:solidFill>
                <a:latin typeface="Times New Roman"/>
                <a:ea typeface="HP001 5Ha" pitchFamily="34" charset="-127"/>
              </a:rPr>
              <a:t>HOẠT ĐỘNG TIẾP NỐI</a:t>
            </a:r>
            <a:endParaRPr lang="en-US" sz="3200" b="1" dirty="0">
              <a:ln>
                <a:solidFill>
                  <a:sysClr val="windowText" lastClr="000000"/>
                </a:solidFill>
              </a:ln>
              <a:solidFill>
                <a:srgbClr val="FF0000"/>
              </a:solidFill>
              <a:latin typeface="Times New Roman"/>
              <a:ea typeface="HP001 5Ha" pitchFamily="34" charset="-127"/>
            </a:endParaRPr>
          </a:p>
        </p:txBody>
      </p:sp>
      <p:sp>
        <p:nvSpPr>
          <p:cNvPr id="20486" name="Rectangle 2">
            <a:extLst>
              <a:ext uri="{FF2B5EF4-FFF2-40B4-BE49-F238E27FC236}">
                <a16:creationId xmlns="" xmlns:a16="http://schemas.microsoft.com/office/drawing/2014/main" id="{4647CCF2-3826-442F-AB30-DD82D7935B99}"/>
              </a:ext>
            </a:extLst>
          </p:cNvPr>
          <p:cNvSpPr>
            <a:spLocks noChangeArrowheads="1"/>
          </p:cNvSpPr>
          <p:nvPr/>
        </p:nvSpPr>
        <p:spPr bwMode="auto">
          <a:xfrm>
            <a:off x="1524000" y="2332038"/>
            <a:ext cx="91440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80000"/>
              </a:lnSpc>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Học thuộc ghi nhớ (SGK/5).</a:t>
            </a:r>
          </a:p>
          <a:p>
            <a:pPr algn="just">
              <a:lnSpc>
                <a:spcPct val="180000"/>
              </a:lnSpc>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Tìm hiểu thêm về Trương Định.</a:t>
            </a:r>
          </a:p>
          <a:p>
            <a:pPr>
              <a:spcBef>
                <a:spcPct val="0"/>
              </a:spcBef>
              <a:buFontTx/>
              <a:buNone/>
            </a:pPr>
            <a:r>
              <a:rPr lang="en-US" altLang="en-US" b="1">
                <a:solidFill>
                  <a:srgbClr val="0000FF"/>
                </a:solidFill>
                <a:latin typeface="Times New Roman" panose="02020603050405020304" pitchFamily="18" charset="0"/>
                <a:sym typeface="Wingdings" panose="05000000000000000000" pitchFamily="2" charset="2"/>
              </a:rPr>
              <a:t> </a:t>
            </a:r>
            <a:r>
              <a:rPr lang="en-US" altLang="en-US" b="1">
                <a:solidFill>
                  <a:srgbClr val="0000FF"/>
                </a:solidFill>
                <a:latin typeface="Times New Roman" panose="02020603050405020304" pitchFamily="18" charset="0"/>
              </a:rPr>
              <a:t>Chuẩn bị: Nguyễn Trường Tộ mong muốn canh tân đất nước.</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 xmlns:a16="http://schemas.microsoft.com/office/drawing/2014/main" id="{D66C5A11-0D33-1EB3-6862-D1DCF17B8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640" y="71756"/>
            <a:ext cx="10820400" cy="6332098"/>
          </a:xfrm>
          <a:prstGeom prst="rect">
            <a:avLst/>
          </a:prstGeom>
        </p:spPr>
      </p:pic>
      <p:sp>
        <p:nvSpPr>
          <p:cNvPr id="5124" name="Rectangle 5">
            <a:extLst>
              <a:ext uri="{FF2B5EF4-FFF2-40B4-BE49-F238E27FC236}">
                <a16:creationId xmlns="" xmlns:a16="http://schemas.microsoft.com/office/drawing/2014/main" id="{606DEB7F-404B-454E-ABD7-911E8C674599}"/>
              </a:ext>
            </a:extLst>
          </p:cNvPr>
          <p:cNvSpPr>
            <a:spLocks noChangeArrowheads="1"/>
          </p:cNvSpPr>
          <p:nvPr/>
        </p:nvSpPr>
        <p:spPr bwMode="auto">
          <a:xfrm>
            <a:off x="2058670" y="2514600"/>
            <a:ext cx="8308340"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30000"/>
              </a:lnSpc>
              <a:spcBef>
                <a:spcPct val="0"/>
              </a:spcBef>
              <a:buFontTx/>
              <a:buNone/>
            </a:pPr>
            <a:r>
              <a:rPr lang="en-US" altLang="en-US" sz="2400">
                <a:solidFill>
                  <a:srgbClr val="4F3115"/>
                </a:solidFill>
                <a:latin typeface="Times New Roman" panose="02020603050405020304" pitchFamily="18" charset="0"/>
              </a:rPr>
              <a:t>- Biết Trương Định là tấm gương tiêu biểu trong phong trào đấu tranh chống thực dân Pháp xâm lược của nhân dân Nam Kì. </a:t>
            </a:r>
          </a:p>
          <a:p>
            <a:pPr algn="just">
              <a:spcBef>
                <a:spcPct val="0"/>
              </a:spcBef>
              <a:buFontTx/>
              <a:buNone/>
            </a:pPr>
            <a:r>
              <a:rPr lang="en-US" altLang="en-US" sz="2400">
                <a:solidFill>
                  <a:srgbClr val="4F3115"/>
                </a:solidFill>
                <a:latin typeface="Times New Roman" panose="02020603050405020304" pitchFamily="18" charset="0"/>
              </a:rPr>
              <a:t>- Biết ông là người có lòng yêu nước sâu sắc dám chống lại lệnh vua để kiên quyết cùng nhân dân chống quân Pháp xâm lược. </a:t>
            </a:r>
          </a:p>
          <a:p>
            <a:pPr algn="just">
              <a:spcBef>
                <a:spcPct val="0"/>
              </a:spcBef>
              <a:buFontTx/>
              <a:buNone/>
            </a:pPr>
            <a:r>
              <a:rPr lang="en-US" altLang="en-US" sz="2400">
                <a:solidFill>
                  <a:srgbClr val="4F3115"/>
                </a:solidFill>
                <a:latin typeface="Times New Roman" panose="02020603050405020304" pitchFamily="18" charset="0"/>
              </a:rPr>
              <a:t>- Ông được nhân dân khâm phục, tin yêu và suy tôn là “Bình Tây đại nguyên soái”.</a:t>
            </a:r>
          </a:p>
        </p:txBody>
      </p:sp>
      <p:sp>
        <p:nvSpPr>
          <p:cNvPr id="5" name="Rectangle 4">
            <a:extLst>
              <a:ext uri="{FF2B5EF4-FFF2-40B4-BE49-F238E27FC236}">
                <a16:creationId xmlns="" xmlns:a16="http://schemas.microsoft.com/office/drawing/2014/main" id="{3B6198C4-7DF1-6C1C-7592-66A768EBF977}"/>
              </a:ext>
            </a:extLst>
          </p:cNvPr>
          <p:cNvSpPr/>
          <p:nvPr/>
        </p:nvSpPr>
        <p:spPr>
          <a:xfrm>
            <a:off x="4216400" y="944880"/>
            <a:ext cx="4033520" cy="812800"/>
          </a:xfrm>
          <a:prstGeom prst="rect">
            <a:avLst/>
          </a:prstGeom>
          <a:solidFill>
            <a:srgbClr val="FD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72A35499-C7FD-A6A1-C03C-2326B3396D88}"/>
              </a:ext>
            </a:extLst>
          </p:cNvPr>
          <p:cNvSpPr txBox="1"/>
          <p:nvPr/>
        </p:nvSpPr>
        <p:spPr>
          <a:xfrm>
            <a:off x="4663440" y="1062346"/>
            <a:ext cx="3515360" cy="461665"/>
          </a:xfrm>
          <a:prstGeom prst="rect">
            <a:avLst/>
          </a:prstGeom>
          <a:noFill/>
        </p:spPr>
        <p:txBody>
          <a:bodyPr wrap="square" rtlCol="0">
            <a:spAutoFit/>
          </a:bodyPr>
          <a:lstStyle/>
          <a:p>
            <a:r>
              <a:rPr lang="en-GB" sz="2400">
                <a:solidFill>
                  <a:srgbClr val="4F3115"/>
                </a:solidFill>
                <a:latin typeface="#9Slide01 Tieu de ngan" panose="00000800000000000000" pitchFamily="2" charset="0"/>
              </a:rPr>
              <a:t>YÊU CẦU CẦN ĐẠT</a:t>
            </a:r>
            <a:endParaRPr lang="en-US" sz="2400">
              <a:solidFill>
                <a:srgbClr val="4F3115"/>
              </a:solidFill>
              <a:latin typeface="#9Slide01 Tieu de ngan" panose="000008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 calcmode="lin" valueType="num">
                                      <p:cBhvr additive="base">
                                        <p:cTn id="7" dur="500" fill="hold"/>
                                        <p:tgtEl>
                                          <p:spTgt spid="51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xEl>
                                              <p:pRg st="1" end="1"/>
                                            </p:txEl>
                                          </p:spTgt>
                                        </p:tgtEl>
                                        <p:attrNameLst>
                                          <p:attrName>style.visibility</p:attrName>
                                        </p:attrNameLst>
                                      </p:cBhvr>
                                      <p:to>
                                        <p:strVal val="visible"/>
                                      </p:to>
                                    </p:set>
                                    <p:anim calcmode="lin" valueType="num">
                                      <p:cBhvr additive="base">
                                        <p:cTn id="13" dur="500" fill="hold"/>
                                        <p:tgtEl>
                                          <p:spTgt spid="512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xEl>
                                              <p:pRg st="2" end="2"/>
                                            </p:txEl>
                                          </p:spTgt>
                                        </p:tgtEl>
                                        <p:attrNameLst>
                                          <p:attrName>style.visibility</p:attrName>
                                        </p:attrNameLst>
                                      </p:cBhvr>
                                      <p:to>
                                        <p:strVal val="visible"/>
                                      </p:to>
                                    </p:set>
                                    <p:anim calcmode="lin" valueType="num">
                                      <p:cBhvr additive="base">
                                        <p:cTn id="19" dur="500" fill="hold"/>
                                        <p:tgtEl>
                                          <p:spTgt spid="512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7" descr="Ban do VN tieng Viet">
            <a:extLst>
              <a:ext uri="{FF2B5EF4-FFF2-40B4-BE49-F238E27FC236}">
                <a16:creationId xmlns="" xmlns:a16="http://schemas.microsoft.com/office/drawing/2014/main" id="{1AD25DBD-A20D-4CBE-BCE7-686B972764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28600"/>
            <a:ext cx="45497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 xmlns:a16="http://schemas.microsoft.com/office/drawing/2014/main" id="{82CDDE11-4687-4ABF-8464-7B036FEC84CE}"/>
              </a:ext>
            </a:extLst>
          </p:cNvPr>
          <p:cNvSpPr/>
          <p:nvPr/>
        </p:nvSpPr>
        <p:spPr>
          <a:xfrm>
            <a:off x="3570288" y="3302000"/>
            <a:ext cx="239712" cy="2984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a:p>
        </p:txBody>
      </p:sp>
      <p:sp>
        <p:nvSpPr>
          <p:cNvPr id="6152" name="TextBox 1">
            <a:extLst>
              <a:ext uri="{FF2B5EF4-FFF2-40B4-BE49-F238E27FC236}">
                <a16:creationId xmlns="" xmlns:a16="http://schemas.microsoft.com/office/drawing/2014/main" id="{4E2BAB00-E8EF-4B7B-8975-52A293102881}"/>
              </a:ext>
            </a:extLst>
          </p:cNvPr>
          <p:cNvSpPr txBox="1">
            <a:spLocks noChangeArrowheads="1"/>
          </p:cNvSpPr>
          <p:nvPr/>
        </p:nvSpPr>
        <p:spPr bwMode="auto">
          <a:xfrm>
            <a:off x="6639338" y="2907952"/>
            <a:ext cx="3469861" cy="138499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sz="2800">
                <a:latin typeface="Arial" panose="020B0604020202020204" pitchFamily="34" charset="0"/>
              </a:rPr>
              <a:t>Ngày 1-9-1858, thực dân Pháp nổ súng xâm lược nước ta.</a:t>
            </a:r>
          </a:p>
        </p:txBody>
      </p:sp>
      <p:cxnSp>
        <p:nvCxnSpPr>
          <p:cNvPr id="6" name="Straight Arrow Connector 5">
            <a:extLst>
              <a:ext uri="{FF2B5EF4-FFF2-40B4-BE49-F238E27FC236}">
                <a16:creationId xmlns="" xmlns:a16="http://schemas.microsoft.com/office/drawing/2014/main" id="{B67ED9C6-9711-4271-A77F-46976C17656B}"/>
              </a:ext>
            </a:extLst>
          </p:cNvPr>
          <p:cNvCxnSpPr>
            <a:cxnSpLocks/>
          </p:cNvCxnSpPr>
          <p:nvPr/>
        </p:nvCxnSpPr>
        <p:spPr>
          <a:xfrm>
            <a:off x="3875088" y="3451225"/>
            <a:ext cx="19700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Truong dinh 1">
            <a:hlinkClick r:id="" action="ppaction://media"/>
            <a:extLst>
              <a:ext uri="{FF2B5EF4-FFF2-40B4-BE49-F238E27FC236}">
                <a16:creationId xmlns="" xmlns:a16="http://schemas.microsoft.com/office/drawing/2014/main" id="{342BD4E0-962F-B685-E18C-6F6F0E9A64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5125" y="1904365"/>
            <a:ext cx="487363" cy="487363"/>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152"/>
                                        </p:tgtEl>
                                        <p:attrNameLst>
                                          <p:attrName>style.visibility</p:attrName>
                                        </p:attrNameLst>
                                      </p:cBhvr>
                                      <p:to>
                                        <p:strVal val="visible"/>
                                      </p:to>
                                    </p:set>
                                    <p:animEffect transition="in" filter="wipe(left)">
                                      <p:cBhvr>
                                        <p:cTn id="13" dur="500"/>
                                        <p:tgtEl>
                                          <p:spTgt spid="615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7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12" grpId="0" animBg="1"/>
      <p:bldP spid="61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4" descr="chan dung td">
            <a:extLst>
              <a:ext uri="{FF2B5EF4-FFF2-40B4-BE49-F238E27FC236}">
                <a16:creationId xmlns="" xmlns:a16="http://schemas.microsoft.com/office/drawing/2014/main" id="{4848932C-F7FD-45EF-978A-04DAAD6C7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025" y="934117"/>
            <a:ext cx="2984500" cy="3052772"/>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74" name="TextBox 5">
            <a:extLst>
              <a:ext uri="{FF2B5EF4-FFF2-40B4-BE49-F238E27FC236}">
                <a16:creationId xmlns="" xmlns:a16="http://schemas.microsoft.com/office/drawing/2014/main" id="{23A3B764-B067-4B37-B0B8-B527C46765B4}"/>
              </a:ext>
            </a:extLst>
          </p:cNvPr>
          <p:cNvSpPr txBox="1">
            <a:spLocks noChangeArrowheads="1"/>
          </p:cNvSpPr>
          <p:nvPr/>
        </p:nvSpPr>
        <p:spPr bwMode="auto">
          <a:xfrm>
            <a:off x="2092325" y="4490915"/>
            <a:ext cx="2743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a:latin typeface="Arial" panose="020B0604020202020204" pitchFamily="34" charset="0"/>
              </a:rPr>
              <a:t>(1820 – 1864)</a:t>
            </a:r>
          </a:p>
        </p:txBody>
      </p:sp>
      <p:sp>
        <p:nvSpPr>
          <p:cNvPr id="7175" name="WordArt 3">
            <a:extLst>
              <a:ext uri="{FF2B5EF4-FFF2-40B4-BE49-F238E27FC236}">
                <a16:creationId xmlns="" xmlns:a16="http://schemas.microsoft.com/office/drawing/2014/main" id="{0E908D1B-45C8-4090-983F-070B9D5BED3D}"/>
              </a:ext>
            </a:extLst>
          </p:cNvPr>
          <p:cNvSpPr>
            <a:spLocks noChangeArrowheads="1" noChangeShapeType="1" noTextEdit="1"/>
          </p:cNvSpPr>
          <p:nvPr/>
        </p:nvSpPr>
        <p:spPr bwMode="auto">
          <a:xfrm>
            <a:off x="925512" y="5083320"/>
            <a:ext cx="4835525" cy="867818"/>
          </a:xfrm>
          <a:prstGeom prst="rect">
            <a:avLst/>
          </a:prstGeom>
        </p:spPr>
        <p:txBody>
          <a:bodyPr wrap="none" fromWordArt="1">
            <a:prstTxWarp prst="textInflate">
              <a:avLst>
                <a:gd name="adj" fmla="val 21431"/>
              </a:avLst>
            </a:prstTxWarp>
          </a:bodyPr>
          <a:lstStyle/>
          <a:p>
            <a:pPr algn="ctr"/>
            <a:r>
              <a:rPr lang="vi-VN" sz="3600" b="1" kern="10">
                <a:ln w="12700">
                  <a:solidFill>
                    <a:srgbClr val="FFFFCC"/>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cs typeface="Arial" panose="020B0604020202020204" pitchFamily="34" charset="0"/>
              </a:rPr>
              <a:t>Vài nét về Trương Định</a:t>
            </a:r>
          </a:p>
        </p:txBody>
      </p:sp>
      <p:pic>
        <p:nvPicPr>
          <p:cNvPr id="2" name="Truong Dinh 2">
            <a:hlinkClick r:id="" action="ppaction://media"/>
            <a:extLst>
              <a:ext uri="{FF2B5EF4-FFF2-40B4-BE49-F238E27FC236}">
                <a16:creationId xmlns="" xmlns:a16="http://schemas.microsoft.com/office/drawing/2014/main" id="{1A3B4BAB-BBCB-396A-949D-2D060734CE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669" y="4568702"/>
            <a:ext cx="487363" cy="487363"/>
          </a:xfrm>
          <a:prstGeom prst="rect">
            <a:avLst/>
          </a:prstGeom>
        </p:spPr>
      </p:pic>
      <p:grpSp>
        <p:nvGrpSpPr>
          <p:cNvPr id="7" name="Group 6">
            <a:extLst>
              <a:ext uri="{FF2B5EF4-FFF2-40B4-BE49-F238E27FC236}">
                <a16:creationId xmlns="" xmlns:a16="http://schemas.microsoft.com/office/drawing/2014/main" id="{05EA812C-7859-ECDC-46D8-313E96699896}"/>
              </a:ext>
            </a:extLst>
          </p:cNvPr>
          <p:cNvGrpSpPr/>
          <p:nvPr/>
        </p:nvGrpSpPr>
        <p:grpSpPr>
          <a:xfrm>
            <a:off x="5632174" y="1805354"/>
            <a:ext cx="6325365" cy="2210844"/>
            <a:chOff x="5632174" y="1805354"/>
            <a:chExt cx="6325365" cy="2210844"/>
          </a:xfrm>
        </p:grpSpPr>
        <p:sp>
          <p:nvSpPr>
            <p:cNvPr id="3" name="Rectangle 4">
              <a:extLst>
                <a:ext uri="{FF2B5EF4-FFF2-40B4-BE49-F238E27FC236}">
                  <a16:creationId xmlns="" xmlns:a16="http://schemas.microsoft.com/office/drawing/2014/main" id="{2A04C657-3BF4-DA97-7560-331D621B8F97}"/>
                </a:ext>
              </a:extLst>
            </p:cNvPr>
            <p:cNvSpPr txBox="1">
              <a:spLocks noChangeArrowheads="1"/>
            </p:cNvSpPr>
            <p:nvPr/>
          </p:nvSpPr>
          <p:spPr>
            <a:xfrm>
              <a:off x="6096000" y="1805354"/>
              <a:ext cx="4853354" cy="7282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3200">
                  <a:latin typeface="Arial" charset="0"/>
                </a:rPr>
                <a:t>Trương Định quê ở đâu?</a:t>
              </a:r>
              <a:endParaRPr lang="en-US" sz="3200" dirty="0">
                <a:latin typeface="Arial" charset="0"/>
              </a:endParaRPr>
            </a:p>
          </p:txBody>
        </p:sp>
        <p:sp>
          <p:nvSpPr>
            <p:cNvPr id="4" name="Rectangle 6">
              <a:extLst>
                <a:ext uri="{FF2B5EF4-FFF2-40B4-BE49-F238E27FC236}">
                  <a16:creationId xmlns="" xmlns:a16="http://schemas.microsoft.com/office/drawing/2014/main" id="{6B2FEC8B-DE87-98A5-3C33-B84E21836D64}"/>
                </a:ext>
              </a:extLst>
            </p:cNvPr>
            <p:cNvSpPr>
              <a:spLocks noChangeArrowheads="1"/>
            </p:cNvSpPr>
            <p:nvPr/>
          </p:nvSpPr>
          <p:spPr bwMode="auto">
            <a:xfrm>
              <a:off x="6096001" y="2865336"/>
              <a:ext cx="5861538" cy="11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vi-VN" sz="2800">
                  <a:latin typeface="Arial" panose="020B0604020202020204" pitchFamily="34" charset="0"/>
                </a:rPr>
                <a:t>Ngay từ khi Pháp đánh Gia Định (1859), Trương Định đã làm gì?</a:t>
              </a:r>
            </a:p>
          </p:txBody>
        </p:sp>
        <p:sp>
          <p:nvSpPr>
            <p:cNvPr id="5" name="Diamond 4">
              <a:extLst>
                <a:ext uri="{FF2B5EF4-FFF2-40B4-BE49-F238E27FC236}">
                  <a16:creationId xmlns="" xmlns:a16="http://schemas.microsoft.com/office/drawing/2014/main" id="{8B7C100D-7878-AB81-7D37-25874E5C3D8E}"/>
                </a:ext>
              </a:extLst>
            </p:cNvPr>
            <p:cNvSpPr/>
            <p:nvPr/>
          </p:nvSpPr>
          <p:spPr>
            <a:xfrm>
              <a:off x="5632174" y="1877919"/>
              <a:ext cx="291548" cy="29154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 xmlns:a16="http://schemas.microsoft.com/office/drawing/2014/main" id="{5B0BB183-D630-E737-E5C2-EA877DB7D718}"/>
                </a:ext>
              </a:extLst>
            </p:cNvPr>
            <p:cNvSpPr/>
            <p:nvPr/>
          </p:nvSpPr>
          <p:spPr>
            <a:xfrm>
              <a:off x="5632174" y="2974350"/>
              <a:ext cx="291548" cy="291547"/>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74" fill="hold"/>
                                        <p:tgtEl>
                                          <p:spTgt spid="2"/>
                                        </p:tgtEl>
                                      </p:cBhvr>
                                    </p:cmd>
                                  </p:childTnLst>
                                </p:cTn>
                              </p:par>
                            </p:childTnLst>
                          </p:cTn>
                        </p:par>
                        <p:par>
                          <p:cTn id="7" fill="hold">
                            <p:stCondLst>
                              <p:cond delay="35474"/>
                            </p:stCondLst>
                            <p:childTnLst>
                              <p:par>
                                <p:cTn id="8" presetID="22" presetClass="entr" presetSubtype="8"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9DE33E6-0A70-460A-A716-85BEFDB52E14}"/>
              </a:ext>
            </a:extLst>
          </p:cNvPr>
          <p:cNvSpPr>
            <a:spLocks noGrp="1" noChangeArrowheads="1"/>
          </p:cNvSpPr>
          <p:nvPr>
            <p:ph idx="4294967295"/>
          </p:nvPr>
        </p:nvSpPr>
        <p:spPr>
          <a:xfrm>
            <a:off x="3769360" y="1133181"/>
            <a:ext cx="4318000" cy="622300"/>
          </a:xfrm>
        </p:spPr>
        <p:txBody>
          <a:bodyPr>
            <a:normAutofit/>
          </a:bodyPr>
          <a:lstStyle/>
          <a:p>
            <a:pPr marL="0" indent="0">
              <a:buFont typeface="Arial" panose="020B0604020202020204" pitchFamily="34" charset="0"/>
              <a:buNone/>
              <a:defRPr/>
            </a:pPr>
            <a:r>
              <a:rPr lang="en-US">
                <a:latin typeface="Arial" charset="0"/>
              </a:rPr>
              <a:t>Trương </a:t>
            </a:r>
            <a:r>
              <a:rPr lang="en-US" dirty="0" err="1">
                <a:latin typeface="Arial" charset="0"/>
              </a:rPr>
              <a:t>Định</a:t>
            </a:r>
            <a:r>
              <a:rPr lang="en-US" dirty="0">
                <a:latin typeface="Arial" charset="0"/>
              </a:rPr>
              <a:t> </a:t>
            </a:r>
            <a:r>
              <a:rPr lang="en-US" dirty="0" err="1">
                <a:latin typeface="Arial" charset="0"/>
              </a:rPr>
              <a:t>quê</a:t>
            </a:r>
            <a:r>
              <a:rPr lang="en-US" dirty="0">
                <a:latin typeface="Arial" charset="0"/>
              </a:rPr>
              <a:t> ở </a:t>
            </a:r>
            <a:r>
              <a:rPr lang="en-US" dirty="0" err="1">
                <a:latin typeface="Arial" charset="0"/>
              </a:rPr>
              <a:t>đâu</a:t>
            </a:r>
            <a:r>
              <a:rPr lang="en-US" dirty="0">
                <a:latin typeface="Arial" charset="0"/>
              </a:rPr>
              <a:t>?</a:t>
            </a:r>
          </a:p>
        </p:txBody>
      </p:sp>
      <p:sp>
        <p:nvSpPr>
          <p:cNvPr id="6" name="Rectangle 6">
            <a:extLst>
              <a:ext uri="{FF2B5EF4-FFF2-40B4-BE49-F238E27FC236}">
                <a16:creationId xmlns="" xmlns:a16="http://schemas.microsoft.com/office/drawing/2014/main" id="{9A30B0AC-A338-40CD-8FA5-811BE5ADA28C}"/>
              </a:ext>
            </a:extLst>
          </p:cNvPr>
          <p:cNvSpPr>
            <a:spLocks noChangeArrowheads="1"/>
          </p:cNvSpPr>
          <p:nvPr/>
        </p:nvSpPr>
        <p:spPr bwMode="auto">
          <a:xfrm>
            <a:off x="3769360" y="2650903"/>
            <a:ext cx="6000973" cy="98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vi-VN" sz="2400">
                <a:latin typeface="Arial" panose="020B0604020202020204" pitchFamily="34" charset="0"/>
              </a:rPr>
              <a:t>Ngay từ khi Pháp đánh Gia Định (1859), Trương Định đã làm gì?</a:t>
            </a:r>
          </a:p>
        </p:txBody>
      </p:sp>
      <p:sp>
        <p:nvSpPr>
          <p:cNvPr id="7" name="Rectangle 4">
            <a:extLst>
              <a:ext uri="{FF2B5EF4-FFF2-40B4-BE49-F238E27FC236}">
                <a16:creationId xmlns="" xmlns:a16="http://schemas.microsoft.com/office/drawing/2014/main" id="{C65BDB41-C189-4B34-B8C6-508A0D092100}"/>
              </a:ext>
            </a:extLst>
          </p:cNvPr>
          <p:cNvSpPr txBox="1">
            <a:spLocks noChangeArrowheads="1"/>
          </p:cNvSpPr>
          <p:nvPr/>
        </p:nvSpPr>
        <p:spPr>
          <a:xfrm>
            <a:off x="3769360" y="1858693"/>
            <a:ext cx="6600548" cy="622300"/>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defRPr/>
            </a:pPr>
            <a:r>
              <a:rPr lang="en-US" i="1" dirty="0" err="1">
                <a:solidFill>
                  <a:srgbClr val="FF0000"/>
                </a:solidFill>
                <a:latin typeface="Arial" charset="0"/>
              </a:rPr>
              <a:t>Trương</a:t>
            </a:r>
            <a:r>
              <a:rPr lang="en-US" i="1" dirty="0">
                <a:solidFill>
                  <a:srgbClr val="FF0000"/>
                </a:solidFill>
                <a:latin typeface="Arial" charset="0"/>
              </a:rPr>
              <a:t> </a:t>
            </a:r>
            <a:r>
              <a:rPr lang="en-US" i="1" dirty="0" err="1">
                <a:solidFill>
                  <a:srgbClr val="FF0000"/>
                </a:solidFill>
                <a:latin typeface="Arial" charset="0"/>
              </a:rPr>
              <a:t>Định</a:t>
            </a:r>
            <a:r>
              <a:rPr lang="en-US" i="1" dirty="0">
                <a:solidFill>
                  <a:srgbClr val="FF0000"/>
                </a:solidFill>
                <a:latin typeface="Arial" charset="0"/>
              </a:rPr>
              <a:t> </a:t>
            </a:r>
            <a:r>
              <a:rPr lang="en-US" i="1" dirty="0" err="1">
                <a:solidFill>
                  <a:srgbClr val="FF0000"/>
                </a:solidFill>
                <a:latin typeface="Arial" charset="0"/>
              </a:rPr>
              <a:t>quê</a:t>
            </a:r>
            <a:r>
              <a:rPr lang="en-US" i="1" dirty="0">
                <a:solidFill>
                  <a:srgbClr val="FF0000"/>
                </a:solidFill>
                <a:latin typeface="Arial" charset="0"/>
              </a:rPr>
              <a:t> ở </a:t>
            </a:r>
            <a:r>
              <a:rPr lang="en-US" i="1" dirty="0" err="1">
                <a:solidFill>
                  <a:srgbClr val="FF0000"/>
                </a:solidFill>
                <a:latin typeface="Arial" charset="0"/>
              </a:rPr>
              <a:t>Bình</a:t>
            </a:r>
            <a:r>
              <a:rPr lang="en-US" i="1" dirty="0">
                <a:solidFill>
                  <a:srgbClr val="FF0000"/>
                </a:solidFill>
                <a:latin typeface="Arial" charset="0"/>
              </a:rPr>
              <a:t> </a:t>
            </a:r>
            <a:r>
              <a:rPr lang="en-US" i="1" dirty="0" err="1">
                <a:solidFill>
                  <a:srgbClr val="FF0000"/>
                </a:solidFill>
                <a:latin typeface="Arial" charset="0"/>
              </a:rPr>
              <a:t>Sơn</a:t>
            </a:r>
            <a:r>
              <a:rPr lang="en-US" i="1" dirty="0">
                <a:solidFill>
                  <a:srgbClr val="FF0000"/>
                </a:solidFill>
                <a:latin typeface="Arial" charset="0"/>
              </a:rPr>
              <a:t>, </a:t>
            </a:r>
            <a:r>
              <a:rPr lang="en-US" i="1" dirty="0" err="1">
                <a:solidFill>
                  <a:srgbClr val="FF0000"/>
                </a:solidFill>
                <a:latin typeface="Arial" charset="0"/>
              </a:rPr>
              <a:t>Quãng</a:t>
            </a:r>
            <a:r>
              <a:rPr lang="en-US" i="1" dirty="0">
                <a:solidFill>
                  <a:srgbClr val="FF0000"/>
                </a:solidFill>
                <a:latin typeface="Arial" charset="0"/>
              </a:rPr>
              <a:t> </a:t>
            </a:r>
            <a:r>
              <a:rPr lang="en-US" i="1" dirty="0" err="1">
                <a:solidFill>
                  <a:srgbClr val="FF0000"/>
                </a:solidFill>
                <a:latin typeface="Arial" charset="0"/>
              </a:rPr>
              <a:t>Ngãi</a:t>
            </a:r>
            <a:r>
              <a:rPr lang="en-US" i="1" dirty="0">
                <a:solidFill>
                  <a:srgbClr val="FF0000"/>
                </a:solidFill>
                <a:latin typeface="Arial" charset="0"/>
              </a:rPr>
              <a:t>.</a:t>
            </a:r>
          </a:p>
        </p:txBody>
      </p:sp>
      <p:sp>
        <p:nvSpPr>
          <p:cNvPr id="8" name="Rectangle 6">
            <a:extLst>
              <a:ext uri="{FF2B5EF4-FFF2-40B4-BE49-F238E27FC236}">
                <a16:creationId xmlns="" xmlns:a16="http://schemas.microsoft.com/office/drawing/2014/main" id="{8B4CEFFB-239C-445D-BBE3-CF0DEBE7B7E3}"/>
              </a:ext>
            </a:extLst>
          </p:cNvPr>
          <p:cNvSpPr>
            <a:spLocks noChangeArrowheads="1"/>
          </p:cNvSpPr>
          <p:nvPr/>
        </p:nvSpPr>
        <p:spPr bwMode="auto">
          <a:xfrm>
            <a:off x="3337054" y="3804276"/>
            <a:ext cx="7231994"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eaLnBrk="1" hangingPunct="1">
              <a:buFontTx/>
              <a:buNone/>
            </a:pPr>
            <a:r>
              <a:rPr lang="en-US" altLang="vi-VN" sz="2400" i="1">
                <a:solidFill>
                  <a:srgbClr val="FF0000"/>
                </a:solidFill>
                <a:latin typeface="Arial" panose="020B0604020202020204" pitchFamily="34" charset="0"/>
              </a:rPr>
              <a:t>Ngay từ khi Pháp đánh Gia Định (1859), Trương Định đã chiêu mộ nghĩa binh đánh Pháp.</a:t>
            </a:r>
          </a:p>
        </p:txBody>
      </p:sp>
      <p:pic>
        <p:nvPicPr>
          <p:cNvPr id="13" name="Picture 4" descr="chan dung td">
            <a:extLst>
              <a:ext uri="{FF2B5EF4-FFF2-40B4-BE49-F238E27FC236}">
                <a16:creationId xmlns="" xmlns:a16="http://schemas.microsoft.com/office/drawing/2014/main" id="{F8B7056C-49A2-447F-A36A-6F95FDFD6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9668" y="214434"/>
            <a:ext cx="1796398" cy="1837493"/>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319230C1-780F-4D18-AC54-66679CC690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3226" y="963271"/>
            <a:ext cx="596134" cy="59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ác tỉnh từ Bắc vào Nam theo vị trí địa lý kinh tế - Gia sư Tiến Bộ">
            <a:extLst>
              <a:ext uri="{FF2B5EF4-FFF2-40B4-BE49-F238E27FC236}">
                <a16:creationId xmlns="" xmlns:a16="http://schemas.microsoft.com/office/drawing/2014/main" id="{779460D4-F363-453C-A3C2-B287FCB04A20}"/>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915" b="98221" l="6704" r="98883">
                        <a14:foregroundMark x1="11173" y1="8897" x2="36872" y2="9253"/>
                        <a14:foregroundMark x1="33520" y1="4982" x2="36313" y2="6762"/>
                        <a14:foregroundMark x1="7263" y1="9964" x2="6704" y2="8897"/>
                        <a14:foregroundMark x1="61453" y1="59075" x2="61453" y2="68327"/>
                        <a14:foregroundMark x1="60335" y1="56584" x2="62011" y2="71174"/>
                        <a14:foregroundMark x1="62011" y1="71174" x2="62011" y2="71174"/>
                        <a14:foregroundMark x1="65922" y1="62989" x2="64246" y2="75089"/>
                        <a14:foregroundMark x1="64246" y1="75089" x2="63128" y2="75445"/>
                        <a14:foregroundMark x1="51397" y1="80427" x2="65922" y2="74021"/>
                        <a14:foregroundMark x1="46369" y1="78648" x2="56425" y2="76157"/>
                        <a14:foregroundMark x1="48603" y1="76157" x2="59218" y2="76157"/>
                        <a14:foregroundMark x1="58101" y1="80783" x2="60894" y2="66548"/>
                        <a14:foregroundMark x1="57542" y1="54804" x2="57542" y2="64413"/>
                        <a14:foregroundMark x1="61453" y1="56940" x2="62011" y2="73665"/>
                        <a14:foregroundMark x1="44134" y1="87544" x2="34637" y2="93238"/>
                        <a14:foregroundMark x1="31285" y1="96797" x2="30726" y2="98221"/>
                        <a14:foregroundMark x1="65922" y1="69751" x2="64246" y2="64413"/>
                        <a14:foregroundMark x1="61453" y1="61210" x2="61453" y2="58363"/>
                        <a14:foregroundMark x1="56983" y1="54804" x2="60894" y2="69395"/>
                        <a14:foregroundMark x1="60894" y1="69395" x2="60894" y2="69395"/>
                        <a14:foregroundMark x1="56425" y1="58363" x2="59777" y2="70463"/>
                        <a14:foregroundMark x1="59777" y1="70463" x2="51955" y2="79004"/>
                        <a14:foregroundMark x1="45810" y1="78292" x2="52514" y2="76868"/>
                        <a14:foregroundMark x1="87151" y1="43060" x2="88884" y2="43943"/>
                        <a14:foregroundMark x1="88268" y1="42349" x2="91620" y2="46975"/>
                        <a14:foregroundMark x1="98883" y1="79004" x2="95531" y2="83274"/>
                        <a14:foregroundMark x1="97765" y1="79004" x2="98324" y2="78292"/>
                        <a14:foregroundMark x1="92737" y1="84698" x2="89944" y2="85053"/>
                        <a14:foregroundMark x1="87151" y1="86477" x2="87151" y2="87544"/>
                        <a14:backgroundMark x1="82682" y1="49822" x2="89385" y2="50178"/>
                        <a14:backgroundMark x1="91620" y1="51246" x2="88827" y2="49822"/>
                        <a14:backgroundMark x1="81006" y1="49110" x2="81564" y2="50178"/>
                        <a14:backgroundMark x1="80447" y1="47687" x2="78771" y2="50178"/>
                      </a14:backgroundRemoval>
                    </a14:imgEffect>
                  </a14:imgLayer>
                </a14:imgProps>
              </a:ext>
              <a:ext uri="{28A0092B-C50C-407E-A947-70E740481C1C}">
                <a14:useLocalDpi xmlns:a14="http://schemas.microsoft.com/office/drawing/2010/main" val="0"/>
              </a:ext>
            </a:extLst>
          </a:blip>
          <a:srcRect/>
          <a:stretch>
            <a:fillRect/>
          </a:stretch>
        </p:blipFill>
        <p:spPr bwMode="auto">
          <a:xfrm>
            <a:off x="492610" y="1133181"/>
            <a:ext cx="2740090" cy="43014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8FD7B032-A5E2-9B81-D481-97ECC47AB5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3226" y="2687789"/>
            <a:ext cx="596134" cy="59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012744C-A1BF-4E23-889E-1A3D737E75C9}"/>
              </a:ext>
            </a:extLst>
          </p:cNvPr>
          <p:cNvSpPr txBox="1"/>
          <p:nvPr/>
        </p:nvSpPr>
        <p:spPr>
          <a:xfrm>
            <a:off x="2690813" y="4364038"/>
            <a:ext cx="8208962" cy="1568450"/>
          </a:xfrm>
          <a:prstGeom prst="rect">
            <a:avLst/>
          </a:prstGeom>
          <a:noFill/>
        </p:spPr>
        <p:txBody>
          <a:bodyPr>
            <a:spAutoFit/>
          </a:bodyPr>
          <a:lstStyle/>
          <a:p>
            <a:pPr marL="342900" indent="-342900">
              <a:buFontTx/>
              <a:buAutoNum type="arabicPeriod"/>
              <a:defRPr/>
            </a:pPr>
            <a:r>
              <a:rPr lang="en-US" sz="3200" dirty="0">
                <a:solidFill>
                  <a:srgbClr val="000099"/>
                </a:solidFill>
              </a:rPr>
              <a:t> </a:t>
            </a:r>
            <a:r>
              <a:rPr lang="en-US" sz="3200" dirty="0" err="1">
                <a:solidFill>
                  <a:srgbClr val="000099"/>
                </a:solidFill>
              </a:rPr>
              <a:t>Giới</a:t>
            </a:r>
            <a:r>
              <a:rPr lang="en-US" sz="3200" dirty="0">
                <a:solidFill>
                  <a:srgbClr val="000099"/>
                </a:solidFill>
              </a:rPr>
              <a:t> </a:t>
            </a:r>
            <a:r>
              <a:rPr lang="en-US" sz="3200" dirty="0" err="1">
                <a:solidFill>
                  <a:srgbClr val="000099"/>
                </a:solidFill>
              </a:rPr>
              <a:t>thiệu</a:t>
            </a:r>
            <a:r>
              <a:rPr lang="en-US" sz="3200" dirty="0">
                <a:solidFill>
                  <a:srgbClr val="000099"/>
                </a:solidFill>
              </a:rPr>
              <a:t> </a:t>
            </a:r>
            <a:r>
              <a:rPr lang="en-US" sz="3200" dirty="0" err="1">
                <a:solidFill>
                  <a:srgbClr val="000099"/>
                </a:solidFill>
              </a:rPr>
              <a:t>về</a:t>
            </a:r>
            <a:r>
              <a:rPr lang="en-US" sz="3200" dirty="0">
                <a:solidFill>
                  <a:srgbClr val="000099"/>
                </a:solidFill>
              </a:rPr>
              <a:t> </a:t>
            </a:r>
            <a:r>
              <a:rPr lang="en-US" sz="3200" dirty="0" err="1">
                <a:solidFill>
                  <a:srgbClr val="000099"/>
                </a:solidFill>
              </a:rPr>
              <a:t>Trương</a:t>
            </a:r>
            <a:r>
              <a:rPr lang="en-US" sz="3200" dirty="0">
                <a:solidFill>
                  <a:srgbClr val="000099"/>
                </a:solidFill>
              </a:rPr>
              <a:t> </a:t>
            </a:r>
            <a:r>
              <a:rPr lang="en-US" sz="3200" dirty="0" err="1">
                <a:solidFill>
                  <a:srgbClr val="000099"/>
                </a:solidFill>
              </a:rPr>
              <a:t>Định</a:t>
            </a:r>
            <a:endParaRPr lang="en-US" sz="3200" dirty="0">
              <a:solidFill>
                <a:srgbClr val="000099"/>
              </a:solidFill>
            </a:endParaRPr>
          </a:p>
          <a:p>
            <a:pPr>
              <a:defRPr/>
            </a:pPr>
            <a:r>
              <a:rPr lang="en-US" sz="3200" dirty="0">
                <a:solidFill>
                  <a:srgbClr val="000099"/>
                </a:solidFill>
              </a:rPr>
              <a:t>- </a:t>
            </a:r>
            <a:r>
              <a:rPr lang="en-US" sz="3200" dirty="0" err="1">
                <a:solidFill>
                  <a:srgbClr val="000099"/>
                </a:solidFill>
              </a:rPr>
              <a:t>Quê</a:t>
            </a:r>
            <a:r>
              <a:rPr lang="en-US" sz="3200" dirty="0">
                <a:solidFill>
                  <a:srgbClr val="000099"/>
                </a:solidFill>
              </a:rPr>
              <a:t> ở </a:t>
            </a:r>
            <a:r>
              <a:rPr lang="en-US" sz="3200" dirty="0" err="1">
                <a:solidFill>
                  <a:srgbClr val="000099"/>
                </a:solidFill>
              </a:rPr>
              <a:t>Bình</a:t>
            </a:r>
            <a:r>
              <a:rPr lang="en-US" sz="3200" dirty="0">
                <a:solidFill>
                  <a:srgbClr val="000099"/>
                </a:solidFill>
              </a:rPr>
              <a:t> </a:t>
            </a:r>
            <a:r>
              <a:rPr lang="en-US" sz="3200" dirty="0" err="1">
                <a:solidFill>
                  <a:srgbClr val="000099"/>
                </a:solidFill>
              </a:rPr>
              <a:t>Sơn</a:t>
            </a:r>
            <a:r>
              <a:rPr lang="en-US" sz="3200" dirty="0">
                <a:solidFill>
                  <a:srgbClr val="000099"/>
                </a:solidFill>
              </a:rPr>
              <a:t>, </a:t>
            </a:r>
            <a:r>
              <a:rPr lang="en-US" sz="3200" dirty="0" err="1">
                <a:solidFill>
                  <a:srgbClr val="000099"/>
                </a:solidFill>
              </a:rPr>
              <a:t>tỉnh</a:t>
            </a:r>
            <a:r>
              <a:rPr lang="en-US" sz="3200" dirty="0">
                <a:solidFill>
                  <a:srgbClr val="000099"/>
                </a:solidFill>
              </a:rPr>
              <a:t> </a:t>
            </a:r>
            <a:r>
              <a:rPr lang="en-US" sz="3200" dirty="0" err="1">
                <a:solidFill>
                  <a:srgbClr val="000099"/>
                </a:solidFill>
              </a:rPr>
              <a:t>Quảng</a:t>
            </a:r>
            <a:r>
              <a:rPr lang="en-US" sz="3200" dirty="0">
                <a:solidFill>
                  <a:srgbClr val="000099"/>
                </a:solidFill>
              </a:rPr>
              <a:t> </a:t>
            </a:r>
            <a:r>
              <a:rPr lang="en-US" sz="3200" dirty="0" err="1">
                <a:solidFill>
                  <a:srgbClr val="000099"/>
                </a:solidFill>
              </a:rPr>
              <a:t>Ngãi</a:t>
            </a:r>
            <a:endParaRPr lang="en-US" sz="3200" dirty="0">
              <a:solidFill>
                <a:srgbClr val="000099"/>
              </a:solidFill>
            </a:endParaRPr>
          </a:p>
          <a:p>
            <a:pPr>
              <a:defRPr/>
            </a:pPr>
            <a:r>
              <a:rPr lang="en-US" sz="3200" dirty="0">
                <a:solidFill>
                  <a:srgbClr val="000099"/>
                </a:solidFill>
              </a:rPr>
              <a:t>- Theo cha </a:t>
            </a:r>
            <a:r>
              <a:rPr lang="en-US" sz="3200" dirty="0" err="1">
                <a:solidFill>
                  <a:srgbClr val="000099"/>
                </a:solidFill>
              </a:rPr>
              <a:t>vào</a:t>
            </a:r>
            <a:r>
              <a:rPr lang="en-US" sz="3200" dirty="0">
                <a:solidFill>
                  <a:srgbClr val="000099"/>
                </a:solidFill>
              </a:rPr>
              <a:t> </a:t>
            </a:r>
            <a:r>
              <a:rPr lang="en-US" sz="3200" dirty="0" err="1">
                <a:solidFill>
                  <a:srgbClr val="000099"/>
                </a:solidFill>
              </a:rPr>
              <a:t>Tân</a:t>
            </a:r>
            <a:r>
              <a:rPr lang="en-US" sz="3200" dirty="0">
                <a:solidFill>
                  <a:srgbClr val="000099"/>
                </a:solidFill>
              </a:rPr>
              <a:t> An </a:t>
            </a:r>
            <a:r>
              <a:rPr lang="en-US" sz="3200" dirty="0" err="1">
                <a:solidFill>
                  <a:srgbClr val="000099"/>
                </a:solidFill>
              </a:rPr>
              <a:t>lập</a:t>
            </a:r>
            <a:r>
              <a:rPr lang="en-US" sz="3200" dirty="0">
                <a:solidFill>
                  <a:srgbClr val="000099"/>
                </a:solidFill>
              </a:rPr>
              <a:t> </a:t>
            </a:r>
            <a:r>
              <a:rPr lang="en-US" sz="3200" dirty="0" err="1">
                <a:solidFill>
                  <a:srgbClr val="000099"/>
                </a:solidFill>
              </a:rPr>
              <a:t>nghiệp</a:t>
            </a:r>
            <a:r>
              <a:rPr lang="en-US" sz="3200" dirty="0">
                <a:solidFill>
                  <a:srgbClr val="000099"/>
                </a:solidFill>
              </a:rPr>
              <a:t>.</a:t>
            </a:r>
          </a:p>
        </p:txBody>
      </p:sp>
      <p:sp>
        <p:nvSpPr>
          <p:cNvPr id="9223" name="TextBox 6">
            <a:extLst>
              <a:ext uri="{FF2B5EF4-FFF2-40B4-BE49-F238E27FC236}">
                <a16:creationId xmlns="" xmlns:a16="http://schemas.microsoft.com/office/drawing/2014/main" id="{7FC4CBD3-4D27-4477-8053-975BE7B61A34}"/>
              </a:ext>
            </a:extLst>
          </p:cNvPr>
          <p:cNvSpPr txBox="1">
            <a:spLocks noChangeArrowheads="1"/>
          </p:cNvSpPr>
          <p:nvPr/>
        </p:nvSpPr>
        <p:spPr bwMode="auto">
          <a:xfrm>
            <a:off x="4841875" y="3830638"/>
            <a:ext cx="25082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a:latin typeface="Arial" panose="020B0604020202020204" pitchFamily="34" charset="0"/>
              </a:rPr>
              <a:t>(1820 – 1864)</a:t>
            </a:r>
          </a:p>
        </p:txBody>
      </p:sp>
      <p:pic>
        <p:nvPicPr>
          <p:cNvPr id="2" name="Picture 4" descr="chan dung td">
            <a:extLst>
              <a:ext uri="{FF2B5EF4-FFF2-40B4-BE49-F238E27FC236}">
                <a16:creationId xmlns="" xmlns:a16="http://schemas.microsoft.com/office/drawing/2014/main" id="{9513BF60-3BF8-2D90-034D-3563A0135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414" y="713632"/>
            <a:ext cx="2637448" cy="2697783"/>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 xmlns:a16="http://schemas.microsoft.com/office/drawing/2014/main" id="{3518D700-3FBE-4699-BECA-539AE04CA8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8420" y="1576740"/>
            <a:ext cx="7780415" cy="404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 xmlns:a16="http://schemas.microsoft.com/office/drawing/2014/main" id="{2136EDF9-930F-44C2-913B-47C1D5ED54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8950" y="3177454"/>
            <a:ext cx="4658940" cy="35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1">
            <a:extLst>
              <a:ext uri="{FF2B5EF4-FFF2-40B4-BE49-F238E27FC236}">
                <a16:creationId xmlns="" xmlns:a16="http://schemas.microsoft.com/office/drawing/2014/main" id="{193E37FB-61EE-48F5-8459-DF29DBB870FF}"/>
              </a:ext>
            </a:extLst>
          </p:cNvPr>
          <p:cNvSpPr txBox="1">
            <a:spLocks noChangeArrowheads="1"/>
          </p:cNvSpPr>
          <p:nvPr/>
        </p:nvSpPr>
        <p:spPr bwMode="auto">
          <a:xfrm>
            <a:off x="2265285" y="543530"/>
            <a:ext cx="845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b="1">
                <a:latin typeface="Arial" panose="020B0604020202020204" pitchFamily="34" charset="0"/>
              </a:rPr>
              <a:t>Tóm tắt lại tình hình đất nước lúc bấy giờ</a:t>
            </a:r>
            <a:endParaRPr lang="vi-VN" altLang="vi-VN" b="1">
              <a:latin typeface="Arial" panose="020B0604020202020204" pitchFamily="34" charset="0"/>
            </a:endParaRPr>
          </a:p>
        </p:txBody>
      </p:sp>
      <p:pic>
        <p:nvPicPr>
          <p:cNvPr id="10249" name="Picture 8">
            <a:extLst>
              <a:ext uri="{FF2B5EF4-FFF2-40B4-BE49-F238E27FC236}">
                <a16:creationId xmlns="" xmlns:a16="http://schemas.microsoft.com/office/drawing/2014/main" id="{3D0731CC-2D66-4EF5-8544-B9503DE3D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3412" y="366645"/>
            <a:ext cx="918758" cy="91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ác tỉnh từ Bắc vào Nam theo vị trí địa lý kinh tế - Gia sư Tiến Bộ">
            <a:extLst>
              <a:ext uri="{FF2B5EF4-FFF2-40B4-BE49-F238E27FC236}">
                <a16:creationId xmlns="" xmlns:a16="http://schemas.microsoft.com/office/drawing/2014/main" id="{00E16B65-8C80-4874-3B8F-FB09745E6D6C}"/>
              </a:ext>
            </a:extLst>
          </p:cNvPr>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3915" b="98221" l="6704" r="98883">
                        <a14:foregroundMark x1="11173" y1="8897" x2="36872" y2="9253"/>
                        <a14:foregroundMark x1="33520" y1="4982" x2="36313" y2="6762"/>
                        <a14:foregroundMark x1="7263" y1="9964" x2="6704" y2="8897"/>
                        <a14:foregroundMark x1="61453" y1="59075" x2="61453" y2="68327"/>
                        <a14:foregroundMark x1="60335" y1="56584" x2="62011" y2="71174"/>
                        <a14:foregroundMark x1="62011" y1="71174" x2="62011" y2="71174"/>
                        <a14:foregroundMark x1="65922" y1="62989" x2="64246" y2="75089"/>
                        <a14:foregroundMark x1="64246" y1="75089" x2="63128" y2="75445"/>
                        <a14:foregroundMark x1="51397" y1="80427" x2="65922" y2="74021"/>
                        <a14:foregroundMark x1="46369" y1="78648" x2="56425" y2="76157"/>
                        <a14:foregroundMark x1="48603" y1="76157" x2="59218" y2="76157"/>
                        <a14:foregroundMark x1="58101" y1="80783" x2="60894" y2="66548"/>
                        <a14:foregroundMark x1="57542" y1="54804" x2="57542" y2="64413"/>
                        <a14:foregroundMark x1="61453" y1="56940" x2="62011" y2="73665"/>
                        <a14:foregroundMark x1="44134" y1="87544" x2="34637" y2="93238"/>
                        <a14:foregroundMark x1="31285" y1="96797" x2="30726" y2="98221"/>
                        <a14:foregroundMark x1="65922" y1="69751" x2="64246" y2="64413"/>
                        <a14:foregroundMark x1="61453" y1="61210" x2="61453" y2="58363"/>
                        <a14:foregroundMark x1="56983" y1="54804" x2="60894" y2="69395"/>
                        <a14:foregroundMark x1="60894" y1="69395" x2="60894" y2="69395"/>
                        <a14:foregroundMark x1="56425" y1="58363" x2="59777" y2="70463"/>
                        <a14:foregroundMark x1="59777" y1="70463" x2="51955" y2="79004"/>
                        <a14:foregroundMark x1="45810" y1="78292" x2="52514" y2="76868"/>
                        <a14:foregroundMark x1="87151" y1="43060" x2="88884" y2="43943"/>
                        <a14:foregroundMark x1="88268" y1="42349" x2="91620" y2="46975"/>
                        <a14:foregroundMark x1="98883" y1="79004" x2="95531" y2="83274"/>
                        <a14:foregroundMark x1="97765" y1="79004" x2="98324" y2="78292"/>
                        <a14:foregroundMark x1="92737" y1="84698" x2="89944" y2="85053"/>
                        <a14:foregroundMark x1="87151" y1="86477" x2="87151" y2="87544"/>
                        <a14:backgroundMark x1="82682" y1="49822" x2="89385" y2="50178"/>
                        <a14:backgroundMark x1="91620" y1="51246" x2="88827" y2="49822"/>
                        <a14:backgroundMark x1="81006" y1="49110" x2="81564" y2="50178"/>
                        <a14:backgroundMark x1="80447" y1="47687" x2="78771" y2="50178"/>
                      </a14:backgroundRemoval>
                    </a14:imgEffect>
                  </a14:imgLayer>
                </a14:imgProps>
              </a:ext>
              <a:ext uri="{28A0092B-C50C-407E-A947-70E740481C1C}">
                <a14:useLocalDpi xmlns:a14="http://schemas.microsoft.com/office/drawing/2010/main" val="0"/>
              </a:ext>
            </a:extLst>
          </a:blip>
          <a:srcRect/>
          <a:stretch>
            <a:fillRect/>
          </a:stretch>
        </p:blipFill>
        <p:spPr bwMode="auto">
          <a:xfrm>
            <a:off x="243216" y="1446886"/>
            <a:ext cx="2740090" cy="43014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Box 1">
            <a:extLst>
              <a:ext uri="{FF2B5EF4-FFF2-40B4-BE49-F238E27FC236}">
                <a16:creationId xmlns="" xmlns:a16="http://schemas.microsoft.com/office/drawing/2014/main" id="{9F7FC776-1398-4F7A-AE89-C2D80BE5D93F}"/>
              </a:ext>
            </a:extLst>
          </p:cNvPr>
          <p:cNvSpPr txBox="1">
            <a:spLocks noChangeArrowheads="1"/>
          </p:cNvSpPr>
          <p:nvPr/>
        </p:nvSpPr>
        <p:spPr bwMode="auto">
          <a:xfrm>
            <a:off x="2244725" y="517525"/>
            <a:ext cx="7696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vi-VN" b="1">
                <a:latin typeface="Arial" panose="020B0604020202020204" pitchFamily="34" charset="0"/>
              </a:rPr>
              <a:t>TRƯƠNG ĐỊNH KIÊN QUYẾT CÙNG NHÂN DÂN CHỐNG QUÂN XÂM LƯỢC</a:t>
            </a:r>
            <a:endParaRPr lang="vi-VN" altLang="vi-VN" b="1">
              <a:latin typeface="Arial" panose="020B0604020202020204" pitchFamily="34" charset="0"/>
            </a:endParaRPr>
          </a:p>
        </p:txBody>
      </p:sp>
      <p:sp>
        <p:nvSpPr>
          <p:cNvPr id="6" name="TextBox 5">
            <a:extLst>
              <a:ext uri="{FF2B5EF4-FFF2-40B4-BE49-F238E27FC236}">
                <a16:creationId xmlns="" xmlns:a16="http://schemas.microsoft.com/office/drawing/2014/main" id="{6CA1ACCE-48A8-4FB0-A467-02F19A1C22AA}"/>
              </a:ext>
            </a:extLst>
          </p:cNvPr>
          <p:cNvSpPr txBox="1">
            <a:spLocks noChangeArrowheads="1"/>
          </p:cNvSpPr>
          <p:nvPr/>
        </p:nvSpPr>
        <p:spPr bwMode="auto">
          <a:xfrm>
            <a:off x="1743075" y="2200275"/>
            <a:ext cx="92202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vi-VN" sz="2800">
                <a:solidFill>
                  <a:srgbClr val="FF0000"/>
                </a:solidFill>
                <a:latin typeface="Arial" panose="020B0604020202020204" pitchFamily="34" charset="0"/>
                <a:cs typeface="Arial" panose="020B0604020202020204" pitchFamily="34" charset="0"/>
              </a:rPr>
              <a:t>Nhận được lệnh vua, Trương Định có thái độ và suy nghĩ  như thế nào ?</a:t>
            </a:r>
          </a:p>
        </p:txBody>
      </p:sp>
      <p:pic>
        <p:nvPicPr>
          <p:cNvPr id="7" name="Picture 6">
            <a:extLst>
              <a:ext uri="{FF2B5EF4-FFF2-40B4-BE49-F238E27FC236}">
                <a16:creationId xmlns="" xmlns:a16="http://schemas.microsoft.com/office/drawing/2014/main" id="{745D0EB8-6CA4-4FB6-AF3C-F4AD77B210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775" y="2065338"/>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4F192234-6BAF-4E05-B35D-B9039A4B7766}"/>
              </a:ext>
            </a:extLst>
          </p:cNvPr>
          <p:cNvSpPr txBox="1">
            <a:spLocks noChangeArrowheads="1"/>
          </p:cNvSpPr>
          <p:nvPr/>
        </p:nvSpPr>
        <p:spPr bwMode="auto">
          <a:xfrm>
            <a:off x="1633538" y="3468688"/>
            <a:ext cx="9220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Tx/>
              <a:buNone/>
            </a:pPr>
            <a:r>
              <a:rPr lang="en-US" altLang="vi-VN" sz="2800">
                <a:solidFill>
                  <a:schemeClr val="hlink"/>
                </a:solidFill>
                <a:latin typeface="Arial" panose="020B0604020202020204" pitchFamily="34" charset="0"/>
                <a:cs typeface="Arial" panose="020B0604020202020204" pitchFamily="34" charset="0"/>
              </a:rPr>
              <a:t>Nhận được lệnh vua, Trương Định băn khoăn suy nghĩ : làm quan thì phải tuân lệnh vua, nếu không sẽ chịu tội phản nghịch; nhưng dân chúng và nghĩa quân không muốn giải tán lực lượng, một lòng, một dạ tiếp tục kháng chiến.</a:t>
            </a:r>
          </a:p>
        </p:txBody>
      </p:sp>
      <p:pic>
        <p:nvPicPr>
          <p:cNvPr id="2" name="Picture 4" descr="chan dung td">
            <a:extLst>
              <a:ext uri="{FF2B5EF4-FFF2-40B4-BE49-F238E27FC236}">
                <a16:creationId xmlns="" xmlns:a16="http://schemas.microsoft.com/office/drawing/2014/main" id="{866C8841-D1D6-0E2F-EEF5-52BEC459D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FCC4EE7F-CF41-48FC-98EC-B2FE7A1AD059}"/>
              </a:ext>
            </a:extLst>
          </p:cNvPr>
          <p:cNvSpPr txBox="1">
            <a:spLocks noChangeArrowheads="1"/>
          </p:cNvSpPr>
          <p:nvPr/>
        </p:nvSpPr>
        <p:spPr bwMode="auto">
          <a:xfrm>
            <a:off x="2894582" y="928981"/>
            <a:ext cx="86116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rgbClr val="FF0000"/>
                </a:solidFill>
                <a:latin typeface="Arial" panose="020B0604020202020204" pitchFamily="34" charset="0"/>
                <a:cs typeface="Arial" panose="020B0604020202020204" pitchFamily="34" charset="0"/>
              </a:rPr>
              <a:t>Nghĩa quân và dân chúng đã làm gì trước băn khoăn đó của Trương Định ?</a:t>
            </a:r>
            <a:endParaRPr lang="vi-VN" altLang="vi-VN" sz="280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7EC38529-C9B6-43AE-9D99-7E827F606261}"/>
              </a:ext>
            </a:extLst>
          </p:cNvPr>
          <p:cNvSpPr txBox="1">
            <a:spLocks noChangeArrowheads="1"/>
          </p:cNvSpPr>
          <p:nvPr/>
        </p:nvSpPr>
        <p:spPr bwMode="auto">
          <a:xfrm>
            <a:off x="2894583" y="2202152"/>
            <a:ext cx="815441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Nghĩa quân và dân chúng đã suy tôn  Trương Định là “BìnhTây đại nguyên soái”. Điều đó đã cổ vũ, động viên ông quyết tâm đánh giặc.</a:t>
            </a:r>
            <a:endParaRPr lang="vi-VN" altLang="vi-VN" sz="2800">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0AEA7324-52F5-49E8-A357-E8F04AD478C2}"/>
              </a:ext>
            </a:extLst>
          </p:cNvPr>
          <p:cNvSpPr txBox="1">
            <a:spLocks noChangeArrowheads="1"/>
          </p:cNvSpPr>
          <p:nvPr/>
        </p:nvSpPr>
        <p:spPr bwMode="auto">
          <a:xfrm>
            <a:off x="2861244" y="3906211"/>
            <a:ext cx="82242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None/>
            </a:pPr>
            <a:r>
              <a:rPr lang="en-US" altLang="vi-VN" sz="2800" b="1">
                <a:solidFill>
                  <a:srgbClr val="FF0000"/>
                </a:solidFill>
                <a:latin typeface="Arial" panose="020B0604020202020204" pitchFamily="34" charset="0"/>
                <a:cs typeface="Arial" panose="020B0604020202020204" pitchFamily="34" charset="0"/>
              </a:rPr>
              <a:t>Trương Định đã làm gì để đáp lại lòng tin yêu của nhân dân ?</a:t>
            </a:r>
          </a:p>
        </p:txBody>
      </p:sp>
      <p:sp>
        <p:nvSpPr>
          <p:cNvPr id="8" name="TextBox 7">
            <a:extLst>
              <a:ext uri="{FF2B5EF4-FFF2-40B4-BE49-F238E27FC236}">
                <a16:creationId xmlns="" xmlns:a16="http://schemas.microsoft.com/office/drawing/2014/main" id="{00F01696-6606-4AA7-8935-2AED81096D3A}"/>
              </a:ext>
            </a:extLst>
          </p:cNvPr>
          <p:cNvSpPr txBox="1">
            <a:spLocks noChangeArrowheads="1"/>
          </p:cNvSpPr>
          <p:nvPr/>
        </p:nvSpPr>
        <p:spPr bwMode="auto">
          <a:xfrm>
            <a:off x="2824732" y="5039686"/>
            <a:ext cx="82242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800" b="1">
                <a:solidFill>
                  <a:schemeClr val="hlink"/>
                </a:solidFill>
                <a:latin typeface="Arial" panose="020B0604020202020204" pitchFamily="34" charset="0"/>
                <a:cs typeface="Arial" panose="020B0604020202020204" pitchFamily="34" charset="0"/>
              </a:rPr>
              <a:t>Trương Định đã dứt khoát phản đối mệnh lệnh của triều đình và quyết tâm đánh giặc.</a:t>
            </a:r>
            <a:endParaRPr lang="vi-VN" altLang="vi-VN" sz="2800">
              <a:latin typeface="Arial" panose="020B0604020202020204" pitchFamily="34" charset="0"/>
              <a:cs typeface="Arial" panose="020B0604020202020204" pitchFamily="34" charset="0"/>
            </a:endParaRPr>
          </a:p>
        </p:txBody>
      </p:sp>
      <p:pic>
        <p:nvPicPr>
          <p:cNvPr id="9" name="Picture 8">
            <a:extLst>
              <a:ext uri="{FF2B5EF4-FFF2-40B4-BE49-F238E27FC236}">
                <a16:creationId xmlns="" xmlns:a16="http://schemas.microsoft.com/office/drawing/2014/main" id="{D9D6D44F-9ACE-417E-82E9-F841E71B8F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1282" y="904384"/>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 xmlns:a16="http://schemas.microsoft.com/office/drawing/2014/main" id="{3DA235F3-9CFE-4DFA-A389-190E393197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1432" y="3857018"/>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chan dung td">
            <a:extLst>
              <a:ext uri="{FF2B5EF4-FFF2-40B4-BE49-F238E27FC236}">
                <a16:creationId xmlns="" xmlns:a16="http://schemas.microsoft.com/office/drawing/2014/main" id="{A2B6EEF1-1C0C-BBAA-6503-44BB3DFBF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6" y="303729"/>
            <a:ext cx="1315972" cy="1346077"/>
          </a:xfrm>
          <a:prstGeom prst="ellips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282</TotalTime>
  <Words>734</Words>
  <Application>Microsoft Office PowerPoint</Application>
  <PresentationFormat>Custom</PresentationFormat>
  <Paragraphs>59</Paragraphs>
  <Slides>18</Slides>
  <Notes>5</Notes>
  <HiddenSlides>0</HiddenSlides>
  <MMClips>3</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Windows User</cp:lastModifiedBy>
  <cp:revision>8</cp:revision>
  <dcterms:created xsi:type="dcterms:W3CDTF">2021-08-31T10:02:39Z</dcterms:created>
  <dcterms:modified xsi:type="dcterms:W3CDTF">2022-09-08T06:58:17Z</dcterms:modified>
  <cp:category>9Slide.vn</cp:category>
</cp:coreProperties>
</file>