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9" r:id="rId2"/>
    <p:sldId id="315" r:id="rId3"/>
    <p:sldId id="258" r:id="rId4"/>
    <p:sldId id="301" r:id="rId5"/>
    <p:sldId id="292" r:id="rId6"/>
    <p:sldId id="293" r:id="rId7"/>
    <p:sldId id="294" r:id="rId8"/>
    <p:sldId id="302" r:id="rId9"/>
    <p:sldId id="271" r:id="rId10"/>
    <p:sldId id="295" r:id="rId11"/>
    <p:sldId id="272" r:id="rId12"/>
    <p:sldId id="307" r:id="rId13"/>
    <p:sldId id="308" r:id="rId14"/>
    <p:sldId id="309" r:id="rId15"/>
    <p:sldId id="274" r:id="rId16"/>
    <p:sldId id="306" r:id="rId17"/>
    <p:sldId id="313" r:id="rId18"/>
    <p:sldId id="310" r:id="rId19"/>
    <p:sldId id="296" r:id="rId20"/>
    <p:sldId id="311" r:id="rId21"/>
    <p:sldId id="312" r:id="rId22"/>
    <p:sldId id="314" r:id="rId23"/>
    <p:sldId id="279" r:id="rId24"/>
    <p:sldId id="284" r:id="rId25"/>
    <p:sldId id="285" r:id="rId26"/>
    <p:sldId id="289" r:id="rId27"/>
    <p:sldId id="282" r:id="rId28"/>
    <p:sldId id="287" r:id="rId29"/>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42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49" autoAdjust="0"/>
    <p:restoredTop sz="94607" autoAdjust="0"/>
  </p:normalViewPr>
  <p:slideViewPr>
    <p:cSldViewPr>
      <p:cViewPr varScale="1">
        <p:scale>
          <a:sx n="68" d="100"/>
          <a:sy n="68" d="100"/>
        </p:scale>
        <p:origin x="127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EF7503-006E-4C1D-9265-EF1C4E978059}" type="datetimeFigureOut">
              <a:rPr lang="en-US" smtClean="0"/>
              <a:pPr/>
              <a:t>16/05/2023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2928222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F7503-006E-4C1D-9265-EF1C4E978059}" type="datetimeFigureOut">
              <a:rPr lang="en-US" smtClean="0"/>
              <a:pPr/>
              <a:t>16/05/2023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4250509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F7503-006E-4C1D-9265-EF1C4E978059}" type="datetimeFigureOut">
              <a:rPr lang="en-US" smtClean="0"/>
              <a:pPr/>
              <a:t>16/05/2023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1534432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F7503-006E-4C1D-9265-EF1C4E978059}" type="datetimeFigureOut">
              <a:rPr lang="en-US" smtClean="0"/>
              <a:pPr/>
              <a:t>16/05/2023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7929450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EF7503-006E-4C1D-9265-EF1C4E978059}" type="datetimeFigureOut">
              <a:rPr lang="en-US" smtClean="0"/>
              <a:pPr/>
              <a:t>16/05/2023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2886972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EF7503-006E-4C1D-9265-EF1C4E978059}" type="datetimeFigureOut">
              <a:rPr lang="en-US" smtClean="0"/>
              <a:pPr/>
              <a:t>16/05/2023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402256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EF7503-006E-4C1D-9265-EF1C4E978059}" type="datetimeFigureOut">
              <a:rPr lang="en-US" smtClean="0"/>
              <a:pPr/>
              <a:t>16/05/2023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620834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EF7503-006E-4C1D-9265-EF1C4E978059}" type="datetimeFigureOut">
              <a:rPr lang="en-US" smtClean="0"/>
              <a:pPr/>
              <a:t>16/05/2023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148196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F7503-006E-4C1D-9265-EF1C4E978059}" type="datetimeFigureOut">
              <a:rPr lang="en-US" smtClean="0"/>
              <a:pPr/>
              <a:t>16/05/2023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21601947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EF7503-006E-4C1D-9265-EF1C4E978059}" type="datetimeFigureOut">
              <a:rPr lang="en-US" smtClean="0"/>
              <a:pPr/>
              <a:t>16/05/2023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74979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EF7503-006E-4C1D-9265-EF1C4E978059}" type="datetimeFigureOut">
              <a:rPr lang="en-US" smtClean="0"/>
              <a:pPr/>
              <a:t>16/05/2023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4008195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F7503-006E-4C1D-9265-EF1C4E978059}" type="datetimeFigureOut">
              <a:rPr lang="en-US" smtClean="0"/>
              <a:pPr/>
              <a:t>16/05/2023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86FA7-8A13-420B-B0C3-31AB7F8478B7}" type="slidenum">
              <a:rPr lang="en-US" smtClean="0"/>
              <a:pPr/>
              <a:t>‹#›</a:t>
            </a:fld>
            <a:endParaRPr lang="en-US"/>
          </a:p>
        </p:txBody>
      </p:sp>
    </p:spTree>
    <p:extLst>
      <p:ext uri="{BB962C8B-B14F-4D97-AF65-F5344CB8AC3E}">
        <p14:creationId xmlns:p14="http://schemas.microsoft.com/office/powerpoint/2010/main" val="2302129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6216134"/>
            <a:ext cx="4114800" cy="369332"/>
          </a:xfrm>
          <a:prstGeom prst="rect">
            <a:avLst/>
          </a:prstGeom>
          <a:noFill/>
        </p:spPr>
        <p:txBody>
          <a:bodyPr wrap="square" rtlCol="0">
            <a:spAutoFit/>
          </a:bodyPr>
          <a:lstStyle/>
          <a:p>
            <a:r>
              <a:rPr lang="en-US" dirty="0" smtClean="0"/>
              <a:t>Chu </a:t>
            </a:r>
            <a:r>
              <a:rPr lang="en-US" dirty="0" err="1" smtClean="0"/>
              <a:t>Thị</a:t>
            </a:r>
            <a:r>
              <a:rPr lang="en-US" dirty="0" smtClean="0"/>
              <a:t> </a:t>
            </a:r>
            <a:r>
              <a:rPr lang="en-US" dirty="0" err="1" smtClean="0"/>
              <a:t>Soa</a:t>
            </a:r>
            <a:r>
              <a:rPr lang="en-US" dirty="0" smtClean="0"/>
              <a:t> – </a:t>
            </a:r>
            <a:r>
              <a:rPr lang="en-US" dirty="0" err="1" smtClean="0"/>
              <a:t>Thành</a:t>
            </a:r>
            <a:r>
              <a:rPr lang="en-US" dirty="0" smtClean="0"/>
              <a:t> </a:t>
            </a:r>
            <a:r>
              <a:rPr lang="en-US" dirty="0" err="1" smtClean="0"/>
              <a:t>phố</a:t>
            </a:r>
            <a:r>
              <a:rPr lang="en-US" dirty="0" smtClean="0"/>
              <a:t> </a:t>
            </a:r>
            <a:r>
              <a:rPr lang="en-US" dirty="0" err="1" smtClean="0"/>
              <a:t>Đà</a:t>
            </a:r>
            <a:r>
              <a:rPr lang="en-US" dirty="0" smtClean="0"/>
              <a:t> </a:t>
            </a:r>
            <a:r>
              <a:rPr lang="en-US" dirty="0" err="1" smtClean="0"/>
              <a:t>Nẵng</a:t>
            </a:r>
            <a:endParaRPr lang="en-US" dirty="0"/>
          </a:p>
        </p:txBody>
      </p:sp>
      <p:sp>
        <p:nvSpPr>
          <p:cNvPr id="3" name="Rectangle 2"/>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0" y="2414666"/>
            <a:ext cx="7047056" cy="1938992"/>
          </a:xfrm>
          <a:prstGeom prst="rect">
            <a:avLst/>
          </a:prstGeom>
          <a:noFill/>
        </p:spPr>
        <p:txBody>
          <a:bodyPr wrap="square" rtlCol="0">
            <a:spAutoFit/>
          </a:bodyPr>
          <a:lstStyle/>
          <a:p>
            <a:pPr algn="ctr"/>
            <a:r>
              <a:rPr lang="en-US" sz="6000" b="1" dirty="0" err="1" smtClean="0">
                <a:solidFill>
                  <a:srgbClr val="FF0000"/>
                </a:solidFill>
                <a:latin typeface="Times New Roman" pitchFamily="18" charset="0"/>
                <a:cs typeface="Times New Roman" pitchFamily="18" charset="0"/>
              </a:rPr>
              <a:t>Không</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khí</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có</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những</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tính</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chất</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gì</a:t>
            </a:r>
            <a:r>
              <a:rPr lang="en-US" sz="6000" b="1" dirty="0" smtClean="0">
                <a:solidFill>
                  <a:srgbClr val="FF0000"/>
                </a:solidFill>
                <a:latin typeface="Times New Roman" pitchFamily="18" charset="0"/>
                <a:cs typeface="Times New Roman" pitchFamily="18" charset="0"/>
              </a:rPr>
              <a:t>?</a:t>
            </a:r>
            <a:endParaRPr lang="en-US" sz="6000" b="1" dirty="0">
              <a:solidFill>
                <a:srgbClr val="FF0000"/>
              </a:solidFill>
              <a:latin typeface="Times New Roman" pitchFamily="18" charset="0"/>
              <a:cs typeface="Times New Roman" pitchFamily="18" charset="0"/>
            </a:endParaRPr>
          </a:p>
        </p:txBody>
      </p:sp>
      <p:sp>
        <p:nvSpPr>
          <p:cNvPr id="5" name="Text Box 6"/>
          <p:cNvSpPr txBox="1">
            <a:spLocks noChangeArrowheads="1"/>
          </p:cNvSpPr>
          <p:nvPr/>
        </p:nvSpPr>
        <p:spPr bwMode="auto">
          <a:xfrm>
            <a:off x="1828800" y="1712991"/>
            <a:ext cx="52578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pPr algn="ctr" eaLnBrk="1" hangingPunct="1">
              <a:spcBef>
                <a:spcPct val="50000"/>
              </a:spcBef>
            </a:pPr>
            <a:r>
              <a:rPr lang="en-US" b="1" dirty="0" err="1">
                <a:solidFill>
                  <a:srgbClr val="0033CC"/>
                </a:solidFill>
                <a:latin typeface="Arial" charset="0"/>
                <a:cs typeface="Arial" charset="0"/>
              </a:rPr>
              <a:t>Khoa</a:t>
            </a:r>
            <a:r>
              <a:rPr lang="en-US" b="1" dirty="0">
                <a:solidFill>
                  <a:srgbClr val="0033CC"/>
                </a:solidFill>
                <a:latin typeface="Arial" charset="0"/>
                <a:cs typeface="Arial" charset="0"/>
              </a:rPr>
              <a:t> </a:t>
            </a:r>
            <a:r>
              <a:rPr lang="en-US" b="1" dirty="0" err="1">
                <a:solidFill>
                  <a:srgbClr val="0033CC"/>
                </a:solidFill>
                <a:latin typeface="Arial" charset="0"/>
                <a:cs typeface="Arial" charset="0"/>
              </a:rPr>
              <a:t>học</a:t>
            </a:r>
            <a:r>
              <a:rPr lang="en-US" b="1" dirty="0">
                <a:solidFill>
                  <a:srgbClr val="0033CC"/>
                </a:solidFill>
                <a:latin typeface="Arial" charset="0"/>
                <a:cs typeface="Arial" charset="0"/>
              </a:rPr>
              <a:t> </a:t>
            </a:r>
            <a:r>
              <a:rPr lang="en-US" b="1" dirty="0" err="1">
                <a:solidFill>
                  <a:srgbClr val="0033CC"/>
                </a:solidFill>
                <a:latin typeface="Arial" charset="0"/>
                <a:cs typeface="Arial" charset="0"/>
              </a:rPr>
              <a:t>tuần</a:t>
            </a:r>
            <a:r>
              <a:rPr lang="en-US" b="1" dirty="0">
                <a:solidFill>
                  <a:srgbClr val="0033CC"/>
                </a:solidFill>
                <a:latin typeface="Arial" charset="0"/>
                <a:cs typeface="Arial" charset="0"/>
              </a:rPr>
              <a:t> </a:t>
            </a:r>
            <a:r>
              <a:rPr lang="en-US" b="1" dirty="0" smtClean="0">
                <a:solidFill>
                  <a:srgbClr val="0033CC"/>
                </a:solidFill>
                <a:latin typeface="Arial" charset="0"/>
                <a:cs typeface="Arial" charset="0"/>
              </a:rPr>
              <a:t>16</a:t>
            </a:r>
            <a:endParaRPr lang="en-US" b="1" dirty="0">
              <a:solidFill>
                <a:srgbClr val="0033CC"/>
              </a:solidFill>
              <a:latin typeface="Arial" charset="0"/>
              <a:cs typeface="Arial" charset="0"/>
            </a:endParaRPr>
          </a:p>
        </p:txBody>
      </p:sp>
      <p:pic>
        <p:nvPicPr>
          <p:cNvPr id="8" name="Picture 2" descr="Frames PPT 0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25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305800" cy="1938992"/>
          </a:xfrm>
          <a:prstGeom prst="rect">
            <a:avLst/>
          </a:prstGeom>
          <a:noFill/>
        </p:spPr>
        <p:txBody>
          <a:bodyPr wrap="square" rtlCol="0">
            <a:spAutoFit/>
          </a:bodyPr>
          <a:lstStyle/>
          <a:p>
            <a:pPr algn="ctr"/>
            <a:r>
              <a:rPr lang="en-US" sz="6000" b="1" dirty="0" smtClean="0">
                <a:solidFill>
                  <a:srgbClr val="FF0000"/>
                </a:solidFill>
                <a:latin typeface="Times New Roman" pitchFamily="18" charset="0"/>
                <a:cs typeface="Times New Roman" pitchFamily="18" charset="0"/>
              </a:rPr>
              <a:t>2.Tìm </a:t>
            </a:r>
            <a:r>
              <a:rPr lang="en-US" sz="6000" b="1" dirty="0" err="1" smtClean="0">
                <a:solidFill>
                  <a:srgbClr val="FF0000"/>
                </a:solidFill>
                <a:latin typeface="Times New Roman" pitchFamily="18" charset="0"/>
                <a:cs typeface="Times New Roman" pitchFamily="18" charset="0"/>
              </a:rPr>
              <a:t>hiểu</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hình</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dạng</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của</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không</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khí</a:t>
            </a:r>
            <a:r>
              <a:rPr lang="en-US" sz="6000" b="1" dirty="0" smtClean="0">
                <a:solidFill>
                  <a:srgbClr val="FF0000"/>
                </a:solidFill>
                <a:latin typeface="Times New Roman" pitchFamily="18" charset="0"/>
                <a:cs typeface="Times New Roman" pitchFamily="18" charset="0"/>
              </a:rPr>
              <a:t> </a:t>
            </a:r>
            <a:endParaRPr lang="en-US" sz="6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13321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924800" y="3504264"/>
            <a:ext cx="838200" cy="1200329"/>
          </a:xfrm>
          <a:prstGeom prst="rect">
            <a:avLst/>
          </a:prstGeom>
          <a:noFill/>
          <a:ln w="9525">
            <a:noFill/>
            <a:miter lim="800000"/>
            <a:headEnd/>
            <a:tailEnd/>
          </a:ln>
          <a:effectLst/>
        </p:spPr>
        <p:txBody>
          <a:bodyPr wrap="square">
            <a:spAutoFit/>
          </a:bodyPr>
          <a:lstStyle/>
          <a:p>
            <a:pPr algn="ctr">
              <a:spcBef>
                <a:spcPct val="50000"/>
              </a:spcBef>
            </a:pPr>
            <a:endParaRPr lang="vi-VN" sz="7200">
              <a:latin typeface="Times New Roman" pitchFamily="18" charset="0"/>
            </a:endParaRPr>
          </a:p>
        </p:txBody>
      </p:sp>
      <p:pic>
        <p:nvPicPr>
          <p:cNvPr id="1026" name="Picture 2" descr="Kết quả hình ảnh cho thổi bong bó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563"/>
            <a:ext cx="9144000" cy="66294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4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6019800"/>
            <a:ext cx="91440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90800" y="6094777"/>
            <a:ext cx="2864887" cy="646331"/>
          </a:xfrm>
          <a:prstGeom prst="rect">
            <a:avLst/>
          </a:prstGeom>
        </p:spPr>
        <p:txBody>
          <a:bodyPr wrap="none">
            <a:spAutoFit/>
          </a:bodyPr>
          <a:lstStyle/>
          <a:p>
            <a:pPr algn="ctr"/>
            <a:r>
              <a:rPr lang="en-US" sz="3600" b="1" dirty="0" smtClean="0">
                <a:solidFill>
                  <a:srgbClr val="FF0000"/>
                </a:solidFill>
                <a:latin typeface="Times New Roman" pitchFamily="18" charset="0"/>
                <a:cs typeface="Times New Roman" pitchFamily="18" charset="0"/>
              </a:rPr>
              <a:t>THỔI </a:t>
            </a:r>
            <a:r>
              <a:rPr lang="en-US" sz="3600" b="1" dirty="0">
                <a:solidFill>
                  <a:srgbClr val="FF0000"/>
                </a:solidFill>
                <a:latin typeface="Times New Roman" pitchFamily="18" charset="0"/>
                <a:cs typeface="Times New Roman" pitchFamily="18" charset="0"/>
              </a:rPr>
              <a:t>BÓNG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10600" cy="1754326"/>
          </a:xfrm>
          <a:prstGeom prst="rect">
            <a:avLst/>
          </a:prstGeom>
        </p:spPr>
        <p:txBody>
          <a:bodyPr wrap="square">
            <a:spAutoFit/>
          </a:bodyPr>
          <a:lstStyle/>
          <a:p>
            <a:r>
              <a:rPr lang="en-US" sz="5400" b="1" dirty="0" err="1">
                <a:solidFill>
                  <a:srgbClr val="3342CD"/>
                </a:solidFill>
                <a:latin typeface="Arial" pitchFamily="34" charset="0"/>
                <a:cs typeface="Arial" pitchFamily="34" charset="0"/>
              </a:rPr>
              <a:t>Cái</a:t>
            </a:r>
            <a:r>
              <a:rPr lang="en-US" sz="5400" b="1" dirty="0">
                <a:solidFill>
                  <a:srgbClr val="3342CD"/>
                </a:solidFill>
                <a:latin typeface="Arial" pitchFamily="34" charset="0"/>
                <a:cs typeface="Arial" pitchFamily="34" charset="0"/>
              </a:rPr>
              <a:t> </a:t>
            </a:r>
            <a:r>
              <a:rPr lang="en-US" sz="5400" b="1" dirty="0" err="1">
                <a:solidFill>
                  <a:srgbClr val="3342CD"/>
                </a:solidFill>
                <a:latin typeface="Arial" pitchFamily="34" charset="0"/>
                <a:cs typeface="Arial" pitchFamily="34" charset="0"/>
              </a:rPr>
              <a:t>gì</a:t>
            </a:r>
            <a:r>
              <a:rPr lang="en-US" sz="5400" b="1" dirty="0">
                <a:solidFill>
                  <a:srgbClr val="3342CD"/>
                </a:solidFill>
                <a:latin typeface="Arial" pitchFamily="34" charset="0"/>
                <a:cs typeface="Arial" pitchFamily="34" charset="0"/>
              </a:rPr>
              <a:t> </a:t>
            </a:r>
            <a:r>
              <a:rPr lang="en-US" sz="5400" b="1" dirty="0" err="1">
                <a:solidFill>
                  <a:srgbClr val="3342CD"/>
                </a:solidFill>
                <a:latin typeface="Arial" pitchFamily="34" charset="0"/>
                <a:cs typeface="Arial" pitchFamily="34" charset="0"/>
              </a:rPr>
              <a:t>làm</a:t>
            </a:r>
            <a:r>
              <a:rPr lang="en-US" sz="5400" b="1" dirty="0">
                <a:solidFill>
                  <a:srgbClr val="3342CD"/>
                </a:solidFill>
                <a:latin typeface="Arial" pitchFamily="34" charset="0"/>
                <a:cs typeface="Arial" pitchFamily="34" charset="0"/>
              </a:rPr>
              <a:t> </a:t>
            </a:r>
            <a:r>
              <a:rPr lang="en-US" sz="5400" b="1" dirty="0" err="1">
                <a:solidFill>
                  <a:srgbClr val="3342CD"/>
                </a:solidFill>
                <a:latin typeface="Arial" pitchFamily="34" charset="0"/>
                <a:cs typeface="Arial" pitchFamily="34" charset="0"/>
              </a:rPr>
              <a:t>cho</a:t>
            </a:r>
            <a:r>
              <a:rPr lang="en-US" sz="5400" b="1" dirty="0">
                <a:solidFill>
                  <a:srgbClr val="3342CD"/>
                </a:solidFill>
                <a:latin typeface="Arial" pitchFamily="34" charset="0"/>
                <a:cs typeface="Arial" pitchFamily="34" charset="0"/>
              </a:rPr>
              <a:t> </a:t>
            </a:r>
            <a:r>
              <a:rPr lang="en-US" sz="5400" b="1" dirty="0" err="1">
                <a:solidFill>
                  <a:srgbClr val="3342CD"/>
                </a:solidFill>
                <a:latin typeface="Arial" pitchFamily="34" charset="0"/>
                <a:cs typeface="Arial" pitchFamily="34" charset="0"/>
              </a:rPr>
              <a:t>những</a:t>
            </a:r>
            <a:r>
              <a:rPr lang="en-US" sz="5400" b="1" dirty="0">
                <a:solidFill>
                  <a:srgbClr val="3342CD"/>
                </a:solidFill>
                <a:latin typeface="Arial" pitchFamily="34" charset="0"/>
                <a:cs typeface="Arial" pitchFamily="34" charset="0"/>
              </a:rPr>
              <a:t> </a:t>
            </a:r>
            <a:r>
              <a:rPr lang="en-US" sz="5400" b="1" dirty="0" err="1">
                <a:solidFill>
                  <a:srgbClr val="3342CD"/>
                </a:solidFill>
                <a:latin typeface="Arial" pitchFamily="34" charset="0"/>
                <a:cs typeface="Arial" pitchFamily="34" charset="0"/>
              </a:rPr>
              <a:t>quả</a:t>
            </a:r>
            <a:r>
              <a:rPr lang="en-US" sz="5400" b="1" dirty="0">
                <a:solidFill>
                  <a:srgbClr val="3342CD"/>
                </a:solidFill>
                <a:latin typeface="Arial" pitchFamily="34" charset="0"/>
                <a:cs typeface="Arial" pitchFamily="34" charset="0"/>
              </a:rPr>
              <a:t> </a:t>
            </a:r>
            <a:r>
              <a:rPr lang="en-US" sz="5400" b="1" dirty="0" err="1">
                <a:solidFill>
                  <a:srgbClr val="3342CD"/>
                </a:solidFill>
                <a:latin typeface="Arial" pitchFamily="34" charset="0"/>
                <a:cs typeface="Arial" pitchFamily="34" charset="0"/>
              </a:rPr>
              <a:t>bóng</a:t>
            </a:r>
            <a:r>
              <a:rPr lang="en-US" sz="5400" b="1" dirty="0">
                <a:solidFill>
                  <a:srgbClr val="3342CD"/>
                </a:solidFill>
                <a:latin typeface="Arial" pitchFamily="34" charset="0"/>
                <a:cs typeface="Arial" pitchFamily="34" charset="0"/>
              </a:rPr>
              <a:t> </a:t>
            </a:r>
            <a:r>
              <a:rPr lang="en-US" sz="5400" b="1" dirty="0" err="1">
                <a:solidFill>
                  <a:srgbClr val="3342CD"/>
                </a:solidFill>
                <a:latin typeface="Arial" pitchFamily="34" charset="0"/>
                <a:cs typeface="Arial" pitchFamily="34" charset="0"/>
              </a:rPr>
              <a:t>căng</a:t>
            </a:r>
            <a:r>
              <a:rPr lang="en-US" sz="5400" b="1" dirty="0">
                <a:solidFill>
                  <a:srgbClr val="3342CD"/>
                </a:solidFill>
                <a:latin typeface="Arial" pitchFamily="34" charset="0"/>
                <a:cs typeface="Arial" pitchFamily="34" charset="0"/>
              </a:rPr>
              <a:t> </a:t>
            </a:r>
            <a:r>
              <a:rPr lang="en-US" sz="5400" b="1" dirty="0" err="1">
                <a:solidFill>
                  <a:srgbClr val="3342CD"/>
                </a:solidFill>
                <a:latin typeface="Arial" pitchFamily="34" charset="0"/>
                <a:cs typeface="Arial" pitchFamily="34" charset="0"/>
              </a:rPr>
              <a:t>phồng</a:t>
            </a:r>
            <a:r>
              <a:rPr lang="en-US" sz="5400" b="1" dirty="0">
                <a:solidFill>
                  <a:srgbClr val="3342CD"/>
                </a:solidFill>
                <a:latin typeface="Arial" pitchFamily="34" charset="0"/>
                <a:cs typeface="Arial" pitchFamily="34" charset="0"/>
              </a:rPr>
              <a:t> </a:t>
            </a:r>
            <a:r>
              <a:rPr lang="en-US" sz="5400" b="1" dirty="0" err="1">
                <a:solidFill>
                  <a:srgbClr val="3342CD"/>
                </a:solidFill>
                <a:latin typeface="Arial" pitchFamily="34" charset="0"/>
                <a:cs typeface="Arial" pitchFamily="34" charset="0"/>
              </a:rPr>
              <a:t>lên</a:t>
            </a:r>
            <a:r>
              <a:rPr lang="en-US" sz="5400" b="1" dirty="0">
                <a:solidFill>
                  <a:srgbClr val="3342CD"/>
                </a:solidFill>
                <a:latin typeface="Arial" pitchFamily="34" charset="0"/>
                <a:cs typeface="Arial" pitchFamily="34" charset="0"/>
              </a:rPr>
              <a:t>?</a:t>
            </a:r>
          </a:p>
        </p:txBody>
      </p:sp>
      <p:sp>
        <p:nvSpPr>
          <p:cNvPr id="3" name="Rectangle 2"/>
          <p:cNvSpPr/>
          <p:nvPr/>
        </p:nvSpPr>
        <p:spPr>
          <a:xfrm>
            <a:off x="342900" y="2362200"/>
            <a:ext cx="8382000" cy="3139321"/>
          </a:xfrm>
          <a:prstGeom prst="rect">
            <a:avLst/>
          </a:prstGeom>
        </p:spPr>
        <p:txBody>
          <a:bodyPr wrap="square">
            <a:spAutoFit/>
          </a:bodyPr>
          <a:lstStyle/>
          <a:p>
            <a:r>
              <a:rPr lang="en-US" sz="6600" b="1" dirty="0" err="1">
                <a:solidFill>
                  <a:srgbClr val="FF0000"/>
                </a:solidFill>
                <a:latin typeface="Arial" pitchFamily="34" charset="0"/>
                <a:cs typeface="Arial" pitchFamily="34" charset="0"/>
              </a:rPr>
              <a:t>Không</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khí</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làm</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cho</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quả</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bóng</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căng</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phồng</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lên</a:t>
            </a:r>
            <a:r>
              <a:rPr lang="en-US" sz="6600" b="1" dirty="0">
                <a:solidFill>
                  <a:srgbClr val="FF0000"/>
                </a:solidFill>
                <a:latin typeface="Arial" pitchFamily="34" charset="0"/>
                <a:cs typeface="Arial" pitchFamily="34" charset="0"/>
              </a:rPr>
              <a:t>.</a:t>
            </a:r>
          </a:p>
        </p:txBody>
      </p:sp>
    </p:spTree>
    <p:extLst>
      <p:ext uri="{BB962C8B-B14F-4D97-AF65-F5344CB8AC3E}">
        <p14:creationId xmlns:p14="http://schemas.microsoft.com/office/powerpoint/2010/main" val="51565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Kết quả hình ảnh cho hình bong bó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104579"/>
            <a:ext cx="6400800" cy="45908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1118" y="152400"/>
            <a:ext cx="8638082" cy="1446550"/>
          </a:xfrm>
          <a:prstGeom prst="rect">
            <a:avLst/>
          </a:prstGeom>
        </p:spPr>
        <p:txBody>
          <a:bodyPr wrap="square">
            <a:spAutoFit/>
          </a:bodyPr>
          <a:lstStyle/>
          <a:p>
            <a:r>
              <a:rPr lang="vi-VN" sz="4400" b="1" dirty="0">
                <a:latin typeface="Arial" pitchFamily="34" charset="0"/>
                <a:cs typeface="Arial" pitchFamily="34" charset="0"/>
              </a:rPr>
              <a:t>Các quả bóng này có hình dạng như thế nào?</a:t>
            </a:r>
            <a:endParaRPr lang="en-US" sz="4400" b="1" dirty="0">
              <a:latin typeface="Arial" pitchFamily="34" charset="0"/>
              <a:cs typeface="Arial" pitchFamily="34" charset="0"/>
            </a:endParaRPr>
          </a:p>
        </p:txBody>
      </p:sp>
      <p:sp>
        <p:nvSpPr>
          <p:cNvPr id="3" name="Rectangle 2"/>
          <p:cNvSpPr/>
          <p:nvPr/>
        </p:nvSpPr>
        <p:spPr>
          <a:xfrm>
            <a:off x="224852" y="152400"/>
            <a:ext cx="8638082" cy="1446550"/>
          </a:xfrm>
          <a:prstGeom prst="rect">
            <a:avLst/>
          </a:prstGeom>
          <a:solidFill>
            <a:schemeClr val="bg1"/>
          </a:solidFill>
        </p:spPr>
        <p:txBody>
          <a:bodyPr wrap="square">
            <a:spAutoFit/>
          </a:bodyPr>
          <a:lstStyle/>
          <a:p>
            <a:r>
              <a:rPr lang="en-US" sz="4400" b="1" dirty="0" err="1" smtClean="0">
                <a:solidFill>
                  <a:srgbClr val="3342CD"/>
                </a:solidFill>
                <a:latin typeface="Arial" pitchFamily="34" charset="0"/>
                <a:cs typeface="Arial" pitchFamily="34" charset="0"/>
              </a:rPr>
              <a:t>Các</a:t>
            </a:r>
            <a:r>
              <a:rPr lang="en-US" sz="4400" b="1" dirty="0" smtClean="0">
                <a:solidFill>
                  <a:srgbClr val="3342CD"/>
                </a:solidFill>
                <a:latin typeface="Arial" pitchFamily="34" charset="0"/>
                <a:cs typeface="Arial" pitchFamily="34" charset="0"/>
              </a:rPr>
              <a:t> </a:t>
            </a:r>
            <a:r>
              <a:rPr lang="en-US" sz="4400" b="1" dirty="0" err="1" smtClean="0">
                <a:solidFill>
                  <a:srgbClr val="3342CD"/>
                </a:solidFill>
                <a:latin typeface="Arial" pitchFamily="34" charset="0"/>
                <a:cs typeface="Arial" pitchFamily="34" charset="0"/>
              </a:rPr>
              <a:t>quả</a:t>
            </a:r>
            <a:r>
              <a:rPr lang="en-US" sz="4400" b="1" dirty="0" smtClean="0">
                <a:solidFill>
                  <a:srgbClr val="3342CD"/>
                </a:solidFill>
                <a:latin typeface="Arial" pitchFamily="34" charset="0"/>
                <a:cs typeface="Arial" pitchFamily="34" charset="0"/>
              </a:rPr>
              <a:t> </a:t>
            </a:r>
            <a:r>
              <a:rPr lang="en-US" sz="4400" b="1" dirty="0" err="1" smtClean="0">
                <a:solidFill>
                  <a:srgbClr val="3342CD"/>
                </a:solidFill>
                <a:latin typeface="Arial" pitchFamily="34" charset="0"/>
                <a:cs typeface="Arial" pitchFamily="34" charset="0"/>
              </a:rPr>
              <a:t>bóng</a:t>
            </a:r>
            <a:r>
              <a:rPr lang="en-US" sz="4400" b="1" dirty="0" smtClean="0">
                <a:solidFill>
                  <a:srgbClr val="3342CD"/>
                </a:solidFill>
                <a:latin typeface="Arial" pitchFamily="34" charset="0"/>
                <a:cs typeface="Arial" pitchFamily="34" charset="0"/>
              </a:rPr>
              <a:t> </a:t>
            </a:r>
            <a:r>
              <a:rPr lang="en-US" sz="4400" b="1" dirty="0" err="1" smtClean="0">
                <a:solidFill>
                  <a:srgbClr val="3342CD"/>
                </a:solidFill>
                <a:latin typeface="Arial" pitchFamily="34" charset="0"/>
                <a:cs typeface="Arial" pitchFamily="34" charset="0"/>
              </a:rPr>
              <a:t>này</a:t>
            </a:r>
            <a:r>
              <a:rPr lang="en-US" sz="4400" b="1" dirty="0" smtClean="0">
                <a:solidFill>
                  <a:srgbClr val="3342CD"/>
                </a:solidFill>
                <a:latin typeface="Arial" pitchFamily="34" charset="0"/>
                <a:cs typeface="Arial" pitchFamily="34" charset="0"/>
              </a:rPr>
              <a:t>: To</a:t>
            </a:r>
            <a:r>
              <a:rPr lang="en-US" sz="4400" b="1" dirty="0">
                <a:solidFill>
                  <a:srgbClr val="3342CD"/>
                </a:solidFill>
                <a:latin typeface="Arial" pitchFamily="34" charset="0"/>
                <a:cs typeface="Arial" pitchFamily="34" charset="0"/>
              </a:rPr>
              <a:t>, </a:t>
            </a:r>
            <a:r>
              <a:rPr lang="en-US" sz="4400" b="1" dirty="0" err="1">
                <a:solidFill>
                  <a:srgbClr val="3342CD"/>
                </a:solidFill>
                <a:latin typeface="Arial" pitchFamily="34" charset="0"/>
                <a:cs typeface="Arial" pitchFamily="34" charset="0"/>
              </a:rPr>
              <a:t>nhỏ</a:t>
            </a:r>
            <a:r>
              <a:rPr lang="en-US" sz="4400" b="1" dirty="0">
                <a:solidFill>
                  <a:srgbClr val="3342CD"/>
                </a:solidFill>
                <a:latin typeface="Arial" pitchFamily="34" charset="0"/>
                <a:cs typeface="Arial" pitchFamily="34" charset="0"/>
              </a:rPr>
              <a:t>, </a:t>
            </a:r>
            <a:r>
              <a:rPr lang="en-US" sz="4400" b="1" dirty="0" err="1">
                <a:solidFill>
                  <a:srgbClr val="3342CD"/>
                </a:solidFill>
                <a:latin typeface="Arial" pitchFamily="34" charset="0"/>
                <a:cs typeface="Arial" pitchFamily="34" charset="0"/>
              </a:rPr>
              <a:t>hình</a:t>
            </a:r>
            <a:r>
              <a:rPr lang="en-US" sz="4400" b="1" dirty="0">
                <a:solidFill>
                  <a:srgbClr val="3342CD"/>
                </a:solidFill>
                <a:latin typeface="Arial" pitchFamily="34" charset="0"/>
                <a:cs typeface="Arial" pitchFamily="34" charset="0"/>
              </a:rPr>
              <a:t> </a:t>
            </a:r>
            <a:r>
              <a:rPr lang="en-US" sz="4400" b="1" dirty="0" err="1">
                <a:solidFill>
                  <a:srgbClr val="3342CD"/>
                </a:solidFill>
                <a:latin typeface="Arial" pitchFamily="34" charset="0"/>
                <a:cs typeface="Arial" pitchFamily="34" charset="0"/>
              </a:rPr>
              <a:t>thù</a:t>
            </a:r>
            <a:r>
              <a:rPr lang="en-US" sz="4400" b="1" dirty="0">
                <a:solidFill>
                  <a:srgbClr val="3342CD"/>
                </a:solidFill>
                <a:latin typeface="Arial" pitchFamily="34" charset="0"/>
                <a:cs typeface="Arial" pitchFamily="34" charset="0"/>
              </a:rPr>
              <a:t> </a:t>
            </a:r>
            <a:r>
              <a:rPr lang="en-US" sz="4400" b="1" dirty="0" err="1">
                <a:solidFill>
                  <a:srgbClr val="3342CD"/>
                </a:solidFill>
                <a:latin typeface="Arial" pitchFamily="34" charset="0"/>
                <a:cs typeface="Arial" pitchFamily="34" charset="0"/>
              </a:rPr>
              <a:t>các</a:t>
            </a:r>
            <a:r>
              <a:rPr lang="en-US" sz="4400" b="1" dirty="0">
                <a:solidFill>
                  <a:srgbClr val="3342CD"/>
                </a:solidFill>
                <a:latin typeface="Arial" pitchFamily="34" charset="0"/>
                <a:cs typeface="Arial" pitchFamily="34" charset="0"/>
              </a:rPr>
              <a:t> con </a:t>
            </a:r>
            <a:r>
              <a:rPr lang="en-US" sz="4400" b="1" dirty="0" err="1">
                <a:solidFill>
                  <a:srgbClr val="3342CD"/>
                </a:solidFill>
                <a:latin typeface="Arial" pitchFamily="34" charset="0"/>
                <a:cs typeface="Arial" pitchFamily="34" charset="0"/>
              </a:rPr>
              <a:t>vật</a:t>
            </a:r>
            <a:r>
              <a:rPr lang="en-US" sz="4400" b="1" dirty="0">
                <a:solidFill>
                  <a:srgbClr val="3342CD"/>
                </a:solidFill>
                <a:latin typeface="Arial" pitchFamily="34" charset="0"/>
                <a:cs typeface="Arial" pitchFamily="34" charset="0"/>
              </a:rPr>
              <a:t> </a:t>
            </a:r>
            <a:r>
              <a:rPr lang="en-US" sz="4400" b="1" dirty="0" err="1">
                <a:solidFill>
                  <a:srgbClr val="3342CD"/>
                </a:solidFill>
                <a:latin typeface="Arial" pitchFamily="34" charset="0"/>
                <a:cs typeface="Arial" pitchFamily="34" charset="0"/>
              </a:rPr>
              <a:t>khác</a:t>
            </a:r>
            <a:r>
              <a:rPr lang="en-US" sz="4400" b="1" dirty="0">
                <a:solidFill>
                  <a:srgbClr val="3342CD"/>
                </a:solidFill>
                <a:latin typeface="Arial" pitchFamily="34" charset="0"/>
                <a:cs typeface="Arial" pitchFamily="34" charset="0"/>
              </a:rPr>
              <a:t> </a:t>
            </a:r>
            <a:r>
              <a:rPr lang="en-US" sz="4400" b="1" dirty="0" err="1">
                <a:solidFill>
                  <a:srgbClr val="3342CD"/>
                </a:solidFill>
                <a:latin typeface="Arial" pitchFamily="34" charset="0"/>
                <a:cs typeface="Arial" pitchFamily="34" charset="0"/>
              </a:rPr>
              <a:t>nhau</a:t>
            </a:r>
            <a:r>
              <a:rPr lang="en-US" sz="4400" b="1" dirty="0">
                <a:solidFill>
                  <a:srgbClr val="3342CD"/>
                </a:solidFill>
                <a:latin typeface="Arial" pitchFamily="34" charset="0"/>
                <a:cs typeface="Arial" pitchFamily="34" charset="0"/>
              </a:rPr>
              <a:t> </a:t>
            </a:r>
          </a:p>
        </p:txBody>
      </p:sp>
    </p:spTree>
    <p:extLst>
      <p:ext uri="{BB962C8B-B14F-4D97-AF65-F5344CB8AC3E}">
        <p14:creationId xmlns:p14="http://schemas.microsoft.com/office/powerpoint/2010/main" val="37474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2585323"/>
          </a:xfrm>
          <a:prstGeom prst="rect">
            <a:avLst/>
          </a:prstGeom>
        </p:spPr>
        <p:txBody>
          <a:bodyPr wrap="square">
            <a:spAutoFit/>
          </a:bodyPr>
          <a:lstStyle/>
          <a:p>
            <a:r>
              <a:rPr lang="vi-VN" sz="5400" b="1" dirty="0">
                <a:solidFill>
                  <a:srgbClr val="3342CD"/>
                </a:solidFill>
                <a:latin typeface="Arial" pitchFamily="34" charset="0"/>
                <a:cs typeface="Arial" pitchFamily="34" charset="0"/>
              </a:rPr>
              <a:t>Điều đó chứng tỏ không khí có hình dạng nhất định không? </a:t>
            </a:r>
            <a:r>
              <a:rPr lang="en-US" sz="5400" b="1" dirty="0" err="1">
                <a:solidFill>
                  <a:srgbClr val="3342CD"/>
                </a:solidFill>
                <a:latin typeface="Arial" pitchFamily="34" charset="0"/>
                <a:cs typeface="Arial" pitchFamily="34" charset="0"/>
              </a:rPr>
              <a:t>Vì</a:t>
            </a:r>
            <a:r>
              <a:rPr lang="en-US" sz="5400" b="1" dirty="0">
                <a:solidFill>
                  <a:srgbClr val="3342CD"/>
                </a:solidFill>
                <a:latin typeface="Arial" pitchFamily="34" charset="0"/>
                <a:cs typeface="Arial" pitchFamily="34" charset="0"/>
              </a:rPr>
              <a:t> </a:t>
            </a:r>
            <a:r>
              <a:rPr lang="en-US" sz="5400" b="1" dirty="0" err="1">
                <a:solidFill>
                  <a:srgbClr val="3342CD"/>
                </a:solidFill>
                <a:latin typeface="Arial" pitchFamily="34" charset="0"/>
                <a:cs typeface="Arial" pitchFamily="34" charset="0"/>
              </a:rPr>
              <a:t>sao</a:t>
            </a:r>
            <a:r>
              <a:rPr lang="en-US" sz="5400" b="1" dirty="0">
                <a:solidFill>
                  <a:srgbClr val="3342CD"/>
                </a:solidFill>
                <a:latin typeface="Arial" pitchFamily="34" charset="0"/>
                <a:cs typeface="Arial" pitchFamily="34" charset="0"/>
              </a:rPr>
              <a:t>?</a:t>
            </a:r>
          </a:p>
        </p:txBody>
      </p:sp>
      <p:sp>
        <p:nvSpPr>
          <p:cNvPr id="3" name="Rectangle 2"/>
          <p:cNvSpPr/>
          <p:nvPr/>
        </p:nvSpPr>
        <p:spPr>
          <a:xfrm>
            <a:off x="152400" y="3124200"/>
            <a:ext cx="8686800" cy="3416320"/>
          </a:xfrm>
          <a:prstGeom prst="rect">
            <a:avLst/>
          </a:prstGeom>
        </p:spPr>
        <p:txBody>
          <a:bodyPr wrap="square">
            <a:spAutoFit/>
          </a:bodyPr>
          <a:lstStyle/>
          <a:p>
            <a:r>
              <a:rPr lang="vi-VN" sz="5400" b="1" dirty="0">
                <a:solidFill>
                  <a:srgbClr val="FF0000"/>
                </a:solidFill>
                <a:latin typeface="Arial" pitchFamily="34" charset="0"/>
                <a:cs typeface="Arial" pitchFamily="34" charset="0"/>
              </a:rPr>
              <a:t>Không khí không có hình dạng nhất định mà nó phụ thuộc vào hình dạng của vật chứa nó. </a:t>
            </a:r>
            <a:endParaRPr lang="en-US" sz="5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72733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28600"/>
            <a:ext cx="8534400" cy="6186309"/>
          </a:xfrm>
          <a:prstGeom prst="rect">
            <a:avLst/>
          </a:prstGeom>
        </p:spPr>
        <p:txBody>
          <a:bodyPr wrap="square">
            <a:spAutoFit/>
          </a:bodyPr>
          <a:lstStyle/>
          <a:p>
            <a:r>
              <a:rPr lang="en-US" sz="6600" b="1" dirty="0" err="1">
                <a:latin typeface="Arial" pitchFamily="34" charset="0"/>
                <a:cs typeface="Arial" pitchFamily="34" charset="0"/>
              </a:rPr>
              <a:t>Không</a:t>
            </a:r>
            <a:r>
              <a:rPr lang="en-US" sz="6600" b="1" dirty="0">
                <a:latin typeface="Arial" pitchFamily="34" charset="0"/>
                <a:cs typeface="Arial" pitchFamily="34" charset="0"/>
              </a:rPr>
              <a:t> </a:t>
            </a:r>
            <a:r>
              <a:rPr lang="en-US" sz="6600" b="1" dirty="0" err="1">
                <a:latin typeface="Arial" pitchFamily="34" charset="0"/>
                <a:cs typeface="Arial" pitchFamily="34" charset="0"/>
              </a:rPr>
              <a:t>khí</a:t>
            </a:r>
            <a:r>
              <a:rPr lang="en-US" sz="6600" b="1" dirty="0">
                <a:latin typeface="Arial" pitchFamily="34" charset="0"/>
                <a:cs typeface="Arial" pitchFamily="34" charset="0"/>
              </a:rPr>
              <a:t> </a:t>
            </a:r>
            <a:r>
              <a:rPr lang="en-US" sz="6600" b="1" dirty="0" err="1">
                <a:latin typeface="Arial" pitchFamily="34" charset="0"/>
                <a:cs typeface="Arial" pitchFamily="34" charset="0"/>
              </a:rPr>
              <a:t>không</a:t>
            </a:r>
            <a:r>
              <a:rPr lang="en-US" sz="6600" b="1" dirty="0">
                <a:latin typeface="Arial" pitchFamily="34" charset="0"/>
                <a:cs typeface="Arial" pitchFamily="34" charset="0"/>
              </a:rPr>
              <a:t> </a:t>
            </a:r>
            <a:r>
              <a:rPr lang="en-US" sz="6600" b="1" dirty="0" err="1">
                <a:latin typeface="Arial" pitchFamily="34" charset="0"/>
                <a:cs typeface="Arial" pitchFamily="34" charset="0"/>
              </a:rPr>
              <a:t>có</a:t>
            </a:r>
            <a:r>
              <a:rPr lang="en-US" sz="6600" b="1" dirty="0">
                <a:latin typeface="Arial" pitchFamily="34" charset="0"/>
                <a:cs typeface="Arial" pitchFamily="34" charset="0"/>
              </a:rPr>
              <a:t> </a:t>
            </a:r>
            <a:r>
              <a:rPr lang="en-US" sz="6600" b="1" dirty="0" err="1">
                <a:latin typeface="Arial" pitchFamily="34" charset="0"/>
                <a:cs typeface="Arial" pitchFamily="34" charset="0"/>
              </a:rPr>
              <a:t>hình</a:t>
            </a:r>
            <a:r>
              <a:rPr lang="en-US" sz="6600" b="1" dirty="0">
                <a:latin typeface="Arial" pitchFamily="34" charset="0"/>
                <a:cs typeface="Arial" pitchFamily="34" charset="0"/>
              </a:rPr>
              <a:t> </a:t>
            </a:r>
            <a:r>
              <a:rPr lang="en-US" sz="6600" b="1" dirty="0" err="1">
                <a:latin typeface="Arial" pitchFamily="34" charset="0"/>
                <a:cs typeface="Arial" pitchFamily="34" charset="0"/>
              </a:rPr>
              <a:t>dạng</a:t>
            </a:r>
            <a:r>
              <a:rPr lang="en-US" sz="6600" b="1" dirty="0">
                <a:latin typeface="Arial" pitchFamily="34" charset="0"/>
                <a:cs typeface="Arial" pitchFamily="34" charset="0"/>
              </a:rPr>
              <a:t> </a:t>
            </a:r>
            <a:r>
              <a:rPr lang="en-US" sz="6600" b="1" dirty="0" err="1">
                <a:latin typeface="Arial" pitchFamily="34" charset="0"/>
                <a:cs typeface="Arial" pitchFamily="34" charset="0"/>
              </a:rPr>
              <a:t>nhất</a:t>
            </a:r>
            <a:r>
              <a:rPr lang="en-US" sz="6600" b="1" dirty="0">
                <a:latin typeface="Arial" pitchFamily="34" charset="0"/>
                <a:cs typeface="Arial" pitchFamily="34" charset="0"/>
              </a:rPr>
              <a:t> </a:t>
            </a:r>
            <a:r>
              <a:rPr lang="en-US" sz="6600" b="1" dirty="0" err="1">
                <a:latin typeface="Arial" pitchFamily="34" charset="0"/>
                <a:cs typeface="Arial" pitchFamily="34" charset="0"/>
              </a:rPr>
              <a:t>định</a:t>
            </a:r>
            <a:r>
              <a:rPr lang="en-US" sz="6600" b="1" dirty="0">
                <a:latin typeface="Arial" pitchFamily="34" charset="0"/>
                <a:cs typeface="Arial" pitchFamily="34" charset="0"/>
              </a:rPr>
              <a:t> </a:t>
            </a:r>
            <a:r>
              <a:rPr lang="en-US" sz="6600" b="1" dirty="0" err="1">
                <a:latin typeface="Arial" pitchFamily="34" charset="0"/>
                <a:cs typeface="Arial" pitchFamily="34" charset="0"/>
              </a:rPr>
              <a:t>mà</a:t>
            </a:r>
            <a:r>
              <a:rPr lang="en-US" sz="6600" b="1" dirty="0">
                <a:latin typeface="Arial" pitchFamily="34" charset="0"/>
                <a:cs typeface="Arial" pitchFamily="34" charset="0"/>
              </a:rPr>
              <a:t> </a:t>
            </a:r>
            <a:r>
              <a:rPr lang="en-US" sz="6600" b="1" dirty="0" err="1">
                <a:latin typeface="Arial" pitchFamily="34" charset="0"/>
                <a:cs typeface="Arial" pitchFamily="34" charset="0"/>
              </a:rPr>
              <a:t>nó</a:t>
            </a:r>
            <a:r>
              <a:rPr lang="en-US" sz="6600" b="1" dirty="0">
                <a:latin typeface="Arial" pitchFamily="34" charset="0"/>
                <a:cs typeface="Arial" pitchFamily="34" charset="0"/>
              </a:rPr>
              <a:t> </a:t>
            </a:r>
            <a:r>
              <a:rPr lang="en-US" sz="6600" b="1" dirty="0" err="1">
                <a:latin typeface="Arial" pitchFamily="34" charset="0"/>
                <a:cs typeface="Arial" pitchFamily="34" charset="0"/>
              </a:rPr>
              <a:t>có</a:t>
            </a:r>
            <a:r>
              <a:rPr lang="en-US" sz="6600" b="1" dirty="0">
                <a:latin typeface="Arial" pitchFamily="34" charset="0"/>
                <a:cs typeface="Arial" pitchFamily="34" charset="0"/>
              </a:rPr>
              <a:t> </a:t>
            </a:r>
            <a:r>
              <a:rPr lang="en-US" sz="6600" b="1" dirty="0" err="1">
                <a:solidFill>
                  <a:srgbClr val="FF0000"/>
                </a:solidFill>
                <a:latin typeface="Arial" pitchFamily="34" charset="0"/>
                <a:cs typeface="Arial" pitchFamily="34" charset="0"/>
              </a:rPr>
              <a:t>hình</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dạng</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của</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toàn</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bộ</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khoảng</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trống</a:t>
            </a:r>
            <a:r>
              <a:rPr lang="en-US" sz="6600" b="1" dirty="0">
                <a:latin typeface="Arial" pitchFamily="34" charset="0"/>
                <a:cs typeface="Arial" pitchFamily="34" charset="0"/>
              </a:rPr>
              <a:t> </a:t>
            </a:r>
            <a:r>
              <a:rPr lang="en-US" sz="6600" b="1" dirty="0" err="1">
                <a:latin typeface="Arial" pitchFamily="34" charset="0"/>
                <a:cs typeface="Arial" pitchFamily="34" charset="0"/>
              </a:rPr>
              <a:t>bên</a:t>
            </a:r>
            <a:r>
              <a:rPr lang="en-US" sz="6600" b="1" dirty="0">
                <a:latin typeface="Arial" pitchFamily="34" charset="0"/>
                <a:cs typeface="Arial" pitchFamily="34" charset="0"/>
              </a:rPr>
              <a:t> </a:t>
            </a:r>
            <a:r>
              <a:rPr lang="en-US" sz="6600" b="1" dirty="0" err="1">
                <a:latin typeface="Arial" pitchFamily="34" charset="0"/>
                <a:cs typeface="Arial" pitchFamily="34" charset="0"/>
              </a:rPr>
              <a:t>trong</a:t>
            </a:r>
            <a:r>
              <a:rPr lang="en-US" sz="6600" b="1" dirty="0">
                <a:latin typeface="Arial" pitchFamily="34" charset="0"/>
                <a:cs typeface="Arial" pitchFamily="34" charset="0"/>
              </a:rPr>
              <a:t> </a:t>
            </a:r>
            <a:r>
              <a:rPr lang="en-US" sz="6600" b="1" dirty="0" err="1">
                <a:latin typeface="Arial" pitchFamily="34" charset="0"/>
                <a:cs typeface="Arial" pitchFamily="34" charset="0"/>
              </a:rPr>
              <a:t>của</a:t>
            </a:r>
            <a:r>
              <a:rPr lang="en-US" sz="6600" b="1" dirty="0">
                <a:latin typeface="Arial" pitchFamily="34" charset="0"/>
                <a:cs typeface="Arial" pitchFamily="34" charset="0"/>
              </a:rPr>
              <a:t> </a:t>
            </a:r>
            <a:r>
              <a:rPr lang="en-US" sz="6600" b="1" dirty="0" err="1">
                <a:solidFill>
                  <a:srgbClr val="FF0000"/>
                </a:solidFill>
                <a:latin typeface="Arial" pitchFamily="34" charset="0"/>
                <a:cs typeface="Arial" pitchFamily="34" charset="0"/>
              </a:rPr>
              <a:t>vật</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chứa</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nó</a:t>
            </a:r>
            <a:r>
              <a:rPr lang="en-US" sz="6600" b="1" dirty="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374" y="228600"/>
            <a:ext cx="8686800" cy="643253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400" b="1" dirty="0" err="1" smtClean="0">
                <a:solidFill>
                  <a:srgbClr val="3342CD"/>
                </a:solidFill>
                <a:latin typeface="Times New Roman" pitchFamily="18" charset="0"/>
                <a:cs typeface="Times New Roman" pitchFamily="18" charset="0"/>
              </a:rPr>
              <a:t>Hình</a:t>
            </a:r>
            <a:r>
              <a:rPr lang="en-US" sz="4400" b="1" dirty="0" smtClean="0">
                <a:solidFill>
                  <a:srgbClr val="3342CD"/>
                </a:solidFill>
                <a:latin typeface="Times New Roman" pitchFamily="18" charset="0"/>
                <a:cs typeface="Times New Roman" pitchFamily="18" charset="0"/>
              </a:rPr>
              <a:t> 2a  </a:t>
            </a:r>
            <a:r>
              <a:rPr lang="en-US" sz="4400" b="1" dirty="0" err="1" smtClean="0">
                <a:solidFill>
                  <a:srgbClr val="3342CD"/>
                </a:solidFill>
                <a:latin typeface="Times New Roman" pitchFamily="18" charset="0"/>
                <a:cs typeface="Times New Roman" pitchFamily="18" charset="0"/>
              </a:rPr>
              <a:t>sơ</a:t>
            </a:r>
            <a:r>
              <a:rPr lang="en-US" sz="4400" b="1" dirty="0" smtClean="0">
                <a:solidFill>
                  <a:srgbClr val="3342CD"/>
                </a:solidFill>
                <a:latin typeface="Times New Roman" pitchFamily="18" charset="0"/>
                <a:cs typeface="Times New Roman" pitchFamily="18" charset="0"/>
              </a:rPr>
              <a:t> </a:t>
            </a:r>
            <a:r>
              <a:rPr lang="en-US" sz="4400" b="1" dirty="0" err="1" smtClean="0">
                <a:solidFill>
                  <a:srgbClr val="3342CD"/>
                </a:solidFill>
                <a:latin typeface="Times New Roman" pitchFamily="18" charset="0"/>
                <a:cs typeface="Times New Roman" pitchFamily="18" charset="0"/>
              </a:rPr>
              <a:t>đồ</a:t>
            </a:r>
            <a:r>
              <a:rPr lang="en-US" sz="4400" b="1" dirty="0" smtClean="0">
                <a:solidFill>
                  <a:srgbClr val="3342CD"/>
                </a:solidFill>
                <a:latin typeface="Times New Roman" pitchFamily="18" charset="0"/>
                <a:cs typeface="Times New Roman" pitchFamily="18" charset="0"/>
              </a:rPr>
              <a:t> </a:t>
            </a:r>
            <a:r>
              <a:rPr lang="en-US" sz="4400" b="1" dirty="0" err="1" smtClean="0">
                <a:solidFill>
                  <a:srgbClr val="3342CD"/>
                </a:solidFill>
                <a:latin typeface="Times New Roman" pitchFamily="18" charset="0"/>
                <a:cs typeface="Times New Roman" pitchFamily="18" charset="0"/>
              </a:rPr>
              <a:t>của</a:t>
            </a:r>
            <a:r>
              <a:rPr lang="en-US" sz="4400" b="1" dirty="0" smtClean="0">
                <a:solidFill>
                  <a:srgbClr val="3342CD"/>
                </a:solidFill>
                <a:latin typeface="Times New Roman" pitchFamily="18" charset="0"/>
                <a:cs typeface="Times New Roman" pitchFamily="18" charset="0"/>
              </a:rPr>
              <a:t> </a:t>
            </a:r>
            <a:r>
              <a:rPr lang="en-US" sz="4400" b="1" dirty="0" err="1" smtClean="0">
                <a:solidFill>
                  <a:srgbClr val="3342CD"/>
                </a:solidFill>
                <a:latin typeface="Times New Roman" pitchFamily="18" charset="0"/>
                <a:cs typeface="Times New Roman" pitchFamily="18" charset="0"/>
              </a:rPr>
              <a:t>một</a:t>
            </a:r>
            <a:r>
              <a:rPr lang="en-US" sz="4400" b="1" dirty="0" smtClean="0">
                <a:solidFill>
                  <a:srgbClr val="3342CD"/>
                </a:solidFill>
                <a:latin typeface="Times New Roman" pitchFamily="18" charset="0"/>
                <a:cs typeface="Times New Roman" pitchFamily="18" charset="0"/>
              </a:rPr>
              <a:t> </a:t>
            </a:r>
            <a:r>
              <a:rPr lang="en-US" sz="4400" b="1" dirty="0" err="1" smtClean="0">
                <a:solidFill>
                  <a:srgbClr val="3342CD"/>
                </a:solidFill>
                <a:latin typeface="Times New Roman" pitchFamily="18" charset="0"/>
                <a:cs typeface="Times New Roman" pitchFamily="18" charset="0"/>
              </a:rPr>
              <a:t>chiếc</a:t>
            </a:r>
            <a:r>
              <a:rPr lang="en-US" sz="4400" b="1" dirty="0" smtClean="0">
                <a:solidFill>
                  <a:srgbClr val="3342CD"/>
                </a:solidFill>
                <a:latin typeface="Times New Roman" pitchFamily="18" charset="0"/>
                <a:cs typeface="Times New Roman" pitchFamily="18" charset="0"/>
              </a:rPr>
              <a:t> </a:t>
            </a:r>
            <a:r>
              <a:rPr lang="en-US" sz="4400" b="1" dirty="0" err="1" smtClean="0">
                <a:solidFill>
                  <a:srgbClr val="3342CD"/>
                </a:solidFill>
                <a:latin typeface="Times New Roman" pitchFamily="18" charset="0"/>
                <a:cs typeface="Times New Roman" pitchFamily="18" charset="0"/>
              </a:rPr>
              <a:t>bơm</a:t>
            </a:r>
            <a:r>
              <a:rPr lang="en-US" sz="4400" b="1" dirty="0" smtClean="0">
                <a:solidFill>
                  <a:srgbClr val="3342CD"/>
                </a:solidFill>
                <a:latin typeface="Times New Roman" pitchFamily="18" charset="0"/>
                <a:cs typeface="Times New Roman" pitchFamily="18" charset="0"/>
              </a:rPr>
              <a:t> </a:t>
            </a:r>
            <a:r>
              <a:rPr lang="en-US" sz="4400" b="1" dirty="0" err="1" smtClean="0">
                <a:solidFill>
                  <a:srgbClr val="3342CD"/>
                </a:solidFill>
                <a:latin typeface="Times New Roman" pitchFamily="18" charset="0"/>
                <a:cs typeface="Times New Roman" pitchFamily="18" charset="0"/>
              </a:rPr>
              <a:t>tiêm</a:t>
            </a:r>
            <a:r>
              <a:rPr lang="en-US" sz="4400" b="1" dirty="0" smtClean="0">
                <a:solidFill>
                  <a:srgbClr val="3342CD"/>
                </a:solidFill>
                <a:latin typeface="Times New Roman" pitchFamily="18" charset="0"/>
                <a:cs typeface="Times New Roman" pitchFamily="18" charset="0"/>
              </a:rPr>
              <a:t> </a:t>
            </a:r>
            <a:r>
              <a:rPr lang="en-US" sz="4400" b="1" dirty="0" err="1" smtClean="0">
                <a:solidFill>
                  <a:srgbClr val="3342CD"/>
                </a:solidFill>
                <a:latin typeface="Times New Roman" pitchFamily="18" charset="0"/>
                <a:cs typeface="Times New Roman" pitchFamily="18" charset="0"/>
              </a:rPr>
              <a:t>đã</a:t>
            </a:r>
            <a:r>
              <a:rPr lang="en-US" sz="4400" b="1" dirty="0" smtClean="0">
                <a:solidFill>
                  <a:srgbClr val="3342CD"/>
                </a:solidFill>
                <a:latin typeface="Times New Roman" pitchFamily="18" charset="0"/>
                <a:cs typeface="Times New Roman" pitchFamily="18" charset="0"/>
              </a:rPr>
              <a:t> </a:t>
            </a:r>
            <a:r>
              <a:rPr lang="en-US" sz="4400" b="1" dirty="0" err="1" smtClean="0">
                <a:solidFill>
                  <a:srgbClr val="3342CD"/>
                </a:solidFill>
                <a:latin typeface="Times New Roman" pitchFamily="18" charset="0"/>
                <a:cs typeface="Times New Roman" pitchFamily="18" charset="0"/>
              </a:rPr>
              <a:t>được</a:t>
            </a:r>
            <a:r>
              <a:rPr lang="en-US" sz="4400" b="1" dirty="0" smtClean="0">
                <a:solidFill>
                  <a:srgbClr val="3342CD"/>
                </a:solidFill>
                <a:latin typeface="Times New Roman" pitchFamily="18" charset="0"/>
                <a:cs typeface="Times New Roman" pitchFamily="18" charset="0"/>
              </a:rPr>
              <a:t> </a:t>
            </a:r>
            <a:r>
              <a:rPr lang="en-US" sz="4400" b="1" dirty="0" err="1" smtClean="0">
                <a:solidFill>
                  <a:srgbClr val="3342CD"/>
                </a:solidFill>
                <a:latin typeface="Times New Roman" pitchFamily="18" charset="0"/>
                <a:cs typeface="Times New Roman" pitchFamily="18" charset="0"/>
              </a:rPr>
              <a:t>bịt</a:t>
            </a:r>
            <a:r>
              <a:rPr lang="en-US" sz="4400" b="1" dirty="0" smtClean="0">
                <a:solidFill>
                  <a:srgbClr val="3342CD"/>
                </a:solidFill>
                <a:latin typeface="Times New Roman" pitchFamily="18" charset="0"/>
                <a:cs typeface="Times New Roman" pitchFamily="18" charset="0"/>
              </a:rPr>
              <a:t> </a:t>
            </a:r>
            <a:r>
              <a:rPr lang="en-US" sz="4400" b="1" dirty="0" err="1" smtClean="0">
                <a:solidFill>
                  <a:srgbClr val="3342CD"/>
                </a:solidFill>
                <a:latin typeface="Times New Roman" pitchFamily="18" charset="0"/>
                <a:cs typeface="Times New Roman" pitchFamily="18" charset="0"/>
              </a:rPr>
              <a:t>kín</a:t>
            </a:r>
            <a:r>
              <a:rPr lang="en-US" sz="4400" b="1" dirty="0" smtClean="0">
                <a:solidFill>
                  <a:srgbClr val="3342CD"/>
                </a:solidFill>
                <a:latin typeface="Times New Roman" pitchFamily="18" charset="0"/>
                <a:cs typeface="Times New Roman" pitchFamily="18" charset="0"/>
              </a:rPr>
              <a:t> ở </a:t>
            </a:r>
            <a:r>
              <a:rPr lang="en-US" sz="4400" b="1" dirty="0" err="1" smtClean="0">
                <a:solidFill>
                  <a:srgbClr val="3342CD"/>
                </a:solidFill>
                <a:latin typeface="Times New Roman" pitchFamily="18" charset="0"/>
                <a:cs typeface="Times New Roman" pitchFamily="18" charset="0"/>
              </a:rPr>
              <a:t>đầu</a:t>
            </a:r>
            <a:r>
              <a:rPr lang="en-US" sz="4400" b="1" dirty="0" smtClean="0">
                <a:solidFill>
                  <a:srgbClr val="3342CD"/>
                </a:solidFill>
                <a:latin typeface="Times New Roman" pitchFamily="18" charset="0"/>
                <a:cs typeface="Times New Roman" pitchFamily="18" charset="0"/>
              </a:rPr>
              <a:t> </a:t>
            </a:r>
            <a:r>
              <a:rPr lang="en-US" sz="4400" b="1" dirty="0" err="1" smtClean="0">
                <a:solidFill>
                  <a:srgbClr val="3342CD"/>
                </a:solidFill>
                <a:latin typeface="Times New Roman" pitchFamily="18" charset="0"/>
                <a:cs typeface="Times New Roman" pitchFamily="18" charset="0"/>
              </a:rPr>
              <a:t>dưới</a:t>
            </a:r>
            <a:r>
              <a:rPr lang="en-US" sz="4400" b="1" dirty="0" smtClean="0">
                <a:solidFill>
                  <a:srgbClr val="3342CD"/>
                </a:solidFill>
                <a:latin typeface="Times New Roman" pitchFamily="18" charset="0"/>
                <a:cs typeface="Times New Roman" pitchFamily="18" charset="0"/>
              </a:rPr>
              <a:t>. </a:t>
            </a:r>
          </a:p>
          <a:p>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Hãy</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mô</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tả</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hiện</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tượng</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xảy</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ra</a:t>
            </a:r>
            <a:r>
              <a:rPr lang="en-US" sz="5400" b="1" dirty="0" smtClean="0">
                <a:solidFill>
                  <a:srgbClr val="FF0000"/>
                </a:solidFill>
                <a:latin typeface="Times New Roman" pitchFamily="18" charset="0"/>
                <a:cs typeface="Times New Roman" pitchFamily="18" charset="0"/>
              </a:rPr>
              <a:t> ở </a:t>
            </a:r>
            <a:r>
              <a:rPr lang="en-US" sz="5400" b="1" dirty="0" err="1" smtClean="0">
                <a:solidFill>
                  <a:srgbClr val="FF0000"/>
                </a:solidFill>
                <a:latin typeface="Times New Roman" pitchFamily="18" charset="0"/>
                <a:cs typeface="Times New Roman" pitchFamily="18" charset="0"/>
              </a:rPr>
              <a:t>hình</a:t>
            </a:r>
            <a:r>
              <a:rPr lang="en-US" sz="5400" b="1" dirty="0" smtClean="0">
                <a:solidFill>
                  <a:srgbClr val="FF0000"/>
                </a:solidFill>
                <a:latin typeface="Times New Roman" pitchFamily="18" charset="0"/>
                <a:cs typeface="Times New Roman" pitchFamily="18" charset="0"/>
              </a:rPr>
              <a:t> 2b </a:t>
            </a:r>
            <a:r>
              <a:rPr lang="en-US" sz="5400" b="1" dirty="0" err="1" smtClean="0">
                <a:solidFill>
                  <a:srgbClr val="FF0000"/>
                </a:solidFill>
                <a:latin typeface="Times New Roman" pitchFamily="18" charset="0"/>
                <a:cs typeface="Times New Roman" pitchFamily="18" charset="0"/>
              </a:rPr>
              <a:t>và</a:t>
            </a:r>
            <a:r>
              <a:rPr lang="en-US" sz="5400" b="1" dirty="0" smtClean="0">
                <a:solidFill>
                  <a:srgbClr val="FF0000"/>
                </a:solidFill>
                <a:latin typeface="Times New Roman" pitchFamily="18" charset="0"/>
                <a:cs typeface="Times New Roman" pitchFamily="18" charset="0"/>
              </a:rPr>
              <a:t> 2c. </a:t>
            </a:r>
          </a:p>
          <a:p>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Sử</a:t>
            </a:r>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dụng</a:t>
            </a:r>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các</a:t>
            </a:r>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từ</a:t>
            </a:r>
            <a:r>
              <a:rPr lang="en-US" sz="5400" b="1" dirty="0" smtClean="0">
                <a:solidFill>
                  <a:srgbClr val="3342CD"/>
                </a:solidFill>
                <a:latin typeface="Times New Roman" pitchFamily="18" charset="0"/>
                <a:cs typeface="Times New Roman" pitchFamily="18" charset="0"/>
              </a:rPr>
              <a:t> </a:t>
            </a:r>
            <a:r>
              <a:rPr lang="en-US" sz="5400" b="1" i="1" dirty="0" err="1" smtClean="0">
                <a:solidFill>
                  <a:srgbClr val="3342CD"/>
                </a:solidFill>
                <a:latin typeface="Times New Roman" pitchFamily="18" charset="0"/>
                <a:cs typeface="Times New Roman" pitchFamily="18" charset="0"/>
              </a:rPr>
              <a:t>nén</a:t>
            </a:r>
            <a:r>
              <a:rPr lang="en-US" sz="5400" b="1" i="1" dirty="0" smtClean="0">
                <a:solidFill>
                  <a:srgbClr val="3342CD"/>
                </a:solidFill>
                <a:latin typeface="Times New Roman" pitchFamily="18" charset="0"/>
                <a:cs typeface="Times New Roman" pitchFamily="18" charset="0"/>
              </a:rPr>
              <a:t> </a:t>
            </a:r>
            <a:r>
              <a:rPr lang="en-US" sz="5400" b="1" i="1" dirty="0" err="1" smtClean="0">
                <a:solidFill>
                  <a:srgbClr val="3342CD"/>
                </a:solidFill>
                <a:latin typeface="Times New Roman" pitchFamily="18" charset="0"/>
                <a:cs typeface="Times New Roman" pitchFamily="18" charset="0"/>
              </a:rPr>
              <a:t>lại</a:t>
            </a:r>
            <a:r>
              <a:rPr lang="en-US" sz="5400" b="1" i="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và</a:t>
            </a:r>
            <a:r>
              <a:rPr lang="en-US" sz="5400" b="1" dirty="0" smtClean="0">
                <a:solidFill>
                  <a:srgbClr val="3342CD"/>
                </a:solidFill>
                <a:latin typeface="Times New Roman" pitchFamily="18" charset="0"/>
                <a:cs typeface="Times New Roman" pitchFamily="18" charset="0"/>
              </a:rPr>
              <a:t> </a:t>
            </a:r>
            <a:r>
              <a:rPr lang="en-US" sz="5400" b="1" i="1" dirty="0" err="1" smtClean="0">
                <a:solidFill>
                  <a:srgbClr val="3342CD"/>
                </a:solidFill>
                <a:latin typeface="Times New Roman" pitchFamily="18" charset="0"/>
                <a:cs typeface="Times New Roman" pitchFamily="18" charset="0"/>
              </a:rPr>
              <a:t>giãn</a:t>
            </a:r>
            <a:r>
              <a:rPr lang="en-US" sz="5400" b="1" i="1" dirty="0" smtClean="0">
                <a:solidFill>
                  <a:srgbClr val="3342CD"/>
                </a:solidFill>
                <a:latin typeface="Times New Roman" pitchFamily="18" charset="0"/>
                <a:cs typeface="Times New Roman" pitchFamily="18" charset="0"/>
              </a:rPr>
              <a:t> </a:t>
            </a:r>
            <a:r>
              <a:rPr lang="en-US" sz="5400" b="1" i="1" dirty="0" err="1" smtClean="0">
                <a:solidFill>
                  <a:srgbClr val="3342CD"/>
                </a:solidFill>
                <a:latin typeface="Times New Roman" pitchFamily="18" charset="0"/>
                <a:cs typeface="Times New Roman" pitchFamily="18" charset="0"/>
              </a:rPr>
              <a:t>ra</a:t>
            </a:r>
            <a:r>
              <a:rPr lang="en-US" sz="5400" b="1" i="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để</a:t>
            </a:r>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nói</a:t>
            </a:r>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về</a:t>
            </a:r>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tính</a:t>
            </a:r>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chất</a:t>
            </a:r>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của</a:t>
            </a:r>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không</a:t>
            </a:r>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khí</a:t>
            </a:r>
            <a:r>
              <a:rPr lang="en-US" sz="5400" b="1" dirty="0" smtClean="0">
                <a:solidFill>
                  <a:srgbClr val="3342CD"/>
                </a:solidFill>
                <a:latin typeface="Times New Roman" pitchFamily="18" charset="0"/>
                <a:cs typeface="Times New Roman" pitchFamily="18" charset="0"/>
              </a:rPr>
              <a:t> qua </a:t>
            </a:r>
            <a:r>
              <a:rPr lang="en-US" sz="5400" b="1" dirty="0" err="1" smtClean="0">
                <a:solidFill>
                  <a:srgbClr val="3342CD"/>
                </a:solidFill>
                <a:latin typeface="Times New Roman" pitchFamily="18" charset="0"/>
                <a:cs typeface="Times New Roman" pitchFamily="18" charset="0"/>
              </a:rPr>
              <a:t>thí</a:t>
            </a:r>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nghiệm</a:t>
            </a:r>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này</a:t>
            </a:r>
            <a:r>
              <a:rPr lang="en-US" sz="5400" b="1" dirty="0" smtClean="0">
                <a:solidFill>
                  <a:srgbClr val="3342CD"/>
                </a:solidFill>
                <a:latin typeface="Times New Roman" pitchFamily="18" charset="0"/>
                <a:cs typeface="Times New Roman" pitchFamily="18" charset="0"/>
              </a:rPr>
              <a:t>. </a:t>
            </a:r>
            <a:endParaRPr lang="en-US" sz="5400" b="1" dirty="0">
              <a:solidFill>
                <a:srgbClr val="3342CD"/>
              </a:solidFill>
              <a:latin typeface="Times New Roman" pitchFamily="18" charset="0"/>
              <a:cs typeface="Times New Roman" pitchFamily="18" charset="0"/>
            </a:endParaRPr>
          </a:p>
        </p:txBody>
      </p:sp>
    </p:spTree>
    <p:extLst>
      <p:ext uri="{BB962C8B-B14F-4D97-AF65-F5344CB8AC3E}">
        <p14:creationId xmlns:p14="http://schemas.microsoft.com/office/powerpoint/2010/main" val="3226919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458200" cy="3139321"/>
          </a:xfrm>
          <a:prstGeom prst="rect">
            <a:avLst/>
          </a:prstGeom>
          <a:solidFill>
            <a:schemeClr val="bg1"/>
          </a:solidFill>
        </p:spPr>
        <p:txBody>
          <a:bodyPr wrap="square" rtlCol="0">
            <a:spAutoFit/>
          </a:bodyPr>
          <a:lstStyle/>
          <a:p>
            <a:r>
              <a:rPr lang="en-US" sz="6600" b="1" dirty="0" smtClean="0">
                <a:solidFill>
                  <a:srgbClr val="FF0000"/>
                </a:solidFill>
                <a:latin typeface="Times New Roman" pitchFamily="18" charset="0"/>
                <a:cs typeface="Times New Roman" pitchFamily="18" charset="0"/>
              </a:rPr>
              <a:t>3.Tìm </a:t>
            </a:r>
            <a:r>
              <a:rPr lang="en-US" sz="6600" b="1" dirty="0" err="1" smtClean="0">
                <a:solidFill>
                  <a:srgbClr val="FF0000"/>
                </a:solidFill>
                <a:latin typeface="Times New Roman" pitchFamily="18" charset="0"/>
                <a:cs typeface="Times New Roman" pitchFamily="18" charset="0"/>
              </a:rPr>
              <a:t>hiểu</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tính</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chất</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bị</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nén</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lại</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và</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giãn</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ra</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của</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không</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khí</a:t>
            </a:r>
            <a:r>
              <a:rPr lang="en-US" sz="6600" b="1" dirty="0" smtClean="0">
                <a:solidFill>
                  <a:srgbClr val="FF0000"/>
                </a:solidFill>
                <a:latin typeface="Times New Roman" pitchFamily="18" charset="0"/>
                <a:cs typeface="Times New Roman" pitchFamily="18" charset="0"/>
              </a:rPr>
              <a:t>. </a:t>
            </a:r>
            <a:endParaRPr lang="en-US" sz="6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3035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826" y="304268"/>
            <a:ext cx="8650574" cy="5078313"/>
          </a:xfrm>
          <a:prstGeom prst="rect">
            <a:avLst/>
          </a:prstGeom>
        </p:spPr>
        <p:txBody>
          <a:bodyPr wrap="square">
            <a:spAutoFit/>
          </a:bodyPr>
          <a:lstStyle/>
          <a:p>
            <a:r>
              <a:rPr lang="en-US" sz="5400" b="1" dirty="0" err="1">
                <a:latin typeface="Arial" pitchFamily="34" charset="0"/>
                <a:cs typeface="Arial" pitchFamily="34" charset="0"/>
              </a:rPr>
              <a:t>Q</a:t>
            </a:r>
            <a:r>
              <a:rPr lang="en-US" sz="5400" b="1" dirty="0" err="1" smtClean="0">
                <a:latin typeface="Arial" pitchFamily="34" charset="0"/>
                <a:cs typeface="Arial" pitchFamily="34" charset="0"/>
              </a:rPr>
              <a:t>uan</a:t>
            </a:r>
            <a:r>
              <a:rPr lang="en-US" sz="5400" b="1" dirty="0" smtClean="0">
                <a:latin typeface="Arial" pitchFamily="34" charset="0"/>
                <a:cs typeface="Arial" pitchFamily="34" charset="0"/>
              </a:rPr>
              <a:t> </a:t>
            </a:r>
            <a:r>
              <a:rPr lang="en-US" sz="5400" b="1" dirty="0" err="1">
                <a:latin typeface="Arial" pitchFamily="34" charset="0"/>
                <a:cs typeface="Arial" pitchFamily="34" charset="0"/>
              </a:rPr>
              <a:t>sát</a:t>
            </a:r>
            <a:r>
              <a:rPr lang="en-US" sz="5400" b="1" dirty="0">
                <a:latin typeface="Arial" pitchFamily="34" charset="0"/>
                <a:cs typeface="Arial" pitchFamily="34" charset="0"/>
              </a:rPr>
              <a:t> </a:t>
            </a:r>
            <a:r>
              <a:rPr lang="en-US" sz="5400" b="1" dirty="0" err="1">
                <a:latin typeface="Arial" pitchFamily="34" charset="0"/>
                <a:cs typeface="Arial" pitchFamily="34" charset="0"/>
              </a:rPr>
              <a:t>hình</a:t>
            </a:r>
            <a:r>
              <a:rPr lang="en-US" sz="5400" b="1" dirty="0">
                <a:latin typeface="Arial" pitchFamily="34" charset="0"/>
                <a:cs typeface="Arial" pitchFamily="34" charset="0"/>
              </a:rPr>
              <a:t> </a:t>
            </a:r>
            <a:r>
              <a:rPr lang="en-US" sz="5400" b="1" dirty="0" err="1">
                <a:latin typeface="Arial" pitchFamily="34" charset="0"/>
                <a:cs typeface="Arial" pitchFamily="34" charset="0"/>
              </a:rPr>
              <a:t>vẽ</a:t>
            </a:r>
            <a:r>
              <a:rPr lang="en-US" sz="5400" b="1" dirty="0">
                <a:latin typeface="Arial" pitchFamily="34" charset="0"/>
                <a:cs typeface="Arial" pitchFamily="34" charset="0"/>
              </a:rPr>
              <a:t> </a:t>
            </a:r>
            <a:r>
              <a:rPr lang="en-US" sz="5400" b="1" dirty="0" err="1">
                <a:latin typeface="Arial" pitchFamily="34" charset="0"/>
                <a:cs typeface="Arial" pitchFamily="34" charset="0"/>
              </a:rPr>
              <a:t>và</a:t>
            </a:r>
            <a:r>
              <a:rPr lang="en-US" sz="5400" b="1" dirty="0">
                <a:latin typeface="Arial" pitchFamily="34" charset="0"/>
                <a:cs typeface="Arial" pitchFamily="34" charset="0"/>
              </a:rPr>
              <a:t> </a:t>
            </a:r>
            <a:r>
              <a:rPr lang="en-US" sz="5400" b="1" dirty="0" err="1">
                <a:latin typeface="Arial" pitchFamily="34" charset="0"/>
                <a:cs typeface="Arial" pitchFamily="34" charset="0"/>
              </a:rPr>
              <a:t>mô</a:t>
            </a:r>
            <a:r>
              <a:rPr lang="en-US" sz="5400" b="1" dirty="0">
                <a:latin typeface="Arial" pitchFamily="34" charset="0"/>
                <a:cs typeface="Arial" pitchFamily="34" charset="0"/>
              </a:rPr>
              <a:t> </a:t>
            </a:r>
            <a:r>
              <a:rPr lang="en-US" sz="5400" b="1" dirty="0" err="1">
                <a:latin typeface="Arial" pitchFamily="34" charset="0"/>
                <a:cs typeface="Arial" pitchFamily="34" charset="0"/>
              </a:rPr>
              <a:t>tả</a:t>
            </a:r>
            <a:r>
              <a:rPr lang="en-US" sz="5400" b="1" dirty="0">
                <a:latin typeface="Arial" pitchFamily="34" charset="0"/>
                <a:cs typeface="Arial" pitchFamily="34" charset="0"/>
              </a:rPr>
              <a:t> </a:t>
            </a:r>
            <a:r>
              <a:rPr lang="en-US" sz="5400" b="1" dirty="0" err="1">
                <a:latin typeface="Arial" pitchFamily="34" charset="0"/>
                <a:cs typeface="Arial" pitchFamily="34" charset="0"/>
              </a:rPr>
              <a:t>hiện</a:t>
            </a:r>
            <a:r>
              <a:rPr lang="en-US" sz="5400" b="1" dirty="0">
                <a:latin typeface="Arial" pitchFamily="34" charset="0"/>
                <a:cs typeface="Arial" pitchFamily="34" charset="0"/>
              </a:rPr>
              <a:t> </a:t>
            </a:r>
            <a:r>
              <a:rPr lang="en-US" sz="5400" b="1" dirty="0" err="1">
                <a:latin typeface="Arial" pitchFamily="34" charset="0"/>
                <a:cs typeface="Arial" pitchFamily="34" charset="0"/>
              </a:rPr>
              <a:t>tượng</a:t>
            </a:r>
            <a:r>
              <a:rPr lang="en-US" sz="5400" b="1" dirty="0">
                <a:latin typeface="Arial" pitchFamily="34" charset="0"/>
                <a:cs typeface="Arial" pitchFamily="34" charset="0"/>
              </a:rPr>
              <a:t> </a:t>
            </a:r>
            <a:r>
              <a:rPr lang="en-US" sz="5400" b="1" dirty="0" err="1">
                <a:latin typeface="Arial" pitchFamily="34" charset="0"/>
                <a:cs typeface="Arial" pitchFamily="34" charset="0"/>
              </a:rPr>
              <a:t>xảy</a:t>
            </a:r>
            <a:r>
              <a:rPr lang="en-US" sz="5400" b="1" dirty="0">
                <a:latin typeface="Arial" pitchFamily="34" charset="0"/>
                <a:cs typeface="Arial" pitchFamily="34" charset="0"/>
              </a:rPr>
              <a:t> </a:t>
            </a:r>
            <a:r>
              <a:rPr lang="en-US" sz="5400" b="1" dirty="0" err="1">
                <a:latin typeface="Arial" pitchFamily="34" charset="0"/>
                <a:cs typeface="Arial" pitchFamily="34" charset="0"/>
              </a:rPr>
              <a:t>ra</a:t>
            </a:r>
            <a:r>
              <a:rPr lang="en-US" sz="5400" b="1" dirty="0">
                <a:latin typeface="Arial" pitchFamily="34" charset="0"/>
                <a:cs typeface="Arial" pitchFamily="34" charset="0"/>
              </a:rPr>
              <a:t> ở </a:t>
            </a:r>
            <a:r>
              <a:rPr lang="en-US" sz="5400" b="1" dirty="0" err="1">
                <a:latin typeface="Arial" pitchFamily="34" charset="0"/>
                <a:cs typeface="Arial" pitchFamily="34" charset="0"/>
              </a:rPr>
              <a:t>hình</a:t>
            </a:r>
            <a:r>
              <a:rPr lang="en-US" sz="5400" b="1" dirty="0">
                <a:latin typeface="Arial" pitchFamily="34" charset="0"/>
                <a:cs typeface="Arial" pitchFamily="34" charset="0"/>
              </a:rPr>
              <a:t> 2b, 2c </a:t>
            </a:r>
            <a:r>
              <a:rPr lang="en-US" sz="5400" b="1" dirty="0" err="1">
                <a:latin typeface="Arial" pitchFamily="34" charset="0"/>
                <a:cs typeface="Arial" pitchFamily="34" charset="0"/>
              </a:rPr>
              <a:t>và</a:t>
            </a:r>
            <a:r>
              <a:rPr lang="en-US" sz="5400" b="1" dirty="0">
                <a:latin typeface="Arial" pitchFamily="34" charset="0"/>
                <a:cs typeface="Arial" pitchFamily="34" charset="0"/>
              </a:rPr>
              <a:t> </a:t>
            </a:r>
            <a:r>
              <a:rPr lang="en-US" sz="5400" b="1" dirty="0" err="1">
                <a:latin typeface="Arial" pitchFamily="34" charset="0"/>
                <a:cs typeface="Arial" pitchFamily="34" charset="0"/>
              </a:rPr>
              <a:t>sử</a:t>
            </a:r>
            <a:r>
              <a:rPr lang="en-US" sz="5400" b="1" dirty="0">
                <a:latin typeface="Arial" pitchFamily="34" charset="0"/>
                <a:cs typeface="Arial" pitchFamily="34" charset="0"/>
              </a:rPr>
              <a:t> </a:t>
            </a:r>
            <a:r>
              <a:rPr lang="en-US" sz="5400" b="1" dirty="0" err="1">
                <a:latin typeface="Arial" pitchFamily="34" charset="0"/>
                <a:cs typeface="Arial" pitchFamily="34" charset="0"/>
              </a:rPr>
              <a:t>dụng</a:t>
            </a:r>
            <a:r>
              <a:rPr lang="en-US" sz="5400" b="1" dirty="0">
                <a:latin typeface="Arial" pitchFamily="34" charset="0"/>
                <a:cs typeface="Arial" pitchFamily="34" charset="0"/>
              </a:rPr>
              <a:t> </a:t>
            </a:r>
            <a:r>
              <a:rPr lang="en-US" sz="5400" b="1" dirty="0" err="1">
                <a:latin typeface="Arial" pitchFamily="34" charset="0"/>
                <a:cs typeface="Arial" pitchFamily="34" charset="0"/>
              </a:rPr>
              <a:t>các</a:t>
            </a:r>
            <a:r>
              <a:rPr lang="en-US" sz="5400" b="1" dirty="0">
                <a:latin typeface="Arial" pitchFamily="34" charset="0"/>
                <a:cs typeface="Arial" pitchFamily="34" charset="0"/>
              </a:rPr>
              <a:t> </a:t>
            </a:r>
            <a:r>
              <a:rPr lang="en-US" sz="5400" b="1" dirty="0" err="1">
                <a:latin typeface="Arial" pitchFamily="34" charset="0"/>
                <a:cs typeface="Arial" pitchFamily="34" charset="0"/>
              </a:rPr>
              <a:t>từ</a:t>
            </a:r>
            <a:r>
              <a:rPr lang="en-US" sz="5400" b="1" dirty="0">
                <a:latin typeface="Arial" pitchFamily="34" charset="0"/>
                <a:cs typeface="Arial" pitchFamily="34" charset="0"/>
              </a:rPr>
              <a:t> </a:t>
            </a:r>
            <a:r>
              <a:rPr lang="en-US" sz="5400" b="1" dirty="0" err="1">
                <a:latin typeface="Arial" pitchFamily="34" charset="0"/>
                <a:cs typeface="Arial" pitchFamily="34" charset="0"/>
              </a:rPr>
              <a:t>nén</a:t>
            </a:r>
            <a:r>
              <a:rPr lang="en-US" sz="5400" b="1" dirty="0">
                <a:latin typeface="Arial" pitchFamily="34" charset="0"/>
                <a:cs typeface="Arial" pitchFamily="34" charset="0"/>
              </a:rPr>
              <a:t> </a:t>
            </a:r>
            <a:r>
              <a:rPr lang="en-US" sz="5400" b="1" dirty="0" err="1">
                <a:latin typeface="Arial" pitchFamily="34" charset="0"/>
                <a:cs typeface="Arial" pitchFamily="34" charset="0"/>
              </a:rPr>
              <a:t>lại</a:t>
            </a:r>
            <a:r>
              <a:rPr lang="en-US" sz="5400" b="1" dirty="0">
                <a:latin typeface="Arial" pitchFamily="34" charset="0"/>
                <a:cs typeface="Arial" pitchFamily="34" charset="0"/>
              </a:rPr>
              <a:t> </a:t>
            </a:r>
            <a:r>
              <a:rPr lang="en-US" sz="5400" b="1" dirty="0" err="1">
                <a:latin typeface="Arial" pitchFamily="34" charset="0"/>
                <a:cs typeface="Arial" pitchFamily="34" charset="0"/>
              </a:rPr>
              <a:t>và</a:t>
            </a:r>
            <a:r>
              <a:rPr lang="en-US" sz="5400" b="1" dirty="0">
                <a:latin typeface="Arial" pitchFamily="34" charset="0"/>
                <a:cs typeface="Arial" pitchFamily="34" charset="0"/>
              </a:rPr>
              <a:t> </a:t>
            </a:r>
            <a:r>
              <a:rPr lang="en-US" sz="5400" b="1" dirty="0" err="1">
                <a:latin typeface="Arial" pitchFamily="34" charset="0"/>
                <a:cs typeface="Arial" pitchFamily="34" charset="0"/>
              </a:rPr>
              <a:t>giãn</a:t>
            </a:r>
            <a:r>
              <a:rPr lang="en-US" sz="5400" b="1" dirty="0">
                <a:latin typeface="Arial" pitchFamily="34" charset="0"/>
                <a:cs typeface="Arial" pitchFamily="34" charset="0"/>
              </a:rPr>
              <a:t> </a:t>
            </a:r>
            <a:r>
              <a:rPr lang="en-US" sz="5400" b="1" dirty="0" err="1">
                <a:latin typeface="Arial" pitchFamily="34" charset="0"/>
                <a:cs typeface="Arial" pitchFamily="34" charset="0"/>
              </a:rPr>
              <a:t>ra</a:t>
            </a:r>
            <a:r>
              <a:rPr lang="en-US" sz="5400" b="1" dirty="0">
                <a:latin typeface="Arial" pitchFamily="34" charset="0"/>
                <a:cs typeface="Arial" pitchFamily="34" charset="0"/>
              </a:rPr>
              <a:t> </a:t>
            </a:r>
            <a:r>
              <a:rPr lang="en-US" sz="5400" b="1" dirty="0" err="1">
                <a:latin typeface="Arial" pitchFamily="34" charset="0"/>
                <a:cs typeface="Arial" pitchFamily="34" charset="0"/>
              </a:rPr>
              <a:t>để</a:t>
            </a:r>
            <a:r>
              <a:rPr lang="en-US" sz="5400" b="1" dirty="0">
                <a:latin typeface="Arial" pitchFamily="34" charset="0"/>
                <a:cs typeface="Arial" pitchFamily="34" charset="0"/>
              </a:rPr>
              <a:t> </a:t>
            </a:r>
            <a:r>
              <a:rPr lang="en-US" sz="5400" b="1" dirty="0" err="1">
                <a:latin typeface="Arial" pitchFamily="34" charset="0"/>
                <a:cs typeface="Arial" pitchFamily="34" charset="0"/>
              </a:rPr>
              <a:t>nói</a:t>
            </a:r>
            <a:r>
              <a:rPr lang="en-US" sz="5400" b="1" dirty="0">
                <a:latin typeface="Arial" pitchFamily="34" charset="0"/>
                <a:cs typeface="Arial" pitchFamily="34" charset="0"/>
              </a:rPr>
              <a:t> </a:t>
            </a:r>
            <a:r>
              <a:rPr lang="en-US" sz="5400" b="1" dirty="0" err="1">
                <a:latin typeface="Arial" pitchFamily="34" charset="0"/>
                <a:cs typeface="Arial" pitchFamily="34" charset="0"/>
              </a:rPr>
              <a:t>về</a:t>
            </a:r>
            <a:r>
              <a:rPr lang="en-US" sz="5400" b="1" dirty="0">
                <a:latin typeface="Arial" pitchFamily="34" charset="0"/>
                <a:cs typeface="Arial" pitchFamily="34" charset="0"/>
              </a:rPr>
              <a:t> </a:t>
            </a:r>
            <a:r>
              <a:rPr lang="en-US" sz="5400" b="1" dirty="0" err="1">
                <a:latin typeface="Arial" pitchFamily="34" charset="0"/>
                <a:cs typeface="Arial" pitchFamily="34" charset="0"/>
              </a:rPr>
              <a:t>tính</a:t>
            </a:r>
            <a:r>
              <a:rPr lang="en-US" sz="5400" b="1" dirty="0">
                <a:latin typeface="Arial" pitchFamily="34" charset="0"/>
                <a:cs typeface="Arial" pitchFamily="34" charset="0"/>
              </a:rPr>
              <a:t> </a:t>
            </a:r>
            <a:r>
              <a:rPr lang="en-US" sz="5400" b="1" dirty="0" err="1">
                <a:latin typeface="Arial" pitchFamily="34" charset="0"/>
                <a:cs typeface="Arial" pitchFamily="34" charset="0"/>
              </a:rPr>
              <a:t>chất</a:t>
            </a:r>
            <a:r>
              <a:rPr lang="en-US" sz="5400" b="1" dirty="0">
                <a:latin typeface="Arial" pitchFamily="34" charset="0"/>
                <a:cs typeface="Arial" pitchFamily="34" charset="0"/>
              </a:rPr>
              <a:t> </a:t>
            </a:r>
            <a:r>
              <a:rPr lang="en-US" sz="5400" b="1" dirty="0" err="1">
                <a:latin typeface="Arial" pitchFamily="34" charset="0"/>
                <a:cs typeface="Arial" pitchFamily="34" charset="0"/>
              </a:rPr>
              <a:t>của</a:t>
            </a:r>
            <a:r>
              <a:rPr lang="en-US" sz="5400" b="1" dirty="0">
                <a:latin typeface="Arial" pitchFamily="34" charset="0"/>
                <a:cs typeface="Arial" pitchFamily="34" charset="0"/>
              </a:rPr>
              <a:t> </a:t>
            </a:r>
            <a:r>
              <a:rPr lang="en-US" sz="5400" b="1" dirty="0" err="1">
                <a:latin typeface="Arial" pitchFamily="34" charset="0"/>
                <a:cs typeface="Arial" pitchFamily="34" charset="0"/>
              </a:rPr>
              <a:t>không</a:t>
            </a:r>
            <a:r>
              <a:rPr lang="en-US" sz="5400" b="1" dirty="0">
                <a:latin typeface="Arial" pitchFamily="34" charset="0"/>
                <a:cs typeface="Arial" pitchFamily="34" charset="0"/>
              </a:rPr>
              <a:t> </a:t>
            </a:r>
            <a:r>
              <a:rPr lang="en-US" sz="5400" b="1" dirty="0" err="1">
                <a:latin typeface="Arial" pitchFamily="34" charset="0"/>
                <a:cs typeface="Arial" pitchFamily="34" charset="0"/>
              </a:rPr>
              <a:t>khí</a:t>
            </a:r>
            <a:r>
              <a:rPr lang="en-US" sz="5400" b="1" dirty="0">
                <a:latin typeface="Arial" pitchFamily="34" charset="0"/>
                <a:cs typeface="Arial" pitchFamily="34" charset="0"/>
              </a:rPr>
              <a:t>. </a:t>
            </a:r>
          </a:p>
        </p:txBody>
      </p:sp>
    </p:spTree>
    <p:extLst>
      <p:ext uri="{BB962C8B-B14F-4D97-AF65-F5344CB8AC3E}">
        <p14:creationId xmlns:p14="http://schemas.microsoft.com/office/powerpoint/2010/main" val="4001587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k2"/>
          <p:cNvPicPr>
            <a:picLocks noChangeAspect="1" noChangeArrowheads="1"/>
          </p:cNvPicPr>
          <p:nvPr/>
        </p:nvPicPr>
        <p:blipFill>
          <a:blip r:embed="rId2"/>
          <a:srcRect/>
          <a:stretch>
            <a:fillRect/>
          </a:stretch>
        </p:blipFill>
        <p:spPr bwMode="auto">
          <a:xfrm>
            <a:off x="533399" y="223734"/>
            <a:ext cx="7021643" cy="6558516"/>
          </a:xfrm>
          <a:prstGeom prst="rect">
            <a:avLst/>
          </a:prstGeom>
          <a:noFill/>
          <a:ln w="9525">
            <a:solidFill>
              <a:srgbClr val="FF0000"/>
            </a:solidFill>
            <a:miter lim="800000"/>
            <a:headEnd/>
            <a:tailEnd/>
          </a:ln>
        </p:spPr>
      </p:pic>
    </p:spTree>
    <p:extLst>
      <p:ext uri="{BB962C8B-B14F-4D97-AF65-F5344CB8AC3E}">
        <p14:creationId xmlns:p14="http://schemas.microsoft.com/office/powerpoint/2010/main" val="882755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8"/>
          <p:cNvSpPr txBox="1">
            <a:spLocks noChangeArrowheads="1"/>
          </p:cNvSpPr>
          <p:nvPr/>
        </p:nvSpPr>
        <p:spPr bwMode="auto">
          <a:xfrm>
            <a:off x="376238" y="304800"/>
            <a:ext cx="855503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pPr>
              <a:spcBef>
                <a:spcPct val="50000"/>
              </a:spcBef>
            </a:pPr>
            <a:r>
              <a:rPr lang="nl-NL" altLang="en-US" sz="5400" b="1" dirty="0" smtClean="0">
                <a:solidFill>
                  <a:srgbClr val="FF0000"/>
                </a:solidFill>
                <a:latin typeface="Arial" pitchFamily="34" charset="0"/>
                <a:cs typeface="Arial" pitchFamily="34" charset="0"/>
              </a:rPr>
              <a:t>Không </a:t>
            </a:r>
            <a:r>
              <a:rPr lang="nl-NL" altLang="en-US" sz="5400" b="1" dirty="0">
                <a:solidFill>
                  <a:srgbClr val="FF0000"/>
                </a:solidFill>
                <a:latin typeface="Arial" pitchFamily="34" charset="0"/>
                <a:cs typeface="Arial" pitchFamily="34" charset="0"/>
              </a:rPr>
              <a:t>khí có ở đâu?</a:t>
            </a:r>
            <a:endParaRPr lang="en-US" altLang="en-US" sz="5400" b="1" dirty="0">
              <a:solidFill>
                <a:srgbClr val="FF0000"/>
              </a:solidFill>
              <a:latin typeface="Arial" pitchFamily="34" charset="0"/>
              <a:cs typeface="Arial" pitchFamily="34" charset="0"/>
            </a:endParaRPr>
          </a:p>
        </p:txBody>
      </p:sp>
      <p:sp>
        <p:nvSpPr>
          <p:cNvPr id="90123" name="Text Box 11"/>
          <p:cNvSpPr txBox="1">
            <a:spLocks noChangeArrowheads="1"/>
          </p:cNvSpPr>
          <p:nvPr/>
        </p:nvSpPr>
        <p:spPr bwMode="auto">
          <a:xfrm>
            <a:off x="88588" y="1600200"/>
            <a:ext cx="886142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pPr>
              <a:spcBef>
                <a:spcPct val="50000"/>
              </a:spcBef>
            </a:pPr>
            <a:r>
              <a:rPr lang="nl-NL" altLang="en-US" sz="6000" b="1" dirty="0" smtClean="0">
                <a:solidFill>
                  <a:srgbClr val="0000CC"/>
                </a:solidFill>
                <a:latin typeface="Times New Roman" pitchFamily="18" charset="0"/>
                <a:cs typeface="Times New Roman" pitchFamily="18" charset="0"/>
              </a:rPr>
              <a:t>Xung </a:t>
            </a:r>
            <a:r>
              <a:rPr lang="nl-NL" altLang="en-US" sz="6000" b="1" dirty="0">
                <a:solidFill>
                  <a:srgbClr val="0000CC"/>
                </a:solidFill>
                <a:latin typeface="Times New Roman" pitchFamily="18" charset="0"/>
                <a:cs typeface="Times New Roman" pitchFamily="18" charset="0"/>
              </a:rPr>
              <a:t>quanh mọi vật và mọi chỗ rỗng bên trong vật đều có không khí.</a:t>
            </a:r>
            <a:endParaRPr lang="en-US" altLang="en-US" sz="6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011852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0123"/>
                                        </p:tgtEl>
                                        <p:attrNameLst>
                                          <p:attrName>style.visibility</p:attrName>
                                        </p:attrNameLst>
                                      </p:cBhvr>
                                      <p:to>
                                        <p:strVal val="visible"/>
                                      </p:to>
                                    </p:set>
                                    <p:animEffect transition="in" filter="barn(inVertical)">
                                      <p:cBhvr>
                                        <p:cTn id="7" dur="500"/>
                                        <p:tgtEl>
                                          <p:spTgt spid="90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5170646"/>
          </a:xfrm>
          <a:prstGeom prst="rect">
            <a:avLst/>
          </a:prstGeom>
        </p:spPr>
        <p:txBody>
          <a:bodyPr wrap="square">
            <a:spAutoFit/>
          </a:bodyPr>
          <a:lstStyle/>
          <a:p>
            <a:r>
              <a:rPr lang="en-US" sz="6600" b="1" dirty="0" err="1">
                <a:solidFill>
                  <a:srgbClr val="FF0000"/>
                </a:solidFill>
                <a:latin typeface="Arial" pitchFamily="34" charset="0"/>
                <a:cs typeface="Arial" pitchFamily="34" charset="0"/>
              </a:rPr>
              <a:t>Tác</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động</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lên</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chiếc</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bơm</a:t>
            </a:r>
            <a:r>
              <a:rPr lang="en-US" sz="6600" b="1" dirty="0">
                <a:solidFill>
                  <a:srgbClr val="FF0000"/>
                </a:solidFill>
                <a:latin typeface="Arial" pitchFamily="34" charset="0"/>
                <a:cs typeface="Arial" pitchFamily="34" charset="0"/>
              </a:rPr>
              <a:t> n</a:t>
            </a:r>
            <a:r>
              <a:rPr lang="vi-VN" sz="6600" b="1" dirty="0">
                <a:solidFill>
                  <a:srgbClr val="FF0000"/>
                </a:solidFill>
                <a:latin typeface="Arial" pitchFamily="34" charset="0"/>
                <a:cs typeface="Arial" pitchFamily="34" charset="0"/>
              </a:rPr>
              <a:t>hư thế nào</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để</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chứng</a:t>
            </a:r>
            <a:r>
              <a:rPr lang="en-US" sz="6600" b="1" dirty="0">
                <a:solidFill>
                  <a:srgbClr val="FF0000"/>
                </a:solidFill>
                <a:latin typeface="Arial" pitchFamily="34" charset="0"/>
                <a:cs typeface="Arial" pitchFamily="34" charset="0"/>
              </a:rPr>
              <a:t> minh </a:t>
            </a:r>
            <a:r>
              <a:rPr lang="en-US" sz="6600" b="1" dirty="0" err="1">
                <a:solidFill>
                  <a:srgbClr val="FF0000"/>
                </a:solidFill>
                <a:latin typeface="Arial" pitchFamily="34" charset="0"/>
                <a:cs typeface="Arial" pitchFamily="34" charset="0"/>
              </a:rPr>
              <a:t>không</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khí</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có</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thể</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bị</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nén</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lại</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và</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giãn</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ra</a:t>
            </a:r>
            <a:r>
              <a:rPr lang="en-US" sz="6600" b="1" dirty="0">
                <a:solidFill>
                  <a:srgbClr val="FF0000"/>
                </a:solidFill>
                <a:latin typeface="Arial" pitchFamily="34" charset="0"/>
                <a:cs typeface="Arial" pitchFamily="34" charset="0"/>
              </a:rPr>
              <a:t>?</a:t>
            </a:r>
          </a:p>
        </p:txBody>
      </p:sp>
      <p:sp>
        <p:nvSpPr>
          <p:cNvPr id="3" name="Rectangle 2"/>
          <p:cNvSpPr/>
          <p:nvPr/>
        </p:nvSpPr>
        <p:spPr>
          <a:xfrm>
            <a:off x="114300" y="-31101"/>
            <a:ext cx="8915400" cy="6740307"/>
          </a:xfrm>
          <a:prstGeom prst="rect">
            <a:avLst/>
          </a:prstGeom>
          <a:solidFill>
            <a:schemeClr val="bg1"/>
          </a:solidFill>
        </p:spPr>
        <p:txBody>
          <a:bodyPr wrap="square">
            <a:spAutoFit/>
          </a:bodyPr>
          <a:lstStyle/>
          <a:p>
            <a:r>
              <a:rPr lang="vi-VN" sz="5400" b="1" dirty="0">
                <a:latin typeface="Arial" pitchFamily="34" charset="0"/>
                <a:cs typeface="Arial" pitchFamily="34" charset="0"/>
              </a:rPr>
              <a:t>Nhấc thân bơm lên để không khí tràn đầy vào thân rồi ấn thân bơm xuống để không khí nén lại dồn vào ống dẫn rồi lại nở ra khi vào đến quả bóng làm cho quả bóng căng phồng lên.</a:t>
            </a:r>
            <a:endParaRPr lang="en-US" sz="5400" b="1" dirty="0">
              <a:latin typeface="Arial" pitchFamily="34" charset="0"/>
              <a:cs typeface="Arial" pitchFamily="34" charset="0"/>
            </a:endParaRPr>
          </a:p>
        </p:txBody>
      </p:sp>
    </p:spTree>
    <p:extLst>
      <p:ext uri="{BB962C8B-B14F-4D97-AF65-F5344CB8AC3E}">
        <p14:creationId xmlns:p14="http://schemas.microsoft.com/office/powerpoint/2010/main" val="69823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686800" cy="5170646"/>
          </a:xfrm>
          <a:prstGeom prst="rect">
            <a:avLst/>
          </a:prstGeom>
        </p:spPr>
        <p:txBody>
          <a:bodyPr wrap="square">
            <a:spAutoFit/>
          </a:bodyPr>
          <a:lstStyle/>
          <a:p>
            <a:r>
              <a:rPr lang="vi-VN" sz="6600" b="1" dirty="0">
                <a:latin typeface="Arial" pitchFamily="34" charset="0"/>
                <a:cs typeface="Arial" pitchFamily="34" charset="0"/>
              </a:rPr>
              <a:t>Nêu một số VD về việc ứng dụng một số tính chất của không khí trong đời sống?</a:t>
            </a:r>
            <a:endParaRPr lang="en-US" sz="6600" b="1" dirty="0">
              <a:latin typeface="Arial" pitchFamily="34" charset="0"/>
              <a:cs typeface="Arial" pitchFamily="34" charset="0"/>
            </a:endParaRPr>
          </a:p>
        </p:txBody>
      </p:sp>
    </p:spTree>
    <p:extLst>
      <p:ext uri="{BB962C8B-B14F-4D97-AF65-F5344CB8AC3E}">
        <p14:creationId xmlns:p14="http://schemas.microsoft.com/office/powerpoint/2010/main" val="3895583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30" y="2590800"/>
            <a:ext cx="8686800" cy="1754326"/>
          </a:xfrm>
          <a:prstGeom prst="rect">
            <a:avLst/>
          </a:prstGeom>
        </p:spPr>
        <p:txBody>
          <a:bodyPr wrap="square">
            <a:spAutoFit/>
          </a:bodyPr>
          <a:lstStyle/>
          <a:p>
            <a:r>
              <a:rPr lang="en-US" sz="5400" b="1" dirty="0" err="1">
                <a:solidFill>
                  <a:srgbClr val="FF0000"/>
                </a:solidFill>
                <a:latin typeface="Arial" pitchFamily="34" charset="0"/>
                <a:cs typeface="Arial" pitchFamily="34" charset="0"/>
              </a:rPr>
              <a:t>Bơm</a:t>
            </a:r>
            <a:r>
              <a:rPr lang="en-US" sz="5400" b="1" dirty="0">
                <a:solidFill>
                  <a:srgbClr val="FF0000"/>
                </a:solidFill>
                <a:latin typeface="Arial" pitchFamily="34" charset="0"/>
                <a:cs typeface="Arial" pitchFamily="34" charset="0"/>
              </a:rPr>
              <a:t> </a:t>
            </a:r>
            <a:r>
              <a:rPr lang="en-US" sz="5400" b="1" dirty="0" err="1">
                <a:solidFill>
                  <a:srgbClr val="FF0000"/>
                </a:solidFill>
                <a:latin typeface="Arial" pitchFamily="34" charset="0"/>
                <a:cs typeface="Arial" pitchFamily="34" charset="0"/>
              </a:rPr>
              <a:t>bóng</a:t>
            </a:r>
            <a:r>
              <a:rPr lang="en-US" sz="5400" b="1" dirty="0">
                <a:solidFill>
                  <a:srgbClr val="FF0000"/>
                </a:solidFill>
                <a:latin typeface="Arial" pitchFamily="34" charset="0"/>
                <a:cs typeface="Arial" pitchFamily="34" charset="0"/>
              </a:rPr>
              <a:t> bay, </a:t>
            </a:r>
            <a:r>
              <a:rPr lang="en-US" sz="5400" b="1" dirty="0" err="1">
                <a:solidFill>
                  <a:srgbClr val="FF0000"/>
                </a:solidFill>
                <a:latin typeface="Arial" pitchFamily="34" charset="0"/>
                <a:cs typeface="Arial" pitchFamily="34" charset="0"/>
              </a:rPr>
              <a:t>bơm</a:t>
            </a:r>
            <a:r>
              <a:rPr lang="en-US" sz="5400" b="1" dirty="0">
                <a:solidFill>
                  <a:srgbClr val="FF0000"/>
                </a:solidFill>
                <a:latin typeface="Arial" pitchFamily="34" charset="0"/>
                <a:cs typeface="Arial" pitchFamily="34" charset="0"/>
              </a:rPr>
              <a:t> </a:t>
            </a:r>
            <a:r>
              <a:rPr lang="en-US" sz="5400" b="1" dirty="0" err="1">
                <a:solidFill>
                  <a:srgbClr val="FF0000"/>
                </a:solidFill>
                <a:latin typeface="Arial" pitchFamily="34" charset="0"/>
                <a:cs typeface="Arial" pitchFamily="34" charset="0"/>
              </a:rPr>
              <a:t>lốp</a:t>
            </a:r>
            <a:r>
              <a:rPr lang="en-US" sz="5400" b="1" dirty="0">
                <a:solidFill>
                  <a:srgbClr val="FF0000"/>
                </a:solidFill>
                <a:latin typeface="Arial" pitchFamily="34" charset="0"/>
                <a:cs typeface="Arial" pitchFamily="34" charset="0"/>
              </a:rPr>
              <a:t> </a:t>
            </a:r>
            <a:r>
              <a:rPr lang="en-US" sz="5400" b="1" dirty="0" err="1">
                <a:solidFill>
                  <a:srgbClr val="FF0000"/>
                </a:solidFill>
                <a:latin typeface="Arial" pitchFamily="34" charset="0"/>
                <a:cs typeface="Arial" pitchFamily="34" charset="0"/>
              </a:rPr>
              <a:t>xe</a:t>
            </a:r>
            <a:r>
              <a:rPr lang="en-US" sz="5400" b="1" dirty="0">
                <a:solidFill>
                  <a:srgbClr val="FF0000"/>
                </a:solidFill>
                <a:latin typeface="Arial" pitchFamily="34" charset="0"/>
                <a:cs typeface="Arial" pitchFamily="34" charset="0"/>
              </a:rPr>
              <a:t> </a:t>
            </a:r>
            <a:r>
              <a:rPr lang="en-US" sz="5400" b="1" dirty="0" err="1">
                <a:solidFill>
                  <a:srgbClr val="FF0000"/>
                </a:solidFill>
                <a:latin typeface="Arial" pitchFamily="34" charset="0"/>
                <a:cs typeface="Arial" pitchFamily="34" charset="0"/>
              </a:rPr>
              <a:t>đạp</a:t>
            </a:r>
            <a:r>
              <a:rPr lang="en-US" sz="5400" b="1" dirty="0">
                <a:solidFill>
                  <a:srgbClr val="FF0000"/>
                </a:solidFill>
                <a:latin typeface="Arial" pitchFamily="34" charset="0"/>
                <a:cs typeface="Arial" pitchFamily="34" charset="0"/>
              </a:rPr>
              <a:t>, </a:t>
            </a:r>
            <a:r>
              <a:rPr lang="en-US" sz="5400" b="1" dirty="0" err="1">
                <a:solidFill>
                  <a:srgbClr val="FF0000"/>
                </a:solidFill>
                <a:latin typeface="Arial" pitchFamily="34" charset="0"/>
                <a:cs typeface="Arial" pitchFamily="34" charset="0"/>
              </a:rPr>
              <a:t>xe</a:t>
            </a:r>
            <a:r>
              <a:rPr lang="en-US" sz="5400" b="1" dirty="0">
                <a:solidFill>
                  <a:srgbClr val="FF0000"/>
                </a:solidFill>
                <a:latin typeface="Arial" pitchFamily="34" charset="0"/>
                <a:cs typeface="Arial" pitchFamily="34" charset="0"/>
              </a:rPr>
              <a:t> </a:t>
            </a:r>
            <a:r>
              <a:rPr lang="en-US" sz="5400" b="1" dirty="0" err="1">
                <a:solidFill>
                  <a:srgbClr val="FF0000"/>
                </a:solidFill>
                <a:latin typeface="Arial" pitchFamily="34" charset="0"/>
                <a:cs typeface="Arial" pitchFamily="34" charset="0"/>
              </a:rPr>
              <a:t>máy</a:t>
            </a:r>
            <a:r>
              <a:rPr lang="en-US" sz="5400" b="1" dirty="0">
                <a:solidFill>
                  <a:srgbClr val="FF0000"/>
                </a:solidFill>
                <a:latin typeface="Arial" pitchFamily="34" charset="0"/>
                <a:cs typeface="Arial" pitchFamily="34" charset="0"/>
              </a:rPr>
              <a:t>, </a:t>
            </a:r>
            <a:r>
              <a:rPr lang="en-US" sz="5400" b="1" dirty="0" err="1">
                <a:solidFill>
                  <a:srgbClr val="FF0000"/>
                </a:solidFill>
                <a:latin typeface="Arial" pitchFamily="34" charset="0"/>
                <a:cs typeface="Arial" pitchFamily="34" charset="0"/>
              </a:rPr>
              <a:t>xe</a:t>
            </a:r>
            <a:r>
              <a:rPr lang="en-US" sz="5400" b="1" dirty="0">
                <a:solidFill>
                  <a:srgbClr val="FF0000"/>
                </a:solidFill>
                <a:latin typeface="Arial" pitchFamily="34" charset="0"/>
                <a:cs typeface="Arial" pitchFamily="34" charset="0"/>
              </a:rPr>
              <a:t> ô </a:t>
            </a:r>
            <a:r>
              <a:rPr lang="en-US" sz="5400" b="1" dirty="0" err="1">
                <a:solidFill>
                  <a:srgbClr val="FF0000"/>
                </a:solidFill>
                <a:latin typeface="Arial" pitchFamily="34" charset="0"/>
                <a:cs typeface="Arial" pitchFamily="34" charset="0"/>
              </a:rPr>
              <a:t>tô</a:t>
            </a:r>
            <a:r>
              <a:rPr lang="en-US" sz="5400" b="1" dirty="0">
                <a:solidFill>
                  <a:srgbClr val="FF0000"/>
                </a:solidFill>
                <a:latin typeface="Arial" pitchFamily="34" charset="0"/>
                <a:cs typeface="Arial" pitchFamily="34" charset="0"/>
              </a:rPr>
              <a:t>…</a:t>
            </a:r>
          </a:p>
        </p:txBody>
      </p:sp>
      <p:sp>
        <p:nvSpPr>
          <p:cNvPr id="3" name="Rectangle 2"/>
          <p:cNvSpPr/>
          <p:nvPr/>
        </p:nvSpPr>
        <p:spPr>
          <a:xfrm>
            <a:off x="296056" y="457200"/>
            <a:ext cx="8610600" cy="1754326"/>
          </a:xfrm>
          <a:prstGeom prst="rect">
            <a:avLst/>
          </a:prstGeom>
        </p:spPr>
        <p:txBody>
          <a:bodyPr wrap="square">
            <a:spAutoFit/>
          </a:bodyPr>
          <a:lstStyle/>
          <a:p>
            <a:r>
              <a:rPr lang="en-US" sz="5400" b="1" dirty="0" smtClean="0">
                <a:latin typeface="Arial" pitchFamily="34" charset="0"/>
                <a:cs typeface="Arial" pitchFamily="34" charset="0"/>
              </a:rPr>
              <a:t>Ứ</a:t>
            </a:r>
            <a:r>
              <a:rPr lang="vi-VN" sz="5400" b="1" dirty="0" smtClean="0">
                <a:latin typeface="Arial" pitchFamily="34" charset="0"/>
                <a:cs typeface="Arial" pitchFamily="34" charset="0"/>
              </a:rPr>
              <a:t>ng </a:t>
            </a:r>
            <a:r>
              <a:rPr lang="vi-VN" sz="5400" b="1" dirty="0">
                <a:latin typeface="Arial" pitchFamily="34" charset="0"/>
                <a:cs typeface="Arial" pitchFamily="34" charset="0"/>
              </a:rPr>
              <a:t>dụng một số tính chất của không </a:t>
            </a:r>
            <a:r>
              <a:rPr lang="vi-VN" sz="5400" b="1" dirty="0" smtClean="0">
                <a:latin typeface="Arial" pitchFamily="34" charset="0"/>
                <a:cs typeface="Arial" pitchFamily="34" charset="0"/>
              </a:rPr>
              <a:t>khí</a:t>
            </a:r>
            <a:r>
              <a:rPr lang="en-US" sz="5400" b="1" dirty="0" smtClean="0">
                <a:latin typeface="Arial" pitchFamily="34" charset="0"/>
                <a:cs typeface="Arial" pitchFamily="34" charset="0"/>
              </a:rPr>
              <a:t>: </a:t>
            </a:r>
            <a:endParaRPr lang="en-US" sz="5400" dirty="0"/>
          </a:p>
        </p:txBody>
      </p:sp>
    </p:spTree>
    <p:extLst>
      <p:ext uri="{BB962C8B-B14F-4D97-AF65-F5344CB8AC3E}">
        <p14:creationId xmlns:p14="http://schemas.microsoft.com/office/powerpoint/2010/main" val="404712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7924800" y="3200400"/>
            <a:ext cx="838200" cy="1189038"/>
          </a:xfrm>
          <a:prstGeom prst="rect">
            <a:avLst/>
          </a:prstGeom>
          <a:noFill/>
          <a:ln w="9525">
            <a:noFill/>
            <a:miter lim="800000"/>
            <a:headEnd/>
            <a:tailEnd/>
          </a:ln>
          <a:effectLst/>
        </p:spPr>
        <p:txBody>
          <a:bodyPr>
            <a:spAutoFit/>
          </a:bodyPr>
          <a:lstStyle/>
          <a:p>
            <a:pPr algn="ctr">
              <a:spcBef>
                <a:spcPct val="50000"/>
              </a:spcBef>
            </a:pPr>
            <a:endParaRPr lang="vi-VN" sz="7200">
              <a:latin typeface="Times New Roman" pitchFamily="18" charset="0"/>
            </a:endParaRPr>
          </a:p>
        </p:txBody>
      </p:sp>
      <p:sp>
        <p:nvSpPr>
          <p:cNvPr id="3" name="Text Box 5"/>
          <p:cNvSpPr txBox="1">
            <a:spLocks noChangeArrowheads="1"/>
          </p:cNvSpPr>
          <p:nvPr/>
        </p:nvSpPr>
        <p:spPr bwMode="auto">
          <a:xfrm>
            <a:off x="1143000" y="2506663"/>
            <a:ext cx="7848600" cy="1004887"/>
          </a:xfrm>
          <a:prstGeom prst="rect">
            <a:avLst/>
          </a:prstGeom>
          <a:noFill/>
          <a:ln w="9525">
            <a:noFill/>
            <a:miter lim="800000"/>
            <a:headEnd/>
            <a:tailEnd/>
          </a:ln>
          <a:effectLst/>
        </p:spPr>
        <p:txBody>
          <a:bodyPr>
            <a:spAutoFit/>
          </a:bodyPr>
          <a:lstStyle/>
          <a:p>
            <a:pPr>
              <a:spcBef>
                <a:spcPct val="50000"/>
              </a:spcBef>
            </a:pPr>
            <a:endParaRPr lang="en-US" sz="2400">
              <a:latin typeface=".VnTime" pitchFamily="34" charset="0"/>
            </a:endParaRPr>
          </a:p>
          <a:p>
            <a:pPr>
              <a:spcBef>
                <a:spcPct val="50000"/>
              </a:spcBef>
            </a:pPr>
            <a:endParaRPr lang="en-US" sz="2400">
              <a:latin typeface=".VnTime" pitchFamily="34" charset="0"/>
            </a:endParaRPr>
          </a:p>
        </p:txBody>
      </p:sp>
      <p:pic>
        <p:nvPicPr>
          <p:cNvPr id="9" name="Picture 6" descr="Tinh_chat_cua_khong_khi"/>
          <p:cNvPicPr>
            <a:picLocks noChangeAspect="1" noChangeArrowheads="1"/>
          </p:cNvPicPr>
          <p:nvPr/>
        </p:nvPicPr>
        <p:blipFill>
          <a:blip r:embed="rId2"/>
          <a:srcRect t="562" r="61000"/>
          <a:stretch>
            <a:fillRect/>
          </a:stretch>
        </p:blipFill>
        <p:spPr bwMode="auto">
          <a:xfrm>
            <a:off x="214142" y="1408906"/>
            <a:ext cx="4205458" cy="3925094"/>
          </a:xfrm>
          <a:prstGeom prst="rect">
            <a:avLst/>
          </a:prstGeom>
          <a:solidFill>
            <a:srgbClr val="CC3300"/>
          </a:solidFill>
          <a:ln w="38100">
            <a:solidFill>
              <a:srgbClr val="CC3300"/>
            </a:solidFill>
            <a:miter lim="800000"/>
            <a:headEnd/>
            <a:tailEnd/>
          </a:ln>
        </p:spPr>
      </p:pic>
      <p:pic>
        <p:nvPicPr>
          <p:cNvPr id="10" name="Picture 7" descr="Tinh_chat_cua_khong_khi"/>
          <p:cNvPicPr>
            <a:picLocks noChangeAspect="1" noChangeArrowheads="1"/>
          </p:cNvPicPr>
          <p:nvPr/>
        </p:nvPicPr>
        <p:blipFill>
          <a:blip r:embed="rId2"/>
          <a:srcRect l="57001" t="2809"/>
          <a:stretch>
            <a:fillRect/>
          </a:stretch>
        </p:blipFill>
        <p:spPr bwMode="auto">
          <a:xfrm>
            <a:off x="4598872" y="1408906"/>
            <a:ext cx="4201603" cy="3923845"/>
          </a:xfrm>
          <a:prstGeom prst="rect">
            <a:avLst/>
          </a:prstGeom>
          <a:noFill/>
          <a:ln w="38100">
            <a:solidFill>
              <a:srgbClr val="CC3300"/>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Bom%20tiem%20nhua"/>
          <p:cNvPicPr>
            <a:picLocks noChangeAspect="1" noChangeArrowheads="1"/>
          </p:cNvPicPr>
          <p:nvPr/>
        </p:nvPicPr>
        <p:blipFill>
          <a:blip r:embed="rId2">
            <a:lum bright="-8000" contrast="-10000"/>
          </a:blip>
          <a:srcRect/>
          <a:stretch>
            <a:fillRect/>
          </a:stretch>
        </p:blipFill>
        <p:spPr bwMode="auto">
          <a:xfrm>
            <a:off x="152400" y="685800"/>
            <a:ext cx="4267200" cy="2819400"/>
          </a:xfrm>
          <a:prstGeom prst="rect">
            <a:avLst/>
          </a:prstGeom>
          <a:solidFill>
            <a:srgbClr val="FF3300"/>
          </a:solidFill>
          <a:ln w="38100">
            <a:solidFill>
              <a:srgbClr val="FF3300"/>
            </a:solidFill>
            <a:miter lim="800000"/>
            <a:headEnd/>
            <a:tailEnd/>
          </a:ln>
        </p:spPr>
      </p:pic>
      <p:pic>
        <p:nvPicPr>
          <p:cNvPr id="40969" name="Picture 9" descr="Ảnh số 1 MÁY BƠM KHÍ NITƠ CHO LỐP XE MÁY XE CON XE TẢI NHẸ"/>
          <p:cNvPicPr>
            <a:picLocks noChangeAspect="1" noChangeArrowheads="1"/>
          </p:cNvPicPr>
          <p:nvPr/>
        </p:nvPicPr>
        <p:blipFill>
          <a:blip r:embed="rId3"/>
          <a:srcRect/>
          <a:stretch>
            <a:fillRect/>
          </a:stretch>
        </p:blipFill>
        <p:spPr bwMode="auto">
          <a:xfrm>
            <a:off x="4648200" y="685800"/>
            <a:ext cx="4343400" cy="2819400"/>
          </a:xfrm>
          <a:prstGeom prst="rect">
            <a:avLst/>
          </a:prstGeom>
          <a:noFill/>
          <a:ln w="38100">
            <a:solidFill>
              <a:srgbClr val="FF3300"/>
            </a:solidFill>
            <a:miter lim="800000"/>
            <a:headEnd/>
            <a:tailEnd/>
          </a:ln>
        </p:spPr>
      </p:pic>
      <p:pic>
        <p:nvPicPr>
          <p:cNvPr id="40971" name="Picture 11" descr="DSC03919"/>
          <p:cNvPicPr>
            <a:picLocks noGrp="1" noChangeAspect="1" noChangeArrowheads="1"/>
          </p:cNvPicPr>
          <p:nvPr>
            <p:ph idx="1"/>
          </p:nvPr>
        </p:nvPicPr>
        <p:blipFill>
          <a:blip r:embed="rId4"/>
          <a:stretch>
            <a:fillRect/>
          </a:stretch>
        </p:blipFill>
        <p:spPr>
          <a:xfrm>
            <a:off x="2438400" y="2262981"/>
            <a:ext cx="4267200" cy="3200400"/>
          </a:xfrm>
          <a:noFill/>
          <a:ln w="38100">
            <a:solidFill>
              <a:srgbClr val="FF3300"/>
            </a:solidFill>
          </a:ln>
        </p:spPr>
      </p:pic>
      <p:pic>
        <p:nvPicPr>
          <p:cNvPr id="25607" name="Picture 7" descr="Tinh_chat_cua_khong_khi"/>
          <p:cNvPicPr>
            <a:picLocks noChangeAspect="1" noChangeArrowheads="1"/>
          </p:cNvPicPr>
          <p:nvPr/>
        </p:nvPicPr>
        <p:blipFill>
          <a:blip r:embed="rId5"/>
          <a:srcRect l="57001" t="2809"/>
          <a:stretch>
            <a:fillRect/>
          </a:stretch>
        </p:blipFill>
        <p:spPr bwMode="auto">
          <a:xfrm>
            <a:off x="152400" y="3657600"/>
            <a:ext cx="4267200" cy="3048000"/>
          </a:xfrm>
          <a:prstGeom prst="rect">
            <a:avLst/>
          </a:prstGeom>
          <a:noFill/>
          <a:ln w="38100">
            <a:solidFill>
              <a:srgbClr val="FF3300"/>
            </a:solidFill>
            <a:miter lim="800000"/>
            <a:headEnd/>
            <a:tailEnd/>
          </a:ln>
        </p:spPr>
      </p:pic>
      <p:sp>
        <p:nvSpPr>
          <p:cNvPr id="40973" name="Text Box 13"/>
          <p:cNvSpPr txBox="1">
            <a:spLocks noChangeArrowheads="1"/>
          </p:cNvSpPr>
          <p:nvPr/>
        </p:nvSpPr>
        <p:spPr bwMode="auto">
          <a:xfrm>
            <a:off x="1600200" y="0"/>
            <a:ext cx="6553200" cy="579438"/>
          </a:xfrm>
          <a:prstGeom prst="rect">
            <a:avLst/>
          </a:prstGeom>
          <a:noFill/>
          <a:ln w="9525">
            <a:noFill/>
            <a:miter lim="800000"/>
            <a:headEnd/>
            <a:tailEnd/>
          </a:ln>
          <a:effectLst/>
        </p:spPr>
        <p:txBody>
          <a:bodyPr>
            <a:spAutoFit/>
          </a:bodyPr>
          <a:lstStyle/>
          <a:p>
            <a:pPr algn="ctr">
              <a:spcBef>
                <a:spcPct val="50000"/>
              </a:spcBef>
            </a:pPr>
            <a:r>
              <a:rPr lang="en-US" sz="3200" b="1" dirty="0" err="1">
                <a:solidFill>
                  <a:srgbClr val="0000FF"/>
                </a:solidFill>
                <a:latin typeface="Times New Roman" pitchFamily="18" charset="0"/>
              </a:rPr>
              <a:t>Ứng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dụng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của</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không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khí</a:t>
            </a:r>
            <a:endParaRPr lang="en-US" sz="32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heel(4)">
                                      <p:cBhvr>
                                        <p:cTn id="7" dur="2000"/>
                                        <p:tgtEl>
                                          <p:spTgt spid="22530"/>
                                        </p:tgtEl>
                                      </p:cBhvr>
                                    </p:animEffect>
                                  </p:childTnLst>
                                </p:cTn>
                              </p:par>
                              <p:par>
                                <p:cTn id="8" presetID="21" presetClass="entr" presetSubtype="4" fill="hold" nodeType="withEffect">
                                  <p:stCondLst>
                                    <p:cond delay="0"/>
                                  </p:stCondLst>
                                  <p:childTnLst>
                                    <p:set>
                                      <p:cBhvr>
                                        <p:cTn id="9" dur="1" fill="hold">
                                          <p:stCondLst>
                                            <p:cond delay="0"/>
                                          </p:stCondLst>
                                        </p:cTn>
                                        <p:tgtEl>
                                          <p:spTgt spid="40969"/>
                                        </p:tgtEl>
                                        <p:attrNameLst>
                                          <p:attrName>style.visibility</p:attrName>
                                        </p:attrNameLst>
                                      </p:cBhvr>
                                      <p:to>
                                        <p:strVal val="visible"/>
                                      </p:to>
                                    </p:set>
                                    <p:animEffect transition="in" filter="wheel(4)">
                                      <p:cBhvr>
                                        <p:cTn id="10" dur="2000"/>
                                        <p:tgtEl>
                                          <p:spTgt spid="40969"/>
                                        </p:tgtEl>
                                      </p:cBhvr>
                                    </p:animEffect>
                                  </p:childTnLst>
                                </p:cTn>
                              </p:par>
                              <p:par>
                                <p:cTn id="11" presetID="21" presetClass="entr" presetSubtype="4" fill="hold" nodeType="withEffect">
                                  <p:stCondLst>
                                    <p:cond delay="0"/>
                                  </p:stCondLst>
                                  <p:childTnLst>
                                    <p:set>
                                      <p:cBhvr>
                                        <p:cTn id="12" dur="1" fill="hold">
                                          <p:stCondLst>
                                            <p:cond delay="0"/>
                                          </p:stCondLst>
                                        </p:cTn>
                                        <p:tgtEl>
                                          <p:spTgt spid="25607"/>
                                        </p:tgtEl>
                                        <p:attrNameLst>
                                          <p:attrName>style.visibility</p:attrName>
                                        </p:attrNameLst>
                                      </p:cBhvr>
                                      <p:to>
                                        <p:strVal val="visible"/>
                                      </p:to>
                                    </p:set>
                                    <p:animEffect transition="in" filter="wheel(4)">
                                      <p:cBhvr>
                                        <p:cTn id="13" dur="2000"/>
                                        <p:tgtEl>
                                          <p:spTgt spid="25607"/>
                                        </p:tgtEl>
                                      </p:cBhvr>
                                    </p:animEffect>
                                  </p:childTnLst>
                                </p:cTn>
                              </p:par>
                              <p:par>
                                <p:cTn id="14" presetID="21" presetClass="entr" presetSubtype="4" fill="hold" nodeType="withEffect">
                                  <p:stCondLst>
                                    <p:cond delay="0"/>
                                  </p:stCondLst>
                                  <p:childTnLst>
                                    <p:set>
                                      <p:cBhvr>
                                        <p:cTn id="15" dur="1" fill="hold">
                                          <p:stCondLst>
                                            <p:cond delay="0"/>
                                          </p:stCondLst>
                                        </p:cTn>
                                        <p:tgtEl>
                                          <p:spTgt spid="40971"/>
                                        </p:tgtEl>
                                        <p:attrNameLst>
                                          <p:attrName>style.visibility</p:attrName>
                                        </p:attrNameLst>
                                      </p:cBhvr>
                                      <p:to>
                                        <p:strVal val="visible"/>
                                      </p:to>
                                    </p:set>
                                    <p:animEffect transition="in" filter="wheel(4)">
                                      <p:cBhvr>
                                        <p:cTn id="16" dur="2000"/>
                                        <p:tgtEl>
                                          <p:spTgt spid="40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ao-phao-goi-2"/>
          <p:cNvPicPr>
            <a:picLocks noGrp="1" noChangeAspect="1" noChangeArrowheads="1"/>
          </p:cNvPicPr>
          <p:nvPr>
            <p:ph idx="1"/>
          </p:nvPr>
        </p:nvPicPr>
        <p:blipFill>
          <a:blip r:embed="rId2"/>
          <a:srcRect/>
          <a:stretch>
            <a:fillRect/>
          </a:stretch>
        </p:blipFill>
        <p:spPr>
          <a:xfrm>
            <a:off x="0" y="685800"/>
            <a:ext cx="3048000" cy="2971800"/>
          </a:xfrm>
          <a:noFill/>
          <a:ln w="38100">
            <a:solidFill>
              <a:srgbClr val="FF3300"/>
            </a:solidFill>
          </a:ln>
        </p:spPr>
      </p:pic>
      <p:pic>
        <p:nvPicPr>
          <p:cNvPr id="41998" name="Picture 14" descr="02-1"/>
          <p:cNvPicPr>
            <a:picLocks noChangeAspect="1" noChangeArrowheads="1"/>
          </p:cNvPicPr>
          <p:nvPr/>
        </p:nvPicPr>
        <p:blipFill>
          <a:blip r:embed="rId3"/>
          <a:srcRect/>
          <a:stretch>
            <a:fillRect/>
          </a:stretch>
        </p:blipFill>
        <p:spPr bwMode="auto">
          <a:xfrm>
            <a:off x="3124200" y="685800"/>
            <a:ext cx="2819400" cy="2971800"/>
          </a:xfrm>
          <a:prstGeom prst="rect">
            <a:avLst/>
          </a:prstGeom>
          <a:noFill/>
          <a:ln w="38100">
            <a:solidFill>
              <a:srgbClr val="FF3300"/>
            </a:solidFill>
            <a:miter lim="800000"/>
            <a:headEnd/>
            <a:tailEnd/>
          </a:ln>
        </p:spPr>
      </p:pic>
      <p:pic>
        <p:nvPicPr>
          <p:cNvPr id="22539" name="Picture 11" descr="080621-phao"/>
          <p:cNvPicPr>
            <a:picLocks noChangeAspect="1" noChangeArrowheads="1"/>
          </p:cNvPicPr>
          <p:nvPr/>
        </p:nvPicPr>
        <p:blipFill>
          <a:blip r:embed="rId4"/>
          <a:srcRect/>
          <a:stretch>
            <a:fillRect/>
          </a:stretch>
        </p:blipFill>
        <p:spPr bwMode="auto">
          <a:xfrm>
            <a:off x="5943600" y="685800"/>
            <a:ext cx="3200400" cy="3200400"/>
          </a:xfrm>
          <a:prstGeom prst="rect">
            <a:avLst/>
          </a:prstGeom>
          <a:noFill/>
          <a:ln w="38100">
            <a:solidFill>
              <a:srgbClr val="FF3300"/>
            </a:solidFill>
            <a:miter lim="800000"/>
            <a:headEnd/>
            <a:tailEnd/>
          </a:ln>
        </p:spPr>
      </p:pic>
      <p:pic>
        <p:nvPicPr>
          <p:cNvPr id="42005" name="Picture 21" descr="10899185-yentu1"/>
          <p:cNvPicPr>
            <a:picLocks noChangeAspect="1" noChangeArrowheads="1"/>
          </p:cNvPicPr>
          <p:nvPr/>
        </p:nvPicPr>
        <p:blipFill>
          <a:blip r:embed="rId5"/>
          <a:srcRect/>
          <a:stretch>
            <a:fillRect/>
          </a:stretch>
        </p:blipFill>
        <p:spPr bwMode="auto">
          <a:xfrm>
            <a:off x="4191000" y="3657600"/>
            <a:ext cx="4953000" cy="3200400"/>
          </a:xfrm>
          <a:prstGeom prst="rect">
            <a:avLst/>
          </a:prstGeom>
          <a:noFill/>
          <a:ln w="38100">
            <a:solidFill>
              <a:srgbClr val="FF3300"/>
            </a:solidFill>
            <a:miter lim="800000"/>
            <a:headEnd/>
            <a:tailEnd/>
          </a:ln>
        </p:spPr>
      </p:pic>
      <p:pic>
        <p:nvPicPr>
          <p:cNvPr id="42008" name="Picture 24" descr="sbr1284977415"/>
          <p:cNvPicPr>
            <a:picLocks noChangeAspect="1" noChangeArrowheads="1"/>
          </p:cNvPicPr>
          <p:nvPr/>
        </p:nvPicPr>
        <p:blipFill>
          <a:blip r:embed="rId6"/>
          <a:srcRect/>
          <a:stretch>
            <a:fillRect/>
          </a:stretch>
        </p:blipFill>
        <p:spPr bwMode="auto">
          <a:xfrm>
            <a:off x="0" y="3657600"/>
            <a:ext cx="4114800" cy="3200400"/>
          </a:xfrm>
          <a:prstGeom prst="rect">
            <a:avLst/>
          </a:prstGeom>
          <a:noFill/>
          <a:ln w="38100">
            <a:solidFill>
              <a:srgbClr val="FF33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wheel(4)">
                                      <p:cBhvr>
                                        <p:cTn id="7" dur="2000"/>
                                        <p:tgtEl>
                                          <p:spTgt spid="41988"/>
                                        </p:tgtEl>
                                      </p:cBhvr>
                                    </p:animEffect>
                                  </p:childTnLst>
                                </p:cTn>
                              </p:par>
                              <p:par>
                                <p:cTn id="8" presetID="21" presetClass="entr" presetSubtype="4" fill="hold" nodeType="withEffect">
                                  <p:stCondLst>
                                    <p:cond delay="0"/>
                                  </p:stCondLst>
                                  <p:childTnLst>
                                    <p:set>
                                      <p:cBhvr>
                                        <p:cTn id="9" dur="1" fill="hold">
                                          <p:stCondLst>
                                            <p:cond delay="0"/>
                                          </p:stCondLst>
                                        </p:cTn>
                                        <p:tgtEl>
                                          <p:spTgt spid="41998"/>
                                        </p:tgtEl>
                                        <p:attrNameLst>
                                          <p:attrName>style.visibility</p:attrName>
                                        </p:attrNameLst>
                                      </p:cBhvr>
                                      <p:to>
                                        <p:strVal val="visible"/>
                                      </p:to>
                                    </p:set>
                                    <p:animEffect transition="in" filter="wheel(4)">
                                      <p:cBhvr>
                                        <p:cTn id="10" dur="2000"/>
                                        <p:tgtEl>
                                          <p:spTgt spid="41998"/>
                                        </p:tgtEl>
                                      </p:cBhvr>
                                    </p:animEffect>
                                  </p:childTnLst>
                                </p:cTn>
                              </p:par>
                              <p:par>
                                <p:cTn id="11" presetID="21" presetClass="entr" presetSubtype="4" fill="hold" nodeType="withEffect">
                                  <p:stCondLst>
                                    <p:cond delay="0"/>
                                  </p:stCondLst>
                                  <p:childTnLst>
                                    <p:set>
                                      <p:cBhvr>
                                        <p:cTn id="12" dur="1" fill="hold">
                                          <p:stCondLst>
                                            <p:cond delay="0"/>
                                          </p:stCondLst>
                                        </p:cTn>
                                        <p:tgtEl>
                                          <p:spTgt spid="22539"/>
                                        </p:tgtEl>
                                        <p:attrNameLst>
                                          <p:attrName>style.visibility</p:attrName>
                                        </p:attrNameLst>
                                      </p:cBhvr>
                                      <p:to>
                                        <p:strVal val="visible"/>
                                      </p:to>
                                    </p:set>
                                    <p:animEffect transition="in" filter="wheel(4)">
                                      <p:cBhvr>
                                        <p:cTn id="13" dur="2000"/>
                                        <p:tgtEl>
                                          <p:spTgt spid="22539"/>
                                        </p:tgtEl>
                                      </p:cBhvr>
                                    </p:animEffect>
                                  </p:childTnLst>
                                </p:cTn>
                              </p:par>
                              <p:par>
                                <p:cTn id="14" presetID="21" presetClass="entr" presetSubtype="4" fill="hold" nodeType="withEffect">
                                  <p:stCondLst>
                                    <p:cond delay="0"/>
                                  </p:stCondLst>
                                  <p:childTnLst>
                                    <p:set>
                                      <p:cBhvr>
                                        <p:cTn id="15" dur="1" fill="hold">
                                          <p:stCondLst>
                                            <p:cond delay="0"/>
                                          </p:stCondLst>
                                        </p:cTn>
                                        <p:tgtEl>
                                          <p:spTgt spid="42008"/>
                                        </p:tgtEl>
                                        <p:attrNameLst>
                                          <p:attrName>style.visibility</p:attrName>
                                        </p:attrNameLst>
                                      </p:cBhvr>
                                      <p:to>
                                        <p:strVal val="visible"/>
                                      </p:to>
                                    </p:set>
                                    <p:animEffect transition="in" filter="wheel(4)">
                                      <p:cBhvr>
                                        <p:cTn id="16" dur="2000"/>
                                        <p:tgtEl>
                                          <p:spTgt spid="42008"/>
                                        </p:tgtEl>
                                      </p:cBhvr>
                                    </p:animEffect>
                                  </p:childTnLst>
                                </p:cTn>
                              </p:par>
                              <p:par>
                                <p:cTn id="17" presetID="21" presetClass="entr" presetSubtype="4" fill="hold" nodeType="withEffect">
                                  <p:stCondLst>
                                    <p:cond delay="0"/>
                                  </p:stCondLst>
                                  <p:childTnLst>
                                    <p:set>
                                      <p:cBhvr>
                                        <p:cTn id="18" dur="1" fill="hold">
                                          <p:stCondLst>
                                            <p:cond delay="0"/>
                                          </p:stCondLst>
                                        </p:cTn>
                                        <p:tgtEl>
                                          <p:spTgt spid="42005"/>
                                        </p:tgtEl>
                                        <p:attrNameLst>
                                          <p:attrName>style.visibility</p:attrName>
                                        </p:attrNameLst>
                                      </p:cBhvr>
                                      <p:to>
                                        <p:strVal val="visible"/>
                                      </p:to>
                                    </p:set>
                                    <p:animEffect transition="in" filter="wheel(4)">
                                      <p:cBhvr>
                                        <p:cTn id="19" dur="2000"/>
                                        <p:tgtEl>
                                          <p:spTgt spid="42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Pictures\1.kk.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tdeti%20Tquang"/>
          <p:cNvPicPr>
            <a:picLocks noChangeAspect="1" noChangeArrowheads="1"/>
          </p:cNvPicPr>
          <p:nvPr/>
        </p:nvPicPr>
        <p:blipFill>
          <a:blip r:embed="rId2"/>
          <a:srcRect/>
          <a:stretch>
            <a:fillRect/>
          </a:stretch>
        </p:blipFill>
        <p:spPr bwMode="auto">
          <a:xfrm>
            <a:off x="152400" y="3810000"/>
            <a:ext cx="4267200" cy="3048000"/>
          </a:xfrm>
          <a:prstGeom prst="rect">
            <a:avLst/>
          </a:prstGeom>
          <a:solidFill>
            <a:srgbClr val="0033CC"/>
          </a:solidFill>
          <a:ln w="57150">
            <a:solidFill>
              <a:srgbClr val="FF3300"/>
            </a:solidFill>
            <a:miter lim="800000"/>
            <a:headEnd/>
            <a:tailEnd/>
          </a:ln>
        </p:spPr>
      </p:pic>
      <p:pic>
        <p:nvPicPr>
          <p:cNvPr id="65539" name="imgb" descr="VD181010vshuongkhe4"/>
          <p:cNvPicPr>
            <a:picLocks noChangeAspect="1" noChangeArrowheads="1"/>
          </p:cNvPicPr>
          <p:nvPr/>
        </p:nvPicPr>
        <p:blipFill>
          <a:blip r:embed="rId3"/>
          <a:srcRect/>
          <a:stretch>
            <a:fillRect/>
          </a:stretch>
        </p:blipFill>
        <p:spPr bwMode="auto">
          <a:xfrm>
            <a:off x="4648200" y="3886200"/>
            <a:ext cx="4267200" cy="2971800"/>
          </a:xfrm>
          <a:prstGeom prst="rect">
            <a:avLst/>
          </a:prstGeom>
          <a:solidFill>
            <a:srgbClr val="0033CC"/>
          </a:solidFill>
          <a:ln w="57150">
            <a:solidFill>
              <a:srgbClr val="FF3300"/>
            </a:solidFill>
            <a:miter lim="800000"/>
            <a:headEnd/>
            <a:tailEnd/>
          </a:ln>
        </p:spPr>
      </p:pic>
      <p:pic>
        <p:nvPicPr>
          <p:cNvPr id="65540" name="Picture 4" descr="ANd9GcQw-sJm0TzpJwk3D7BWgnTYXahUvVBgj8nfqwVmSjpXkw3o_NaS"/>
          <p:cNvPicPr>
            <a:picLocks noChangeAspect="1" noChangeArrowheads="1"/>
          </p:cNvPicPr>
          <p:nvPr/>
        </p:nvPicPr>
        <p:blipFill>
          <a:blip r:embed="rId4"/>
          <a:srcRect/>
          <a:stretch>
            <a:fillRect/>
          </a:stretch>
        </p:blipFill>
        <p:spPr bwMode="auto">
          <a:xfrm>
            <a:off x="4648200" y="685800"/>
            <a:ext cx="4267200" cy="3124200"/>
          </a:xfrm>
          <a:prstGeom prst="rect">
            <a:avLst/>
          </a:prstGeom>
          <a:solidFill>
            <a:srgbClr val="0033CC"/>
          </a:solidFill>
          <a:ln w="57150">
            <a:solidFill>
              <a:srgbClr val="FF3300"/>
            </a:solidFill>
            <a:miter lim="800000"/>
            <a:headEnd/>
            <a:tailEnd/>
          </a:ln>
        </p:spPr>
      </p:pic>
      <p:sp>
        <p:nvSpPr>
          <p:cNvPr id="65541" name="Text Box 5"/>
          <p:cNvSpPr txBox="1">
            <a:spLocks noChangeArrowheads="1"/>
          </p:cNvSpPr>
          <p:nvPr/>
        </p:nvSpPr>
        <p:spPr bwMode="auto">
          <a:xfrm>
            <a:off x="1752600" y="1524000"/>
            <a:ext cx="4495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65542" name="Text Box 6"/>
          <p:cNvSpPr txBox="1">
            <a:spLocks noChangeArrowheads="1"/>
          </p:cNvSpPr>
          <p:nvPr/>
        </p:nvSpPr>
        <p:spPr bwMode="auto">
          <a:xfrm>
            <a:off x="533400" y="152400"/>
            <a:ext cx="81534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0000FF"/>
                </a:solidFill>
                <a:latin typeface="Times New Roman" pitchFamily="18" charset="0"/>
              </a:rPr>
              <a:t>MỘT SỐ HOẠT ĐỘNG BẢO VỆ MÔI TRƯỜNG</a:t>
            </a:r>
          </a:p>
        </p:txBody>
      </p:sp>
      <p:sp>
        <p:nvSpPr>
          <p:cNvPr id="65543" name="Text Box 7"/>
          <p:cNvSpPr txBox="1">
            <a:spLocks noChangeArrowheads="1"/>
          </p:cNvSpPr>
          <p:nvPr/>
        </p:nvSpPr>
        <p:spPr bwMode="auto">
          <a:xfrm>
            <a:off x="2362200" y="6248400"/>
            <a:ext cx="685800" cy="366713"/>
          </a:xfrm>
          <a:prstGeom prst="rect">
            <a:avLst/>
          </a:prstGeom>
          <a:solidFill>
            <a:srgbClr val="00CCFF"/>
          </a:solidFill>
          <a:ln w="9525">
            <a:noFill/>
            <a:miter lim="800000"/>
            <a:headEnd/>
            <a:tailEnd/>
          </a:ln>
          <a:effectLst/>
        </p:spPr>
        <p:txBody>
          <a:bodyPr>
            <a:spAutoFit/>
          </a:bodyPr>
          <a:lstStyle/>
          <a:p>
            <a:pPr algn="ctr">
              <a:spcBef>
                <a:spcPct val="50000"/>
              </a:spcBef>
            </a:pPr>
            <a:r>
              <a:rPr lang="en-US" b="1">
                <a:solidFill>
                  <a:srgbClr val="FF3300"/>
                </a:solidFill>
              </a:rPr>
              <a:t>3</a:t>
            </a:r>
          </a:p>
        </p:txBody>
      </p:sp>
      <p:sp>
        <p:nvSpPr>
          <p:cNvPr id="65544" name="Text Box 8"/>
          <p:cNvSpPr txBox="1">
            <a:spLocks noChangeArrowheads="1"/>
          </p:cNvSpPr>
          <p:nvPr/>
        </p:nvSpPr>
        <p:spPr bwMode="auto">
          <a:xfrm>
            <a:off x="6705600" y="3352800"/>
            <a:ext cx="685800" cy="366713"/>
          </a:xfrm>
          <a:prstGeom prst="rect">
            <a:avLst/>
          </a:prstGeom>
          <a:solidFill>
            <a:srgbClr val="00CCFF"/>
          </a:solidFill>
          <a:ln w="9525">
            <a:noFill/>
            <a:miter lim="800000"/>
            <a:headEnd/>
            <a:tailEnd/>
          </a:ln>
          <a:effectLst/>
        </p:spPr>
        <p:txBody>
          <a:bodyPr>
            <a:spAutoFit/>
          </a:bodyPr>
          <a:lstStyle/>
          <a:p>
            <a:pPr algn="ctr">
              <a:spcBef>
                <a:spcPct val="50000"/>
              </a:spcBef>
            </a:pPr>
            <a:r>
              <a:rPr lang="en-US" b="1">
                <a:solidFill>
                  <a:srgbClr val="FF3300"/>
                </a:solidFill>
              </a:rPr>
              <a:t>2</a:t>
            </a:r>
          </a:p>
        </p:txBody>
      </p:sp>
      <p:sp>
        <p:nvSpPr>
          <p:cNvPr id="65545" name="Text Box 9"/>
          <p:cNvSpPr txBox="1">
            <a:spLocks noChangeArrowheads="1"/>
          </p:cNvSpPr>
          <p:nvPr/>
        </p:nvSpPr>
        <p:spPr bwMode="auto">
          <a:xfrm>
            <a:off x="7010400" y="6248400"/>
            <a:ext cx="685800" cy="366713"/>
          </a:xfrm>
          <a:prstGeom prst="rect">
            <a:avLst/>
          </a:prstGeom>
          <a:solidFill>
            <a:srgbClr val="00CCFF"/>
          </a:solidFill>
          <a:ln w="9525">
            <a:noFill/>
            <a:miter lim="800000"/>
            <a:headEnd/>
            <a:tailEnd/>
          </a:ln>
          <a:effectLst/>
        </p:spPr>
        <p:txBody>
          <a:bodyPr>
            <a:spAutoFit/>
          </a:bodyPr>
          <a:lstStyle/>
          <a:p>
            <a:pPr algn="ctr">
              <a:spcBef>
                <a:spcPct val="50000"/>
              </a:spcBef>
            </a:pPr>
            <a:r>
              <a:rPr lang="en-US" b="1">
                <a:solidFill>
                  <a:srgbClr val="FF3300"/>
                </a:solidFill>
              </a:rPr>
              <a:t>4</a:t>
            </a:r>
          </a:p>
        </p:txBody>
      </p:sp>
      <p:pic>
        <p:nvPicPr>
          <p:cNvPr id="65546" name="Picture 10" descr="attachment"/>
          <p:cNvPicPr>
            <a:picLocks noChangeAspect="1" noChangeArrowheads="1"/>
          </p:cNvPicPr>
          <p:nvPr/>
        </p:nvPicPr>
        <p:blipFill>
          <a:blip r:embed="rId5"/>
          <a:srcRect/>
          <a:stretch>
            <a:fillRect/>
          </a:stretch>
        </p:blipFill>
        <p:spPr bwMode="auto">
          <a:xfrm>
            <a:off x="152400" y="685800"/>
            <a:ext cx="4267200" cy="3048000"/>
          </a:xfrm>
          <a:prstGeom prst="rect">
            <a:avLst/>
          </a:prstGeom>
          <a:solidFill>
            <a:srgbClr val="0033CC"/>
          </a:solidFill>
          <a:ln w="57150">
            <a:solidFill>
              <a:srgbClr val="FF3300"/>
            </a:solidFill>
            <a:miter lim="800000"/>
            <a:headEnd/>
            <a:tailEnd/>
          </a:ln>
        </p:spPr>
      </p:pic>
      <p:sp>
        <p:nvSpPr>
          <p:cNvPr id="65547" name="Text Box 11"/>
          <p:cNvSpPr txBox="1">
            <a:spLocks noChangeArrowheads="1"/>
          </p:cNvSpPr>
          <p:nvPr/>
        </p:nvSpPr>
        <p:spPr bwMode="auto">
          <a:xfrm>
            <a:off x="2286000" y="3352800"/>
            <a:ext cx="685800" cy="366713"/>
          </a:xfrm>
          <a:prstGeom prst="rect">
            <a:avLst/>
          </a:prstGeom>
          <a:solidFill>
            <a:srgbClr val="00CCFF"/>
          </a:solidFill>
          <a:ln w="9525">
            <a:noFill/>
            <a:miter lim="800000"/>
            <a:headEnd/>
            <a:tailEnd/>
          </a:ln>
          <a:effectLst/>
        </p:spPr>
        <p:txBody>
          <a:bodyPr>
            <a:spAutoFit/>
          </a:bodyPr>
          <a:lstStyle/>
          <a:p>
            <a:pPr algn="ctr">
              <a:spcBef>
                <a:spcPct val="50000"/>
              </a:spcBef>
            </a:pPr>
            <a:r>
              <a:rPr lang="en-US" b="1">
                <a:solidFill>
                  <a:srgbClr val="FF3300"/>
                </a:solidFill>
              </a:rPr>
              <a:t>1</a:t>
            </a:r>
          </a:p>
        </p:txBody>
      </p:sp>
      <p:pic>
        <p:nvPicPr>
          <p:cNvPr id="65548" name="Picture 12" descr="khauhieu"/>
          <p:cNvPicPr>
            <a:picLocks noChangeAspect="1" noChangeArrowheads="1"/>
          </p:cNvPicPr>
          <p:nvPr/>
        </p:nvPicPr>
        <p:blipFill>
          <a:blip r:embed="rId6"/>
          <a:srcRect/>
          <a:stretch>
            <a:fillRect/>
          </a:stretch>
        </p:blipFill>
        <p:spPr bwMode="auto">
          <a:xfrm>
            <a:off x="0" y="685800"/>
            <a:ext cx="4724400" cy="6172200"/>
          </a:xfrm>
          <a:prstGeom prst="rect">
            <a:avLst/>
          </a:prstGeom>
          <a:noFill/>
          <a:ln w="38100">
            <a:solidFill>
              <a:srgbClr val="FF3300"/>
            </a:solidFill>
            <a:miter lim="800000"/>
            <a:headEnd/>
            <a:tailEnd/>
          </a:ln>
        </p:spPr>
      </p:pic>
      <p:pic>
        <p:nvPicPr>
          <p:cNvPr id="65549" name="Picture 13" descr="ImageView"/>
          <p:cNvPicPr>
            <a:picLocks noChangeAspect="1" noChangeArrowheads="1"/>
          </p:cNvPicPr>
          <p:nvPr/>
        </p:nvPicPr>
        <p:blipFill>
          <a:blip r:embed="rId7"/>
          <a:srcRect/>
          <a:stretch>
            <a:fillRect/>
          </a:stretch>
        </p:blipFill>
        <p:spPr bwMode="auto">
          <a:xfrm>
            <a:off x="4724400" y="685800"/>
            <a:ext cx="4419600" cy="6172200"/>
          </a:xfrm>
          <a:prstGeom prst="rect">
            <a:avLst/>
          </a:prstGeom>
          <a:noFill/>
          <a:ln w="38100">
            <a:solidFill>
              <a:srgbClr val="FF33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5548"/>
                                        </p:tgtEl>
                                        <p:attrNameLst>
                                          <p:attrName>style.visibility</p:attrName>
                                        </p:attrNameLst>
                                      </p:cBhvr>
                                      <p:to>
                                        <p:strVal val="visible"/>
                                      </p:to>
                                    </p:set>
                                    <p:animEffect transition="in" filter="diamond(in)">
                                      <p:cBhvr>
                                        <p:cTn id="7" dur="2000"/>
                                        <p:tgtEl>
                                          <p:spTgt spid="65548"/>
                                        </p:tgtEl>
                                      </p:cBhvr>
                                    </p:animEffect>
                                  </p:childTnLst>
                                </p:cTn>
                              </p:par>
                              <p:par>
                                <p:cTn id="8" presetID="8" presetClass="entr" presetSubtype="16" fill="hold" nodeType="withEffect">
                                  <p:stCondLst>
                                    <p:cond delay="0"/>
                                  </p:stCondLst>
                                  <p:childTnLst>
                                    <p:set>
                                      <p:cBhvr>
                                        <p:cTn id="9" dur="1" fill="hold">
                                          <p:stCondLst>
                                            <p:cond delay="0"/>
                                          </p:stCondLst>
                                        </p:cTn>
                                        <p:tgtEl>
                                          <p:spTgt spid="65549"/>
                                        </p:tgtEl>
                                        <p:attrNameLst>
                                          <p:attrName>style.visibility</p:attrName>
                                        </p:attrNameLst>
                                      </p:cBhvr>
                                      <p:to>
                                        <p:strVal val="visible"/>
                                      </p:to>
                                    </p:set>
                                    <p:animEffect transition="in" filter="diamond(in)">
                                      <p:cBhvr>
                                        <p:cTn id="10" dur="2000"/>
                                        <p:tgtEl>
                                          <p:spTgt spid="65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0" name="Text Box 8"/>
          <p:cNvSpPr txBox="1">
            <a:spLocks noChangeArrowheads="1"/>
          </p:cNvSpPr>
          <p:nvPr/>
        </p:nvSpPr>
        <p:spPr bwMode="auto">
          <a:xfrm>
            <a:off x="1000125" y="2057400"/>
            <a:ext cx="7010400" cy="1508105"/>
          </a:xfrm>
          <a:prstGeom prst="rect">
            <a:avLst/>
          </a:prstGeom>
          <a:noFill/>
          <a:ln w="9525">
            <a:noFill/>
            <a:miter lim="800000"/>
            <a:headEnd/>
            <a:tailEnd/>
          </a:ln>
          <a:effectLst/>
        </p:spPr>
        <p:txBody>
          <a:bodyPr wrap="square">
            <a:spAutoFit/>
          </a:bodyPr>
          <a:lstStyle/>
          <a:p>
            <a:r>
              <a:rPr lang="en-US" sz="4400" b="1" dirty="0" smtClean="0">
                <a:solidFill>
                  <a:srgbClr val="0000FF"/>
                </a:solidFill>
                <a:latin typeface="Arial" pitchFamily="34" charset="0"/>
                <a:cs typeface="Arial" pitchFamily="34" charset="0"/>
              </a:rPr>
              <a:t>- </a:t>
            </a:r>
            <a:r>
              <a:rPr lang="en-US" sz="4400" b="1" dirty="0" err="1" smtClean="0">
                <a:solidFill>
                  <a:srgbClr val="0000FF"/>
                </a:solidFill>
                <a:latin typeface="Arial" pitchFamily="34" charset="0"/>
                <a:cs typeface="Arial" pitchFamily="34" charset="0"/>
              </a:rPr>
              <a:t>Học</a:t>
            </a:r>
            <a:r>
              <a:rPr lang="en-US" sz="4400" b="1" dirty="0" smtClean="0">
                <a:solidFill>
                  <a:srgbClr val="0000FF"/>
                </a:solidFill>
                <a:latin typeface="Arial" pitchFamily="34" charset="0"/>
                <a:cs typeface="Arial" pitchFamily="34" charset="0"/>
              </a:rPr>
              <a:t> </a:t>
            </a:r>
            <a:r>
              <a:rPr lang="en-US" sz="4400" b="1" dirty="0" err="1" smtClean="0">
                <a:solidFill>
                  <a:srgbClr val="0000FF"/>
                </a:solidFill>
                <a:latin typeface="Arial" pitchFamily="34" charset="0"/>
                <a:cs typeface="Arial" pitchFamily="34" charset="0"/>
              </a:rPr>
              <a:t>thuộc</a:t>
            </a:r>
            <a:r>
              <a:rPr lang="en-US" sz="4400" b="1" dirty="0" smtClean="0">
                <a:solidFill>
                  <a:srgbClr val="0000FF"/>
                </a:solidFill>
                <a:latin typeface="Arial" pitchFamily="34" charset="0"/>
                <a:cs typeface="Arial" pitchFamily="34" charset="0"/>
              </a:rPr>
              <a:t> GHI NHỚ</a:t>
            </a:r>
            <a:endParaRPr lang="en-US" sz="4800" b="1" dirty="0">
              <a:solidFill>
                <a:srgbClr val="0000FF"/>
              </a:solidFill>
              <a:latin typeface="Arial" pitchFamily="34" charset="0"/>
              <a:cs typeface="Arial" pitchFamily="34" charset="0"/>
            </a:endParaRPr>
          </a:p>
          <a:p>
            <a:r>
              <a:rPr lang="en-US" sz="4800" b="1" dirty="0" smtClean="0">
                <a:solidFill>
                  <a:srgbClr val="0000FF"/>
                </a:solidFill>
                <a:latin typeface="Arial" pitchFamily="34" charset="0"/>
                <a:cs typeface="Arial" pitchFamily="34" charset="0"/>
              </a:rPr>
              <a:t>- </a:t>
            </a:r>
            <a:r>
              <a:rPr lang="en-US" sz="4800" b="1" dirty="0" err="1" smtClean="0">
                <a:solidFill>
                  <a:srgbClr val="0000FF"/>
                </a:solidFill>
                <a:latin typeface="Arial" pitchFamily="34" charset="0"/>
                <a:cs typeface="Arial" pitchFamily="34" charset="0"/>
              </a:rPr>
              <a:t>Chuẩn</a:t>
            </a:r>
            <a:r>
              <a:rPr lang="en-US" sz="4800" b="1" dirty="0" smtClean="0">
                <a:solidFill>
                  <a:srgbClr val="0000FF"/>
                </a:solidFill>
                <a:latin typeface="Arial" pitchFamily="34" charset="0"/>
                <a:cs typeface="Arial" pitchFamily="34" charset="0"/>
              </a:rPr>
              <a:t> </a:t>
            </a:r>
            <a:r>
              <a:rPr lang="en-US" sz="4800" b="1" dirty="0" err="1" smtClean="0">
                <a:solidFill>
                  <a:srgbClr val="0000FF"/>
                </a:solidFill>
                <a:latin typeface="Arial" pitchFamily="34" charset="0"/>
                <a:cs typeface="Arial" pitchFamily="34" charset="0"/>
              </a:rPr>
              <a:t>bị</a:t>
            </a:r>
            <a:r>
              <a:rPr lang="en-US" sz="4800" b="1" dirty="0" smtClean="0">
                <a:solidFill>
                  <a:srgbClr val="0000FF"/>
                </a:solidFill>
                <a:latin typeface="Arial" pitchFamily="34" charset="0"/>
                <a:cs typeface="Arial" pitchFamily="34" charset="0"/>
              </a:rPr>
              <a:t> </a:t>
            </a:r>
            <a:r>
              <a:rPr lang="en-US" sz="4800" b="1" dirty="0" err="1" smtClean="0">
                <a:solidFill>
                  <a:srgbClr val="0000FF"/>
                </a:solidFill>
                <a:latin typeface="Arial" pitchFamily="34" charset="0"/>
                <a:cs typeface="Arial" pitchFamily="34" charset="0"/>
              </a:rPr>
              <a:t>bài</a:t>
            </a:r>
            <a:r>
              <a:rPr lang="en-US" sz="4800" b="1" dirty="0" smtClean="0">
                <a:solidFill>
                  <a:srgbClr val="0000FF"/>
                </a:solidFill>
                <a:latin typeface="Arial" pitchFamily="34" charset="0"/>
                <a:cs typeface="Arial" pitchFamily="34" charset="0"/>
              </a:rPr>
              <a:t> </a:t>
            </a:r>
            <a:r>
              <a:rPr lang="en-US" sz="4800" b="1" dirty="0" err="1" smtClean="0">
                <a:solidFill>
                  <a:srgbClr val="0000FF"/>
                </a:solidFill>
                <a:latin typeface="Arial" pitchFamily="34" charset="0"/>
                <a:cs typeface="Arial" pitchFamily="34" charset="0"/>
              </a:rPr>
              <a:t>sau</a:t>
            </a:r>
            <a:r>
              <a:rPr lang="en-US" sz="4800" b="1" dirty="0" smtClean="0">
                <a:solidFill>
                  <a:srgbClr val="0000FF"/>
                </a:solidFill>
                <a:latin typeface="Arial" pitchFamily="34" charset="0"/>
                <a:cs typeface="Arial" pitchFamily="34" charset="0"/>
              </a:rPr>
              <a:t>: </a:t>
            </a:r>
            <a:endParaRPr lang="en-US" sz="4800" b="1" dirty="0">
              <a:solidFill>
                <a:srgbClr val="0000FF"/>
              </a:solidFill>
              <a:latin typeface="Arial" pitchFamily="34" charset="0"/>
              <a:cs typeface="Arial" pitchFamily="34" charset="0"/>
            </a:endParaRPr>
          </a:p>
        </p:txBody>
      </p:sp>
      <p:sp>
        <p:nvSpPr>
          <p:cNvPr id="33803" name="Text Box 11"/>
          <p:cNvSpPr txBox="1">
            <a:spLocks noChangeArrowheads="1"/>
          </p:cNvSpPr>
          <p:nvPr/>
        </p:nvSpPr>
        <p:spPr bwMode="auto">
          <a:xfrm>
            <a:off x="2371725" y="685800"/>
            <a:ext cx="3124200" cy="769441"/>
          </a:xfrm>
          <a:prstGeom prst="rect">
            <a:avLst/>
          </a:prstGeom>
          <a:noFill/>
          <a:ln w="9525">
            <a:noFill/>
            <a:miter lim="800000"/>
            <a:headEnd/>
            <a:tailEnd/>
          </a:ln>
          <a:effectLst/>
        </p:spPr>
        <p:txBody>
          <a:bodyPr>
            <a:spAutoFit/>
          </a:bodyPr>
          <a:lstStyle/>
          <a:p>
            <a:pPr algn="ctr">
              <a:spcBef>
                <a:spcPct val="50000"/>
              </a:spcBef>
            </a:pPr>
            <a:r>
              <a:rPr lang="en-US" sz="4400" b="1" dirty="0">
                <a:solidFill>
                  <a:srgbClr val="FF0000"/>
                </a:solidFill>
                <a:latin typeface="Times New Roman" pitchFamily="18" charset="0"/>
              </a:rPr>
              <a:t>DẶN DÒ:</a:t>
            </a:r>
          </a:p>
        </p:txBody>
      </p:sp>
      <p:sp>
        <p:nvSpPr>
          <p:cNvPr id="33804" name="Text Box 12"/>
          <p:cNvSpPr txBox="1">
            <a:spLocks noChangeArrowheads="1"/>
          </p:cNvSpPr>
          <p:nvPr/>
        </p:nvSpPr>
        <p:spPr bwMode="auto">
          <a:xfrm>
            <a:off x="3505200" y="228600"/>
            <a:ext cx="5105400" cy="457200"/>
          </a:xfrm>
          <a:prstGeom prst="rect">
            <a:avLst/>
          </a:prstGeom>
          <a:noFill/>
          <a:ln w="9525">
            <a:noFill/>
            <a:miter lim="800000"/>
            <a:headEnd/>
            <a:tailEnd/>
          </a:ln>
          <a:effectLst/>
        </p:spPr>
        <p:txBody>
          <a:bodyPr>
            <a:spAutoFit/>
          </a:bodyPr>
          <a:lstStyle/>
          <a:p>
            <a:pPr>
              <a:spcBef>
                <a:spcPct val="50000"/>
              </a:spcBef>
            </a:pPr>
            <a:endParaRPr lang="en-US" sz="2400"/>
          </a:p>
        </p:txBody>
      </p:sp>
      <p:sp>
        <p:nvSpPr>
          <p:cNvPr id="33808" name="Text Box 16"/>
          <p:cNvSpPr txBox="1">
            <a:spLocks noChangeArrowheads="1"/>
          </p:cNvSpPr>
          <p:nvPr/>
        </p:nvSpPr>
        <p:spPr bwMode="auto">
          <a:xfrm>
            <a:off x="2981325" y="0"/>
            <a:ext cx="5029200" cy="457200"/>
          </a:xfrm>
          <a:prstGeom prst="rect">
            <a:avLst/>
          </a:prstGeom>
          <a:noFill/>
          <a:ln w="9525">
            <a:noFill/>
            <a:miter lim="800000"/>
            <a:headEnd/>
            <a:tailEnd/>
          </a:ln>
          <a:effectLst/>
        </p:spPr>
        <p:txBody>
          <a:bodyPr>
            <a:spAutoFit/>
          </a:bodyPr>
          <a:lstStyle/>
          <a:p>
            <a:pPr>
              <a:spcBef>
                <a:spcPct val="50000"/>
              </a:spcBef>
            </a:pPr>
            <a:endParaRPr lang="en-US" sz="240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6216134"/>
            <a:ext cx="4114800" cy="369332"/>
          </a:xfrm>
          <a:prstGeom prst="rect">
            <a:avLst/>
          </a:prstGeom>
          <a:noFill/>
        </p:spPr>
        <p:txBody>
          <a:bodyPr wrap="square" rtlCol="0">
            <a:spAutoFit/>
          </a:bodyPr>
          <a:lstStyle/>
          <a:p>
            <a:r>
              <a:rPr lang="en-US" dirty="0" smtClean="0"/>
              <a:t>Chu </a:t>
            </a:r>
            <a:r>
              <a:rPr lang="en-US" dirty="0" err="1" smtClean="0"/>
              <a:t>Thị</a:t>
            </a:r>
            <a:r>
              <a:rPr lang="en-US" dirty="0" smtClean="0"/>
              <a:t> </a:t>
            </a:r>
            <a:r>
              <a:rPr lang="en-US" dirty="0" err="1" smtClean="0"/>
              <a:t>Soa</a:t>
            </a:r>
            <a:r>
              <a:rPr lang="en-US" dirty="0" smtClean="0"/>
              <a:t> – </a:t>
            </a:r>
            <a:r>
              <a:rPr lang="en-US" dirty="0" err="1" smtClean="0"/>
              <a:t>Thành</a:t>
            </a:r>
            <a:r>
              <a:rPr lang="en-US" dirty="0" smtClean="0"/>
              <a:t> </a:t>
            </a:r>
            <a:r>
              <a:rPr lang="en-US" dirty="0" err="1" smtClean="0"/>
              <a:t>phố</a:t>
            </a:r>
            <a:r>
              <a:rPr lang="en-US" dirty="0" smtClean="0"/>
              <a:t> </a:t>
            </a:r>
            <a:r>
              <a:rPr lang="en-US" dirty="0" err="1" smtClean="0"/>
              <a:t>Đà</a:t>
            </a:r>
            <a:r>
              <a:rPr lang="en-US" dirty="0" smtClean="0"/>
              <a:t> </a:t>
            </a:r>
            <a:r>
              <a:rPr lang="en-US" dirty="0" err="1" smtClean="0"/>
              <a:t>Nẵng</a:t>
            </a:r>
            <a:endParaRPr lang="en-US" dirty="0"/>
          </a:p>
        </p:txBody>
      </p:sp>
      <p:sp>
        <p:nvSpPr>
          <p:cNvPr id="5" name="Rectangle 4"/>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8600" y="457200"/>
            <a:ext cx="8915400" cy="2123658"/>
          </a:xfrm>
          <a:prstGeom prst="rect">
            <a:avLst/>
          </a:prstGeom>
          <a:noFill/>
        </p:spPr>
        <p:txBody>
          <a:bodyPr wrap="square" rtlCol="0">
            <a:spAutoFit/>
          </a:bodyPr>
          <a:lstStyle/>
          <a:p>
            <a:pPr algn="ctr"/>
            <a:r>
              <a:rPr lang="en-US" sz="6600" b="1" dirty="0" err="1" smtClean="0">
                <a:solidFill>
                  <a:srgbClr val="FF0000"/>
                </a:solidFill>
                <a:latin typeface="Times New Roman" pitchFamily="18" charset="0"/>
                <a:cs typeface="Times New Roman" pitchFamily="18" charset="0"/>
              </a:rPr>
              <a:t>Không</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khí</a:t>
            </a:r>
            <a:endParaRPr lang="en-US" sz="6600" b="1" dirty="0" smtClean="0">
              <a:solidFill>
                <a:srgbClr val="FF0000"/>
              </a:solidFill>
              <a:latin typeface="Times New Roman" pitchFamily="18" charset="0"/>
              <a:cs typeface="Times New Roman" pitchFamily="18" charset="0"/>
            </a:endParaRPr>
          </a:p>
          <a:p>
            <a:pPr algn="ct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có</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những</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tính</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chất</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gì</a:t>
            </a:r>
            <a:r>
              <a:rPr lang="en-US" sz="6600" b="1" dirty="0" smtClean="0">
                <a:solidFill>
                  <a:srgbClr val="FF0000"/>
                </a:solidFill>
                <a:latin typeface="Times New Roman" pitchFamily="18" charset="0"/>
                <a:cs typeface="Times New Roman" pitchFamily="18" charset="0"/>
              </a:rPr>
              <a:t>?</a:t>
            </a:r>
            <a:endParaRPr lang="en-US" sz="6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534400" cy="2862322"/>
          </a:xfrm>
          <a:prstGeom prst="rect">
            <a:avLst/>
          </a:prstGeom>
        </p:spPr>
        <p:txBody>
          <a:bodyPr wrap="square">
            <a:spAutoFit/>
          </a:bodyPr>
          <a:lstStyle/>
          <a:p>
            <a:r>
              <a:rPr lang="en-US" sz="6000" b="1" dirty="0">
                <a:solidFill>
                  <a:srgbClr val="FF0000"/>
                </a:solidFill>
              </a:rPr>
              <a:t>Q</a:t>
            </a:r>
            <a:r>
              <a:rPr lang="vi-VN" sz="6000" b="1" dirty="0" smtClean="0">
                <a:solidFill>
                  <a:srgbClr val="FF0000"/>
                </a:solidFill>
              </a:rPr>
              <a:t>uan </a:t>
            </a:r>
            <a:r>
              <a:rPr lang="vi-VN" sz="6000" b="1" dirty="0">
                <a:solidFill>
                  <a:srgbClr val="FF0000"/>
                </a:solidFill>
              </a:rPr>
              <a:t>sát chiếc cốc thuỷ tinh rỗng </a:t>
            </a:r>
            <a:r>
              <a:rPr lang="en-US" sz="6000" b="1" dirty="0" err="1" smtClean="0">
                <a:solidFill>
                  <a:srgbClr val="FF0000"/>
                </a:solidFill>
              </a:rPr>
              <a:t>cho</a:t>
            </a:r>
            <a:r>
              <a:rPr lang="en-US" sz="6000" b="1" dirty="0" smtClean="0">
                <a:solidFill>
                  <a:srgbClr val="FF0000"/>
                </a:solidFill>
              </a:rPr>
              <a:t> </a:t>
            </a:r>
            <a:r>
              <a:rPr lang="en-US" sz="6000" b="1" dirty="0" err="1" smtClean="0">
                <a:solidFill>
                  <a:srgbClr val="FF0000"/>
                </a:solidFill>
              </a:rPr>
              <a:t>biết</a:t>
            </a:r>
            <a:r>
              <a:rPr lang="vi-VN" sz="6000" b="1" dirty="0" smtClean="0">
                <a:solidFill>
                  <a:srgbClr val="FF0000"/>
                </a:solidFill>
              </a:rPr>
              <a:t>: </a:t>
            </a:r>
            <a:r>
              <a:rPr lang="vi-VN" sz="6000" b="1" dirty="0">
                <a:solidFill>
                  <a:srgbClr val="3342CD"/>
                </a:solidFill>
              </a:rPr>
              <a:t>Trong cốc có chứa gì?</a:t>
            </a:r>
            <a:endParaRPr lang="en-US" sz="6000" b="1" dirty="0">
              <a:solidFill>
                <a:srgbClr val="3342CD"/>
              </a:solidFill>
            </a:endParaRPr>
          </a:p>
        </p:txBody>
      </p:sp>
    </p:spTree>
    <p:extLst>
      <p:ext uri="{BB962C8B-B14F-4D97-AF65-F5344CB8AC3E}">
        <p14:creationId xmlns:p14="http://schemas.microsoft.com/office/powerpoint/2010/main" val="2049078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6216134"/>
            <a:ext cx="4114800" cy="369332"/>
          </a:xfrm>
          <a:prstGeom prst="rect">
            <a:avLst/>
          </a:prstGeom>
          <a:noFill/>
        </p:spPr>
        <p:txBody>
          <a:bodyPr wrap="square" rtlCol="0">
            <a:spAutoFit/>
          </a:bodyPr>
          <a:lstStyle/>
          <a:p>
            <a:r>
              <a:rPr lang="en-US" dirty="0" smtClean="0"/>
              <a:t>Chu </a:t>
            </a:r>
            <a:r>
              <a:rPr lang="en-US" dirty="0" err="1" smtClean="0"/>
              <a:t>Thị</a:t>
            </a:r>
            <a:r>
              <a:rPr lang="en-US" dirty="0" smtClean="0"/>
              <a:t> </a:t>
            </a:r>
            <a:r>
              <a:rPr lang="en-US" dirty="0" err="1" smtClean="0"/>
              <a:t>Soa</a:t>
            </a:r>
            <a:r>
              <a:rPr lang="en-US" dirty="0" smtClean="0"/>
              <a:t> – </a:t>
            </a:r>
            <a:r>
              <a:rPr lang="en-US" dirty="0" err="1" smtClean="0"/>
              <a:t>Thành</a:t>
            </a:r>
            <a:r>
              <a:rPr lang="en-US" dirty="0" smtClean="0"/>
              <a:t> </a:t>
            </a:r>
            <a:r>
              <a:rPr lang="en-US" dirty="0" err="1" smtClean="0"/>
              <a:t>phố</a:t>
            </a:r>
            <a:r>
              <a:rPr lang="en-US" dirty="0" smtClean="0"/>
              <a:t> </a:t>
            </a:r>
            <a:r>
              <a:rPr lang="en-US" dirty="0" err="1" smtClean="0"/>
              <a:t>Đà</a:t>
            </a:r>
            <a:r>
              <a:rPr lang="en-US" dirty="0" smtClean="0"/>
              <a:t> </a:t>
            </a:r>
            <a:r>
              <a:rPr lang="en-US" dirty="0" err="1" smtClean="0"/>
              <a:t>Nẵng</a:t>
            </a:r>
            <a:endParaRPr lang="en-US" dirty="0"/>
          </a:p>
        </p:txBody>
      </p:sp>
      <p:sp>
        <p:nvSpPr>
          <p:cNvPr id="2" name="Rectangle 1"/>
          <p:cNvSpPr/>
          <p:nvPr/>
        </p:nvSpPr>
        <p:spPr>
          <a:xfrm>
            <a:off x="0" y="-13741"/>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Mắt ta không nhìn thấy không khí vì không khí trong suốt và không màu. </a:t>
            </a:r>
            <a:endParaRPr lang="en-US" dirty="0"/>
          </a:p>
        </p:txBody>
      </p:sp>
      <p:sp>
        <p:nvSpPr>
          <p:cNvPr id="8" name="Text Box 5"/>
          <p:cNvSpPr txBox="1">
            <a:spLocks noChangeArrowheads="1"/>
          </p:cNvSpPr>
          <p:nvPr/>
        </p:nvSpPr>
        <p:spPr bwMode="auto">
          <a:xfrm>
            <a:off x="228600" y="304800"/>
            <a:ext cx="8686800" cy="1938992"/>
          </a:xfrm>
          <a:prstGeom prst="rect">
            <a:avLst/>
          </a:prstGeom>
          <a:noFill/>
          <a:ln w="9525">
            <a:noFill/>
            <a:miter lim="800000"/>
            <a:headEnd/>
            <a:tailEnd/>
          </a:ln>
          <a:effectLst/>
        </p:spPr>
        <p:txBody>
          <a:bodyPr wrap="square">
            <a:spAutoFit/>
          </a:bodyPr>
          <a:lstStyle/>
          <a:p>
            <a:pPr algn="just">
              <a:spcBef>
                <a:spcPct val="50000"/>
              </a:spcBef>
            </a:pPr>
            <a:r>
              <a:rPr lang="en-US" sz="6000" b="1" dirty="0" err="1" smtClean="0">
                <a:solidFill>
                  <a:srgbClr val="FF0000"/>
                </a:solidFill>
                <a:latin typeface="Times New Roman" pitchFamily="18" charset="0"/>
                <a:cs typeface="Times New Roman" pitchFamily="18" charset="0"/>
              </a:rPr>
              <a:t>Em</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có</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nhận</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thấy</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không</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khí</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không</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Tại</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sao</a:t>
            </a:r>
            <a:r>
              <a:rPr lang="en-US" sz="6000" b="1" dirty="0" smtClean="0">
                <a:solidFill>
                  <a:srgbClr val="FF0000"/>
                </a:solidFill>
                <a:latin typeface="Times New Roman" pitchFamily="18" charset="0"/>
                <a:cs typeface="Times New Roman" pitchFamily="18" charset="0"/>
              </a:rPr>
              <a:t>?</a:t>
            </a:r>
            <a:endParaRPr lang="en-US" sz="6000" b="1" dirty="0">
              <a:solidFill>
                <a:srgbClr val="FF0000"/>
              </a:solidFill>
              <a:latin typeface="Times New Roman" pitchFamily="18" charset="0"/>
              <a:cs typeface="Times New Roman" pitchFamily="18" charset="0"/>
            </a:endParaRPr>
          </a:p>
        </p:txBody>
      </p:sp>
      <p:sp>
        <p:nvSpPr>
          <p:cNvPr id="3" name="Rectangle 2"/>
          <p:cNvSpPr/>
          <p:nvPr/>
        </p:nvSpPr>
        <p:spPr>
          <a:xfrm>
            <a:off x="252334" y="2259557"/>
            <a:ext cx="8534400" cy="4154984"/>
          </a:xfrm>
          <a:prstGeom prst="rect">
            <a:avLst/>
          </a:prstGeom>
        </p:spPr>
        <p:txBody>
          <a:bodyPr wrap="square">
            <a:spAutoFit/>
          </a:bodyPr>
          <a:lstStyle/>
          <a:p>
            <a:r>
              <a:rPr lang="vi-VN" sz="6600" b="1" dirty="0">
                <a:solidFill>
                  <a:srgbClr val="3342CD"/>
                </a:solidFill>
                <a:latin typeface="Arial" pitchFamily="34" charset="0"/>
                <a:cs typeface="Arial" pitchFamily="34" charset="0"/>
              </a:rPr>
              <a:t>Mắt ta không nhìn thấy không khí vì không khí trong suốt và không màu. </a:t>
            </a:r>
            <a:endParaRPr lang="en-US" sz="6600" b="1" dirty="0">
              <a:solidFill>
                <a:srgbClr val="3342CD"/>
              </a:solidFill>
              <a:latin typeface="Arial" pitchFamily="34" charset="0"/>
              <a:cs typeface="Arial" pitchFamily="34" charset="0"/>
            </a:endParaRPr>
          </a:p>
        </p:txBody>
      </p:sp>
    </p:spTree>
    <p:extLst>
      <p:ext uri="{BB962C8B-B14F-4D97-AF65-F5344CB8AC3E}">
        <p14:creationId xmlns:p14="http://schemas.microsoft.com/office/powerpoint/2010/main" val="343288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152400" y="304800"/>
            <a:ext cx="8686800" cy="3139321"/>
          </a:xfrm>
          <a:prstGeom prst="rect">
            <a:avLst/>
          </a:prstGeom>
          <a:noFill/>
          <a:ln w="9525">
            <a:noFill/>
            <a:miter lim="800000"/>
            <a:headEnd/>
            <a:tailEnd/>
          </a:ln>
          <a:effectLst/>
        </p:spPr>
        <p:txBody>
          <a:bodyPr wrap="square">
            <a:spAutoFit/>
          </a:bodyPr>
          <a:lstStyle/>
          <a:p>
            <a:pPr algn="just">
              <a:spcBef>
                <a:spcPct val="50000"/>
              </a:spcBef>
            </a:pPr>
            <a:r>
              <a:rPr lang="en-US" sz="6600" b="1" dirty="0" err="1" smtClean="0">
                <a:solidFill>
                  <a:srgbClr val="0000CC"/>
                </a:solidFill>
                <a:latin typeface="Times New Roman" pitchFamily="18" charset="0"/>
                <a:cs typeface="Times New Roman" pitchFamily="18" charset="0"/>
              </a:rPr>
              <a:t>Dùng</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mũi</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ngửi</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dùng</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lưỡi</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nếm</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em</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thấy</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không</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khí</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có</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mùi</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vị</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gì</a:t>
            </a:r>
            <a:r>
              <a:rPr lang="en-US" sz="6600" b="1" dirty="0" smtClean="0">
                <a:solidFill>
                  <a:srgbClr val="0000CC"/>
                </a:solidFill>
                <a:latin typeface="Times New Roman" pitchFamily="18" charset="0"/>
                <a:cs typeface="Times New Roman" pitchFamily="18" charset="0"/>
              </a:rPr>
              <a:t>?</a:t>
            </a:r>
            <a:endParaRPr lang="en-US" sz="6600" b="1" dirty="0">
              <a:solidFill>
                <a:srgbClr val="0000CC"/>
              </a:solidFill>
              <a:latin typeface="Times New Roman" pitchFamily="18" charset="0"/>
              <a:cs typeface="Times New Roman" pitchFamily="18" charset="0"/>
            </a:endParaRPr>
          </a:p>
        </p:txBody>
      </p:sp>
      <p:sp>
        <p:nvSpPr>
          <p:cNvPr id="2" name="Rectangle 1"/>
          <p:cNvSpPr/>
          <p:nvPr/>
        </p:nvSpPr>
        <p:spPr>
          <a:xfrm>
            <a:off x="495300" y="3733800"/>
            <a:ext cx="8001000" cy="2123658"/>
          </a:xfrm>
          <a:prstGeom prst="rect">
            <a:avLst/>
          </a:prstGeom>
        </p:spPr>
        <p:txBody>
          <a:bodyPr wrap="square">
            <a:spAutoFit/>
          </a:bodyPr>
          <a:lstStyle/>
          <a:p>
            <a:r>
              <a:rPr lang="vi-VN" sz="6600" b="1" dirty="0">
                <a:solidFill>
                  <a:srgbClr val="FF0000"/>
                </a:solidFill>
                <a:latin typeface="Arial" pitchFamily="34" charset="0"/>
                <a:cs typeface="Arial" pitchFamily="34" charset="0"/>
              </a:rPr>
              <a:t>Không khí không mùi và không có vị.</a:t>
            </a:r>
            <a:endParaRPr lang="en-US" sz="66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30527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6216134"/>
            <a:ext cx="4114800" cy="369332"/>
          </a:xfrm>
          <a:prstGeom prst="rect">
            <a:avLst/>
          </a:prstGeom>
          <a:noFill/>
        </p:spPr>
        <p:txBody>
          <a:bodyPr wrap="square" rtlCol="0">
            <a:spAutoFit/>
          </a:bodyPr>
          <a:lstStyle/>
          <a:p>
            <a:r>
              <a:rPr lang="en-US" dirty="0" smtClean="0"/>
              <a:t>Chu </a:t>
            </a:r>
            <a:r>
              <a:rPr lang="en-US" dirty="0" err="1" smtClean="0"/>
              <a:t>Thị</a:t>
            </a:r>
            <a:r>
              <a:rPr lang="en-US" dirty="0" smtClean="0"/>
              <a:t> </a:t>
            </a:r>
            <a:r>
              <a:rPr lang="en-US" dirty="0" err="1" smtClean="0"/>
              <a:t>Soa</a:t>
            </a:r>
            <a:r>
              <a:rPr lang="en-US" dirty="0" smtClean="0"/>
              <a:t> – </a:t>
            </a:r>
            <a:r>
              <a:rPr lang="en-US" dirty="0" err="1" smtClean="0"/>
              <a:t>Thành</a:t>
            </a:r>
            <a:r>
              <a:rPr lang="en-US" dirty="0" smtClean="0"/>
              <a:t> </a:t>
            </a:r>
            <a:r>
              <a:rPr lang="en-US" dirty="0" err="1" smtClean="0"/>
              <a:t>phố</a:t>
            </a:r>
            <a:r>
              <a:rPr lang="en-US" dirty="0" smtClean="0"/>
              <a:t> </a:t>
            </a:r>
            <a:r>
              <a:rPr lang="en-US" dirty="0" err="1" smtClean="0"/>
              <a:t>Đà</a:t>
            </a:r>
            <a:r>
              <a:rPr lang="en-US" dirty="0" smtClean="0"/>
              <a:t> </a:t>
            </a:r>
            <a:r>
              <a:rPr lang="en-US" dirty="0" err="1" smtClean="0"/>
              <a:t>Nẵng</a:t>
            </a:r>
            <a:endParaRPr lang="en-US" dirty="0"/>
          </a:p>
        </p:txBody>
      </p:sp>
      <p:sp>
        <p:nvSpPr>
          <p:cNvPr id="2" name="Rectangle 1"/>
          <p:cNvSpPr/>
          <p:nvPr/>
        </p:nvSpPr>
        <p:spPr>
          <a:xfrm>
            <a:off x="-45720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7"/>
          <p:cNvSpPr txBox="1">
            <a:spLocks noChangeArrowheads="1"/>
          </p:cNvSpPr>
          <p:nvPr/>
        </p:nvSpPr>
        <p:spPr bwMode="auto">
          <a:xfrm>
            <a:off x="304800" y="228600"/>
            <a:ext cx="8610600" cy="5170646"/>
          </a:xfrm>
          <a:prstGeom prst="rect">
            <a:avLst/>
          </a:prstGeom>
          <a:noFill/>
          <a:ln w="9525">
            <a:noFill/>
            <a:miter lim="800000"/>
            <a:headEnd/>
            <a:tailEnd/>
          </a:ln>
          <a:effectLst/>
        </p:spPr>
        <p:txBody>
          <a:bodyPr wrap="square">
            <a:spAutoFit/>
          </a:bodyPr>
          <a:lstStyle/>
          <a:p>
            <a:pPr algn="just">
              <a:spcBef>
                <a:spcPct val="50000"/>
              </a:spcBef>
            </a:pPr>
            <a:r>
              <a:rPr lang="en-US" sz="6600" b="1" dirty="0" err="1" smtClean="0">
                <a:solidFill>
                  <a:srgbClr val="0000CC"/>
                </a:solidFill>
                <a:latin typeface="Times New Roman" pitchFamily="18" charset="0"/>
                <a:cs typeface="Times New Roman" pitchFamily="18" charset="0"/>
              </a:rPr>
              <a:t>Đôi</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khi</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ngửi</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thấy</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mùi</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hương</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thơm</a:t>
            </a:r>
            <a:r>
              <a:rPr lang="en-US" sz="6600" b="1" dirty="0" smtClean="0">
                <a:solidFill>
                  <a:srgbClr val="0000CC"/>
                </a:solidFill>
                <a:latin typeface="Times New Roman" pitchFamily="18" charset="0"/>
                <a:cs typeface="Times New Roman" pitchFamily="18" charset="0"/>
              </a:rPr>
              <a:t> hay </a:t>
            </a:r>
            <a:r>
              <a:rPr lang="en-US" sz="6600" b="1" dirty="0" err="1" smtClean="0">
                <a:solidFill>
                  <a:srgbClr val="0000CC"/>
                </a:solidFill>
                <a:latin typeface="Times New Roman" pitchFamily="18" charset="0"/>
                <a:cs typeface="Times New Roman" pitchFamily="18" charset="0"/>
              </a:rPr>
              <a:t>một</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mùi</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khó</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chịu</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đó</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có</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phải</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là</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mùi</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của</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không</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khí</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không</a:t>
            </a:r>
            <a:r>
              <a:rPr lang="en-US" sz="6600" b="1" dirty="0" smtClean="0">
                <a:solidFill>
                  <a:srgbClr val="0000CC"/>
                </a:solidFill>
                <a:latin typeface="Times New Roman" pitchFamily="18" charset="0"/>
                <a:cs typeface="Times New Roman" pitchFamily="18" charset="0"/>
              </a:rPr>
              <a:t>? Cho </a:t>
            </a:r>
            <a:r>
              <a:rPr lang="en-US" sz="6600" b="1" dirty="0" err="1" smtClean="0">
                <a:solidFill>
                  <a:srgbClr val="0000CC"/>
                </a:solidFill>
                <a:latin typeface="Times New Roman" pitchFamily="18" charset="0"/>
                <a:cs typeface="Times New Roman" pitchFamily="18" charset="0"/>
              </a:rPr>
              <a:t>ví</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dụ</a:t>
            </a:r>
            <a:r>
              <a:rPr lang="en-US" sz="6600" b="1" dirty="0" smtClean="0">
                <a:solidFill>
                  <a:srgbClr val="0000CC"/>
                </a:solidFill>
                <a:latin typeface="Times New Roman" pitchFamily="18" charset="0"/>
                <a:cs typeface="Times New Roman" pitchFamily="18" charset="0"/>
              </a:rPr>
              <a:t>.</a:t>
            </a:r>
            <a:endParaRPr lang="en-US" sz="6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032604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763000" cy="4154984"/>
          </a:xfrm>
          <a:prstGeom prst="rect">
            <a:avLst/>
          </a:prstGeom>
        </p:spPr>
        <p:txBody>
          <a:bodyPr wrap="square">
            <a:spAutoFit/>
          </a:bodyPr>
          <a:lstStyle/>
          <a:p>
            <a:r>
              <a:rPr lang="vi-VN" sz="6600" b="1" dirty="0">
                <a:latin typeface="Arial" pitchFamily="34" charset="0"/>
                <a:cs typeface="Arial" pitchFamily="34" charset="0"/>
              </a:rPr>
              <a:t>Đó không phải là mùi của không khí mà là các chất khác trong không khí. </a:t>
            </a:r>
            <a:endParaRPr lang="en-US" sz="6600" b="1" dirty="0">
              <a:latin typeface="Arial" pitchFamily="34" charset="0"/>
              <a:cs typeface="Arial" pitchFamily="34" charset="0"/>
            </a:endParaRPr>
          </a:p>
        </p:txBody>
      </p:sp>
    </p:spTree>
    <p:extLst>
      <p:ext uri="{BB962C8B-B14F-4D97-AF65-F5344CB8AC3E}">
        <p14:creationId xmlns:p14="http://schemas.microsoft.com/office/powerpoint/2010/main" val="803166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057364"/>
            <a:ext cx="7620000" cy="2123658"/>
          </a:xfrm>
          <a:prstGeom prst="rect">
            <a:avLst/>
          </a:prstGeom>
          <a:noFill/>
        </p:spPr>
        <p:txBody>
          <a:bodyPr wrap="square" rtlCol="0">
            <a:spAutoFit/>
          </a:bodyPr>
          <a:lstStyle/>
          <a:p>
            <a:r>
              <a:rPr lang="en-US" sz="6600" b="1" dirty="0" err="1" smtClean="0">
                <a:solidFill>
                  <a:srgbClr val="FF0000"/>
                </a:solidFill>
                <a:latin typeface="Times New Roman" pitchFamily="18" charset="0"/>
                <a:cs typeface="Times New Roman" pitchFamily="18" charset="0"/>
              </a:rPr>
              <a:t>Không</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khí</a:t>
            </a:r>
            <a:r>
              <a:rPr lang="en-US" sz="6600" b="1" dirty="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có</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những</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tính</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chất</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gì</a:t>
            </a:r>
            <a:r>
              <a:rPr lang="en-US" sz="6600" b="1" dirty="0" smtClean="0">
                <a:solidFill>
                  <a:srgbClr val="FF0000"/>
                </a:solidFill>
                <a:latin typeface="Times New Roman" pitchFamily="18" charset="0"/>
                <a:cs typeface="Times New Roman" pitchFamily="18" charset="0"/>
              </a:rPr>
              <a:t>?</a:t>
            </a:r>
            <a:endParaRPr lang="en-US" sz="6600" b="1" dirty="0">
              <a:solidFill>
                <a:srgbClr val="FF0000"/>
              </a:solidFill>
              <a:latin typeface="Times New Roman" pitchFamily="18" charset="0"/>
              <a:cs typeface="Times New Roman" pitchFamily="18" charset="0"/>
            </a:endParaRPr>
          </a:p>
        </p:txBody>
      </p:sp>
      <p:sp>
        <p:nvSpPr>
          <p:cNvPr id="5" name="Rectangle 4"/>
          <p:cNvSpPr/>
          <p:nvPr/>
        </p:nvSpPr>
        <p:spPr>
          <a:xfrm>
            <a:off x="228600" y="457200"/>
            <a:ext cx="8610600" cy="5447645"/>
          </a:xfrm>
          <a:prstGeom prst="rect">
            <a:avLst/>
          </a:prstGeom>
          <a:solidFill>
            <a:schemeClr val="bg1"/>
          </a:solidFill>
        </p:spPr>
        <p:txBody>
          <a:bodyPr wrap="square">
            <a:spAutoFit/>
          </a:bodyPr>
          <a:lstStyle/>
          <a:p>
            <a:r>
              <a:rPr lang="en-US" sz="6000" b="1" dirty="0" err="1" smtClean="0">
                <a:solidFill>
                  <a:srgbClr val="FF0000"/>
                </a:solidFill>
                <a:latin typeface="Times New Roman" pitchFamily="18" charset="0"/>
                <a:cs typeface="Times New Roman" pitchFamily="18" charset="0"/>
              </a:rPr>
              <a:t>Tính</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chất</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của</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không</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khí</a:t>
            </a:r>
            <a:r>
              <a:rPr lang="en-US" sz="6000" b="1" dirty="0" smtClean="0">
                <a:solidFill>
                  <a:srgbClr val="FF0000"/>
                </a:solidFill>
                <a:latin typeface="Times New Roman" pitchFamily="18" charset="0"/>
                <a:cs typeface="Times New Roman" pitchFamily="18" charset="0"/>
              </a:rPr>
              <a:t>:</a:t>
            </a:r>
          </a:p>
          <a:p>
            <a:r>
              <a:rPr lang="en-US" sz="7200" b="1" dirty="0" smtClean="0">
                <a:solidFill>
                  <a:srgbClr val="3342CD"/>
                </a:solidFill>
                <a:latin typeface="Times New Roman" pitchFamily="18" charset="0"/>
                <a:cs typeface="Times New Roman" pitchFamily="18" charset="0"/>
              </a:rPr>
              <a:t>-</a:t>
            </a:r>
            <a:r>
              <a:rPr lang="en-US" sz="7200" b="1" dirty="0" err="1">
                <a:solidFill>
                  <a:srgbClr val="3342CD"/>
                </a:solidFill>
                <a:latin typeface="Times New Roman" pitchFamily="18" charset="0"/>
                <a:cs typeface="Times New Roman" pitchFamily="18" charset="0"/>
              </a:rPr>
              <a:t>T</a:t>
            </a:r>
            <a:r>
              <a:rPr lang="en-US" sz="7200" b="1" dirty="0" err="1" smtClean="0">
                <a:solidFill>
                  <a:srgbClr val="3342CD"/>
                </a:solidFill>
                <a:latin typeface="Times New Roman" pitchFamily="18" charset="0"/>
                <a:cs typeface="Times New Roman" pitchFamily="18" charset="0"/>
              </a:rPr>
              <a:t>rong</a:t>
            </a:r>
            <a:r>
              <a:rPr lang="en-US" sz="7200" b="1" dirty="0" smtClean="0">
                <a:solidFill>
                  <a:srgbClr val="3342CD"/>
                </a:solidFill>
                <a:latin typeface="Times New Roman" pitchFamily="18" charset="0"/>
                <a:cs typeface="Times New Roman" pitchFamily="18" charset="0"/>
              </a:rPr>
              <a:t> </a:t>
            </a:r>
            <a:r>
              <a:rPr lang="en-US" sz="7200" b="1" dirty="0" err="1" smtClean="0">
                <a:solidFill>
                  <a:srgbClr val="3342CD"/>
                </a:solidFill>
                <a:latin typeface="Times New Roman" pitchFamily="18" charset="0"/>
                <a:cs typeface="Times New Roman" pitchFamily="18" charset="0"/>
              </a:rPr>
              <a:t>suốt</a:t>
            </a:r>
            <a:endParaRPr lang="en-US" sz="7200" b="1" dirty="0" smtClean="0">
              <a:solidFill>
                <a:srgbClr val="3342CD"/>
              </a:solidFill>
              <a:latin typeface="Times New Roman" pitchFamily="18" charset="0"/>
              <a:cs typeface="Times New Roman" pitchFamily="18" charset="0"/>
            </a:endParaRPr>
          </a:p>
          <a:p>
            <a:r>
              <a:rPr lang="en-US" sz="7200" b="1" dirty="0" smtClean="0">
                <a:solidFill>
                  <a:srgbClr val="3342CD"/>
                </a:solidFill>
                <a:latin typeface="Times New Roman" pitchFamily="18" charset="0"/>
                <a:cs typeface="Times New Roman" pitchFamily="18" charset="0"/>
              </a:rPr>
              <a:t>-</a:t>
            </a:r>
            <a:r>
              <a:rPr lang="en-US" sz="7200" b="1" dirty="0" err="1">
                <a:solidFill>
                  <a:srgbClr val="3342CD"/>
                </a:solidFill>
                <a:latin typeface="Times New Roman" pitchFamily="18" charset="0"/>
                <a:cs typeface="Times New Roman" pitchFamily="18" charset="0"/>
              </a:rPr>
              <a:t>K</a:t>
            </a:r>
            <a:r>
              <a:rPr lang="en-US" sz="7200" b="1" dirty="0" err="1" smtClean="0">
                <a:solidFill>
                  <a:srgbClr val="3342CD"/>
                </a:solidFill>
                <a:latin typeface="Times New Roman" pitchFamily="18" charset="0"/>
                <a:cs typeface="Times New Roman" pitchFamily="18" charset="0"/>
              </a:rPr>
              <a:t>hông</a:t>
            </a:r>
            <a:r>
              <a:rPr lang="en-US" sz="7200" b="1" dirty="0" smtClean="0">
                <a:solidFill>
                  <a:srgbClr val="3342CD"/>
                </a:solidFill>
                <a:latin typeface="Times New Roman" pitchFamily="18" charset="0"/>
                <a:cs typeface="Times New Roman" pitchFamily="18" charset="0"/>
              </a:rPr>
              <a:t> </a:t>
            </a:r>
            <a:r>
              <a:rPr lang="en-US" sz="7200" b="1" dirty="0" err="1">
                <a:solidFill>
                  <a:srgbClr val="3342CD"/>
                </a:solidFill>
                <a:latin typeface="Times New Roman" pitchFamily="18" charset="0"/>
                <a:cs typeface="Times New Roman" pitchFamily="18" charset="0"/>
              </a:rPr>
              <a:t>có</a:t>
            </a:r>
            <a:r>
              <a:rPr lang="en-US" sz="7200" b="1" dirty="0">
                <a:solidFill>
                  <a:srgbClr val="3342CD"/>
                </a:solidFill>
                <a:latin typeface="Times New Roman" pitchFamily="18" charset="0"/>
                <a:cs typeface="Times New Roman" pitchFamily="18" charset="0"/>
              </a:rPr>
              <a:t> </a:t>
            </a:r>
            <a:r>
              <a:rPr lang="en-US" sz="7200" b="1" dirty="0" err="1" smtClean="0">
                <a:solidFill>
                  <a:srgbClr val="3342CD"/>
                </a:solidFill>
                <a:latin typeface="Times New Roman" pitchFamily="18" charset="0"/>
                <a:cs typeface="Times New Roman" pitchFamily="18" charset="0"/>
              </a:rPr>
              <a:t>màu</a:t>
            </a:r>
            <a:r>
              <a:rPr lang="en-US" sz="7200" b="1" dirty="0" smtClean="0">
                <a:solidFill>
                  <a:srgbClr val="3342CD"/>
                </a:solidFill>
                <a:latin typeface="Times New Roman" pitchFamily="18" charset="0"/>
                <a:cs typeface="Times New Roman" pitchFamily="18" charset="0"/>
              </a:rPr>
              <a:t>. </a:t>
            </a:r>
          </a:p>
          <a:p>
            <a:r>
              <a:rPr lang="en-US" sz="7200" b="1" dirty="0" smtClean="0">
                <a:solidFill>
                  <a:srgbClr val="3342CD"/>
                </a:solidFill>
                <a:latin typeface="Times New Roman" pitchFamily="18" charset="0"/>
                <a:cs typeface="Times New Roman" pitchFamily="18" charset="0"/>
              </a:rPr>
              <a:t>-</a:t>
            </a:r>
            <a:r>
              <a:rPr lang="en-US" sz="6600" b="1" dirty="0" err="1">
                <a:solidFill>
                  <a:srgbClr val="3342CD"/>
                </a:solidFill>
                <a:latin typeface="Times New Roman" pitchFamily="18" charset="0"/>
                <a:cs typeface="Times New Roman" pitchFamily="18" charset="0"/>
              </a:rPr>
              <a:t>K</a:t>
            </a:r>
            <a:r>
              <a:rPr lang="en-US" sz="6600" b="1" dirty="0" err="1" smtClean="0">
                <a:solidFill>
                  <a:srgbClr val="3342CD"/>
                </a:solidFill>
                <a:latin typeface="Times New Roman" pitchFamily="18" charset="0"/>
                <a:cs typeface="Times New Roman" pitchFamily="18" charset="0"/>
              </a:rPr>
              <a:t>hông</a:t>
            </a:r>
            <a:r>
              <a:rPr lang="en-US" sz="6600" b="1" dirty="0" smtClean="0">
                <a:solidFill>
                  <a:srgbClr val="3342CD"/>
                </a:solidFill>
                <a:latin typeface="Times New Roman" pitchFamily="18" charset="0"/>
                <a:cs typeface="Times New Roman" pitchFamily="18" charset="0"/>
              </a:rPr>
              <a:t> </a:t>
            </a:r>
            <a:r>
              <a:rPr lang="en-US" sz="6600" b="1" dirty="0" err="1">
                <a:solidFill>
                  <a:srgbClr val="3342CD"/>
                </a:solidFill>
                <a:latin typeface="Times New Roman" pitchFamily="18" charset="0"/>
                <a:cs typeface="Times New Roman" pitchFamily="18" charset="0"/>
              </a:rPr>
              <a:t>có</a:t>
            </a:r>
            <a:r>
              <a:rPr lang="en-US" sz="6600" b="1" dirty="0">
                <a:solidFill>
                  <a:srgbClr val="3342CD"/>
                </a:solidFill>
                <a:latin typeface="Times New Roman" pitchFamily="18" charset="0"/>
                <a:cs typeface="Times New Roman" pitchFamily="18" charset="0"/>
              </a:rPr>
              <a:t> </a:t>
            </a:r>
            <a:r>
              <a:rPr lang="en-US" sz="6600" b="1" dirty="0" err="1" smtClean="0">
                <a:solidFill>
                  <a:srgbClr val="3342CD"/>
                </a:solidFill>
                <a:latin typeface="Times New Roman" pitchFamily="18" charset="0"/>
                <a:cs typeface="Times New Roman" pitchFamily="18" charset="0"/>
              </a:rPr>
              <a:t>mùi</a:t>
            </a:r>
            <a:r>
              <a:rPr lang="en-US" sz="6600" b="1" dirty="0" smtClean="0">
                <a:solidFill>
                  <a:srgbClr val="3342CD"/>
                </a:solidFill>
                <a:latin typeface="Times New Roman" pitchFamily="18" charset="0"/>
                <a:cs typeface="Times New Roman" pitchFamily="18" charset="0"/>
              </a:rPr>
              <a:t>, </a:t>
            </a:r>
            <a:r>
              <a:rPr lang="en-US" sz="6600" b="1" dirty="0" err="1" smtClean="0">
                <a:solidFill>
                  <a:srgbClr val="3342CD"/>
                </a:solidFill>
                <a:latin typeface="Times New Roman" pitchFamily="18" charset="0"/>
                <a:cs typeface="Times New Roman" pitchFamily="18" charset="0"/>
              </a:rPr>
              <a:t>không</a:t>
            </a:r>
            <a:r>
              <a:rPr lang="en-US" sz="6600" b="1" dirty="0" smtClean="0">
                <a:solidFill>
                  <a:srgbClr val="3342CD"/>
                </a:solidFill>
                <a:latin typeface="Times New Roman" pitchFamily="18" charset="0"/>
                <a:cs typeface="Times New Roman" pitchFamily="18" charset="0"/>
              </a:rPr>
              <a:t> </a:t>
            </a:r>
            <a:r>
              <a:rPr lang="en-US" sz="6600" b="1" dirty="0" err="1">
                <a:solidFill>
                  <a:srgbClr val="3342CD"/>
                </a:solidFill>
                <a:latin typeface="Times New Roman" pitchFamily="18" charset="0"/>
                <a:cs typeface="Times New Roman" pitchFamily="18" charset="0"/>
              </a:rPr>
              <a:t>có</a:t>
            </a:r>
            <a:r>
              <a:rPr lang="en-US" sz="6600" b="1" dirty="0">
                <a:solidFill>
                  <a:srgbClr val="3342CD"/>
                </a:solidFill>
                <a:latin typeface="Times New Roman" pitchFamily="18" charset="0"/>
                <a:cs typeface="Times New Roman" pitchFamily="18" charset="0"/>
              </a:rPr>
              <a:t> </a:t>
            </a:r>
            <a:r>
              <a:rPr lang="en-US" sz="6600" b="1" dirty="0" err="1">
                <a:solidFill>
                  <a:srgbClr val="3342CD"/>
                </a:solidFill>
                <a:latin typeface="Times New Roman" pitchFamily="18" charset="0"/>
                <a:cs typeface="Times New Roman" pitchFamily="18" charset="0"/>
              </a:rPr>
              <a:t>vị</a:t>
            </a:r>
            <a:r>
              <a:rPr lang="en-US" sz="6600" b="1" dirty="0">
                <a:solidFill>
                  <a:srgbClr val="3342CD"/>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e6fbc3e762493a78449f68154748cb163ac57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378</TotalTime>
  <Words>599</Words>
  <Application>Microsoft Office PowerPoint</Application>
  <PresentationFormat>On-screen Show (4:3)</PresentationFormat>
  <Paragraphs>51</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.VnTime</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10P200421</cp:lastModifiedBy>
  <cp:revision>66</cp:revision>
  <dcterms:created xsi:type="dcterms:W3CDTF">2014-12-11T02:12:34Z</dcterms:created>
  <dcterms:modified xsi:type="dcterms:W3CDTF">2023-05-16T16:47:56Z</dcterms:modified>
</cp:coreProperties>
</file>