
<file path=[Content_Types].xml><?xml version="1.0" encoding="utf-8"?>
<Types xmlns="http://schemas.openxmlformats.org/package/2006/content-types">
  <Default Extension="png" ContentType="image/png"/>
  <Default Extension="bmp" ContentType="image/bmp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8"/>
  </p:notesMasterIdLst>
  <p:sldIdLst>
    <p:sldId id="284" r:id="rId2"/>
    <p:sldId id="616" r:id="rId3"/>
    <p:sldId id="617" r:id="rId4"/>
    <p:sldId id="575" r:id="rId5"/>
    <p:sldId id="382" r:id="rId6"/>
    <p:sldId id="409" r:id="rId7"/>
    <p:sldId id="579" r:id="rId8"/>
    <p:sldId id="596" r:id="rId9"/>
    <p:sldId id="592" r:id="rId10"/>
    <p:sldId id="593" r:id="rId11"/>
    <p:sldId id="594" r:id="rId12"/>
    <p:sldId id="595" r:id="rId13"/>
    <p:sldId id="581" r:id="rId14"/>
    <p:sldId id="582" r:id="rId15"/>
    <p:sldId id="583" r:id="rId16"/>
    <p:sldId id="618" r:id="rId17"/>
    <p:sldId id="619" r:id="rId18"/>
    <p:sldId id="620" r:id="rId19"/>
    <p:sldId id="564" r:id="rId20"/>
    <p:sldId id="630" r:id="rId21"/>
    <p:sldId id="601" r:id="rId22"/>
    <p:sldId id="485" r:id="rId23"/>
    <p:sldId id="586" r:id="rId24"/>
    <p:sldId id="565" r:id="rId25"/>
    <p:sldId id="585" r:id="rId26"/>
    <p:sldId id="631" r:id="rId27"/>
    <p:sldId id="486" r:id="rId28"/>
    <p:sldId id="588" r:id="rId29"/>
    <p:sldId id="622" r:id="rId30"/>
    <p:sldId id="591" r:id="rId31"/>
    <p:sldId id="597" r:id="rId32"/>
    <p:sldId id="589" r:id="rId33"/>
    <p:sldId id="598" r:id="rId34"/>
    <p:sldId id="603" r:id="rId35"/>
    <p:sldId id="602" r:id="rId36"/>
    <p:sldId id="605" r:id="rId37"/>
    <p:sldId id="623" r:id="rId38"/>
    <p:sldId id="624" r:id="rId39"/>
    <p:sldId id="625" r:id="rId40"/>
    <p:sldId id="626" r:id="rId41"/>
    <p:sldId id="627" r:id="rId42"/>
    <p:sldId id="628" r:id="rId43"/>
    <p:sldId id="608" r:id="rId44"/>
    <p:sldId id="609" r:id="rId45"/>
    <p:sldId id="610" r:id="rId46"/>
    <p:sldId id="606" r:id="rId47"/>
    <p:sldId id="607" r:id="rId48"/>
    <p:sldId id="621" r:id="rId49"/>
    <p:sldId id="542" r:id="rId50"/>
    <p:sldId id="611" r:id="rId51"/>
    <p:sldId id="612" r:id="rId52"/>
    <p:sldId id="613" r:id="rId53"/>
    <p:sldId id="614" r:id="rId54"/>
    <p:sldId id="615" r:id="rId55"/>
    <p:sldId id="420" r:id="rId56"/>
    <p:sldId id="451" r:id="rId57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4CA40"/>
    <a:srgbClr val="0000CC"/>
    <a:srgbClr val="B2EEB3"/>
    <a:srgbClr val="FF3399"/>
    <a:srgbClr val="00CC00"/>
    <a:srgbClr val="0CE2E2"/>
    <a:srgbClr val="CC0099"/>
    <a:srgbClr val="008000"/>
    <a:srgbClr val="8C2FBF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50" autoAdjust="0"/>
    <p:restoredTop sz="88810" autoAdjust="0"/>
  </p:normalViewPr>
  <p:slideViewPr>
    <p:cSldViewPr>
      <p:cViewPr>
        <p:scale>
          <a:sx n="80" d="100"/>
          <a:sy n="80" d="100"/>
        </p:scale>
        <p:origin x="-180" y="-11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420E58-505A-4D85-B56F-8B4029475562}" type="datetimeFigureOut">
              <a:rPr lang="en-US" smtClean="0"/>
              <a:t>3/30/2021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53CAB7-4CC0-4A55-B518-9B187561A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0684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53CAB7-4CC0-4A55-B518-9B187561AED8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8992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2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E7991-2FAD-4FAD-91D0-F5406E83A19C}" type="datetimeFigureOut">
              <a:rPr lang="en-US" smtClean="0"/>
              <a:t>3/30/2021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D3EFB-67F9-4BBD-9A1E-0CE3DCE37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853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E7991-2FAD-4FAD-91D0-F5406E83A19C}" type="datetimeFigureOut">
              <a:rPr lang="en-US" smtClean="0"/>
              <a:t>3/30/2021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D3EFB-67F9-4BBD-9A1E-0CE3DCE37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331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E7991-2FAD-4FAD-91D0-F5406E83A19C}" type="datetimeFigureOut">
              <a:rPr lang="en-US" smtClean="0"/>
              <a:t>3/30/2021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D3EFB-67F9-4BBD-9A1E-0CE3DCE37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325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E7991-2FAD-4FAD-91D0-F5406E83A19C}" type="datetimeFigureOut">
              <a:rPr lang="en-US" smtClean="0"/>
              <a:t>3/30/2021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D3EFB-67F9-4BBD-9A1E-0CE3DCE37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523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E7991-2FAD-4FAD-91D0-F5406E83A19C}" type="datetimeFigureOut">
              <a:rPr lang="en-US" smtClean="0"/>
              <a:t>3/30/2021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D3EFB-67F9-4BBD-9A1E-0CE3DCE37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742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E7991-2FAD-4FAD-91D0-F5406E83A19C}" type="datetimeFigureOut">
              <a:rPr lang="en-US" smtClean="0"/>
              <a:t>3/30/2021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D3EFB-67F9-4BBD-9A1E-0CE3DCE37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445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E7991-2FAD-4FAD-91D0-F5406E83A19C}" type="datetimeFigureOut">
              <a:rPr lang="en-US" smtClean="0"/>
              <a:t>3/30/2021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D3EFB-67F9-4BBD-9A1E-0CE3DCE37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452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E7991-2FAD-4FAD-91D0-F5406E83A19C}" type="datetimeFigureOut">
              <a:rPr lang="en-US" smtClean="0"/>
              <a:t>3/30/2021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D3EFB-67F9-4BBD-9A1E-0CE3DCE37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050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E7991-2FAD-4FAD-91D0-F5406E83A19C}" type="datetimeFigureOut">
              <a:rPr lang="en-US" smtClean="0"/>
              <a:t>3/30/2021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D3EFB-67F9-4BBD-9A1E-0CE3DCE37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375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6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1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6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E7991-2FAD-4FAD-91D0-F5406E83A19C}" type="datetimeFigureOut">
              <a:rPr lang="en-US" smtClean="0"/>
              <a:t>3/30/2021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D3EFB-67F9-4BBD-9A1E-0CE3DCE37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673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6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E7991-2FAD-4FAD-91D0-F5406E83A19C}" type="datetimeFigureOut">
              <a:rPr lang="en-US" smtClean="0"/>
              <a:t>3/30/2021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D3EFB-67F9-4BBD-9A1E-0CE3DCE37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073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AE7991-2FAD-4FAD-91D0-F5406E83A19C}" type="datetimeFigureOut">
              <a:rPr lang="en-US" smtClean="0"/>
              <a:t>3/30/2021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6D3EFB-67F9-4BBD-9A1E-0CE3DCE37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857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3" name="chimes.wav"/>
          </p:stSnd>
        </p:sndAc>
      </p:transition>
    </mc:Choice>
    <mc:Fallback xmlns="">
      <p:transition spd="slow">
        <p:split orient="vert"/>
        <p:sndAc>
          <p:stSnd>
            <p:snd r:embed="rId14" name="chimes.wav"/>
          </p:stSnd>
        </p:sndAc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13.jpeg"/><Relationship Id="rId4" Type="http://schemas.openxmlformats.org/officeDocument/2006/relationships/image" Target="../media/image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bm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microsoft.com/office/2007/relationships/hdphoto" Target="../media/hdphoto2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wmf"/><Relationship Id="rId4" Type="http://schemas.microsoft.com/office/2007/relationships/hdphoto" Target="../media/hdphoto6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2.jpeg"/><Relationship Id="rId7" Type="http://schemas.openxmlformats.org/officeDocument/2006/relationships/image" Target="../media/image2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25.jpeg"/><Relationship Id="rId4" Type="http://schemas.microsoft.com/office/2007/relationships/hdphoto" Target="../media/hdphoto1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microsoft.com/office/2007/relationships/hdphoto" Target="../media/hdphoto9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microsoft.com/office/2007/relationships/hdphoto" Target="../media/hdphoto10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1.wdp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microsoft.com/office/2007/relationships/hdphoto" Target="../media/hdphoto2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2.wdp"/><Relationship Id="rId5" Type="http://schemas.openxmlformats.org/officeDocument/2006/relationships/image" Target="../media/image30.png"/><Relationship Id="rId4" Type="http://schemas.microsoft.com/office/2007/relationships/hdphoto" Target="../media/hdphoto1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2.wav"/><Relationship Id="rId4" Type="http://schemas.microsoft.com/office/2007/relationships/hdphoto" Target="../media/hdphoto1.wdp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wmf"/><Relationship Id="rId4" Type="http://schemas.microsoft.com/office/2007/relationships/hdphoto" Target="../media/hdphoto1.wdp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12.jpg"/><Relationship Id="rId7" Type="http://schemas.openxmlformats.org/officeDocument/2006/relationships/image" Target="../media/image4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10" Type="http://schemas.openxmlformats.org/officeDocument/2006/relationships/audio" Target="../media/audio1.wav"/><Relationship Id="rId4" Type="http://schemas.openxmlformats.org/officeDocument/2006/relationships/image" Target="../media/image37.png"/><Relationship Id="rId9" Type="http://schemas.openxmlformats.org/officeDocument/2006/relationships/image" Target="../media/image42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microsoft.com/office/2007/relationships/hdphoto" Target="../media/hdphoto2.wdp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slide" Target="slide54.xml"/><Relationship Id="rId13" Type="http://schemas.openxmlformats.org/officeDocument/2006/relationships/image" Target="../media/image48.jpeg"/><Relationship Id="rId18" Type="http://schemas.openxmlformats.org/officeDocument/2006/relationships/image" Target="../media/image51.jpeg"/><Relationship Id="rId3" Type="http://schemas.openxmlformats.org/officeDocument/2006/relationships/slide" Target="slide51.xml"/><Relationship Id="rId7" Type="http://schemas.openxmlformats.org/officeDocument/2006/relationships/image" Target="../media/image45.jpeg"/><Relationship Id="rId12" Type="http://schemas.openxmlformats.org/officeDocument/2006/relationships/slide" Target="slide22.xml"/><Relationship Id="rId17" Type="http://schemas.openxmlformats.org/officeDocument/2006/relationships/slide" Target="slide23.xml"/><Relationship Id="rId2" Type="http://schemas.openxmlformats.org/officeDocument/2006/relationships/audio" Target="../media/audio1.wav"/><Relationship Id="rId16" Type="http://schemas.openxmlformats.org/officeDocument/2006/relationships/image" Target="../media/image50.jpeg"/><Relationship Id="rId20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52.xml"/><Relationship Id="rId11" Type="http://schemas.openxmlformats.org/officeDocument/2006/relationships/image" Target="../media/image47.jpeg"/><Relationship Id="rId5" Type="http://schemas.openxmlformats.org/officeDocument/2006/relationships/image" Target="../media/image44.png"/><Relationship Id="rId15" Type="http://schemas.openxmlformats.org/officeDocument/2006/relationships/slide" Target="slide25.xml"/><Relationship Id="rId10" Type="http://schemas.openxmlformats.org/officeDocument/2006/relationships/slide" Target="slide53.xml"/><Relationship Id="rId19" Type="http://schemas.openxmlformats.org/officeDocument/2006/relationships/slide" Target="slide19.xml"/><Relationship Id="rId4" Type="http://schemas.openxmlformats.org/officeDocument/2006/relationships/image" Target="../media/image43.jpeg"/><Relationship Id="rId9" Type="http://schemas.openxmlformats.org/officeDocument/2006/relationships/image" Target="../media/image46.jpeg"/><Relationship Id="rId14" Type="http://schemas.openxmlformats.org/officeDocument/2006/relationships/image" Target="../media/image49.gif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g"/><Relationship Id="rId5" Type="http://schemas.openxmlformats.org/officeDocument/2006/relationships/slide" Target="slide50.xml"/><Relationship Id="rId4" Type="http://schemas.openxmlformats.org/officeDocument/2006/relationships/image" Target="../media/image53.png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g"/><Relationship Id="rId5" Type="http://schemas.openxmlformats.org/officeDocument/2006/relationships/slide" Target="slide50.xml"/><Relationship Id="rId4" Type="http://schemas.openxmlformats.org/officeDocument/2006/relationships/image" Target="../media/image53.png"/></Relationships>
</file>

<file path=ppt/slides/_rels/slide5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g"/><Relationship Id="rId5" Type="http://schemas.openxmlformats.org/officeDocument/2006/relationships/slide" Target="slide50.xml"/><Relationship Id="rId4" Type="http://schemas.openxmlformats.org/officeDocument/2006/relationships/image" Target="../media/image53.png"/></Relationships>
</file>

<file path=ppt/slides/_rels/slide5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slide" Target="slide50.xml"/><Relationship Id="rId4" Type="http://schemas.openxmlformats.org/officeDocument/2006/relationships/image" Target="../media/image5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58.jp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6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WordArt 26"/>
          <p:cNvSpPr>
            <a:spLocks noChangeArrowheads="1" noChangeShapeType="1" noTextEdit="1"/>
          </p:cNvSpPr>
          <p:nvPr/>
        </p:nvSpPr>
        <p:spPr bwMode="auto">
          <a:xfrm>
            <a:off x="914400" y="1066800"/>
            <a:ext cx="7391400" cy="36195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1003892"/>
              </a:avLst>
            </a:prstTxWarp>
          </a:bodyPr>
          <a:lstStyle/>
          <a:p>
            <a:pPr algn="ctr"/>
            <a:r>
              <a:rPr lang="en-US" sz="6600" b="1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CHÀO MỪNG QUÝ THẦY CÔ VỀ DỰ GIỜ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8100" y="1581150"/>
            <a:ext cx="9144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 smtClean="0">
                <a:ln>
                  <a:solidFill>
                    <a:sysClr val="windowText" lastClr="000000"/>
                  </a:solidFill>
                </a:ln>
                <a:solidFill>
                  <a:srgbClr val="00CC00"/>
                </a:solidFill>
                <a:latin typeface="Arial" pitchFamily="34" charset="0"/>
                <a:cs typeface="Arial" pitchFamily="34" charset="0"/>
              </a:rPr>
              <a:t>BÀI GIẢNG </a:t>
            </a:r>
          </a:p>
          <a:p>
            <a:pPr algn="ctr">
              <a:lnSpc>
                <a:spcPct val="150000"/>
              </a:lnSpc>
            </a:pPr>
            <a:r>
              <a:rPr lang="en-US" sz="4800" b="1" dirty="0" smtClean="0">
                <a:ln>
                  <a:solidFill>
                    <a:sysClr val="windowText" lastClr="000000"/>
                  </a:solidFill>
                </a:ln>
                <a:solidFill>
                  <a:srgbClr val="00CC00"/>
                </a:solidFill>
                <a:latin typeface="Arial" pitchFamily="34" charset="0"/>
                <a:cs typeface="Arial" pitchFamily="34" charset="0"/>
              </a:rPr>
              <a:t>MÔN KHOA </a:t>
            </a:r>
            <a:r>
              <a:rPr lang="en-US" sz="4800" b="1" smtClean="0">
                <a:ln>
                  <a:solidFill>
                    <a:sysClr val="windowText" lastClr="000000"/>
                  </a:solidFill>
                </a:ln>
                <a:solidFill>
                  <a:srgbClr val="00CC00"/>
                </a:solidFill>
                <a:latin typeface="Arial" pitchFamily="34" charset="0"/>
                <a:cs typeface="Arial" pitchFamily="34" charset="0"/>
              </a:rPr>
              <a:t>HỌC LỚP 4</a:t>
            </a:r>
            <a:endParaRPr lang="en-US" sz="4800" b="1" dirty="0">
              <a:ln>
                <a:solidFill>
                  <a:sysClr val="windowText" lastClr="000000"/>
                </a:solidFill>
              </a:ln>
              <a:solidFill>
                <a:srgbClr val="00CC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74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2" name="chimes.wav"/>
          </p:stSnd>
        </p:sndAc>
      </p:transition>
    </mc:Choice>
    <mc:Fallback xmlns="">
      <p:transition spd="slow">
        <p:circl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 descr="Picture 3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4"/>
          <a:stretch>
            <a:fillRect/>
          </a:stretch>
        </p:blipFill>
        <p:spPr bwMode="auto">
          <a:xfrm>
            <a:off x="0" y="-1"/>
            <a:ext cx="9144000" cy="51218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3790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IMG_2045"/>
          <p:cNvPicPr>
            <a:picLocks noChangeAspect="1" noChangeArrowheads="1"/>
          </p:cNvPicPr>
          <p:nvPr/>
        </p:nvPicPr>
        <p:blipFill>
          <a:blip r:embed="rId3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82" y="0"/>
            <a:ext cx="9111018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5913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IMG_2044"/>
          <p:cNvPicPr>
            <a:picLocks noChangeAspect="1" noChangeArrowheads="1"/>
          </p:cNvPicPr>
          <p:nvPr/>
        </p:nvPicPr>
        <p:blipFill>
          <a:blip r:embed="rId3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96"/>
            <a:ext cx="9164220" cy="51398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847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 descr="IMG_2042"/>
          <p:cNvPicPr>
            <a:picLocks noChangeAspect="1" noChangeArrowheads="1"/>
          </p:cNvPicPr>
          <p:nvPr/>
        </p:nvPicPr>
        <p:blipFill>
          <a:blip r:embed="rId4">
            <a:lum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33350"/>
            <a:ext cx="6629400" cy="34289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6200" y="3585222"/>
            <a:ext cx="5867400" cy="827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4000" smtClean="0"/>
              <a:t>- Nguồn nhiệt : Mặt trời</a:t>
            </a:r>
            <a:endParaRPr lang="en-US" sz="4000">
              <a:solidFill>
                <a:srgbClr val="0000CC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" y="4269998"/>
            <a:ext cx="90678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4000" smtClean="0"/>
              <a:t>=&gt; Giúp nước biển bốc hơi tạo thành muối.</a:t>
            </a:r>
            <a:endParaRPr lang="en-US" sz="400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65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76200" y="2800350"/>
            <a:ext cx="8904596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4000" smtClean="0"/>
              <a:t>- Nguồn nhiệt : ngọn lửa của bếp ga, bếp củi.</a:t>
            </a:r>
            <a:endParaRPr lang="en-US" sz="4000">
              <a:solidFill>
                <a:srgbClr val="0000CC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" y="4269998"/>
            <a:ext cx="90678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4000" smtClean="0"/>
              <a:t>=&gt; Giúp đun nấu thức ăn, nước uống.</a:t>
            </a:r>
            <a:endParaRPr lang="en-US" sz="4000">
              <a:solidFill>
                <a:srgbClr val="0000CC"/>
              </a:solidFill>
            </a:endParaRPr>
          </a:p>
        </p:txBody>
      </p:sp>
      <p:pic>
        <p:nvPicPr>
          <p:cNvPr id="6" name="Picture 9" descr="Picture 30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4"/>
          <a:stretch>
            <a:fillRect/>
          </a:stretch>
        </p:blipFill>
        <p:spPr bwMode="auto">
          <a:xfrm>
            <a:off x="114300" y="175714"/>
            <a:ext cx="4381500" cy="25640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IMG_2045"/>
          <p:cNvPicPr>
            <a:picLocks noChangeAspect="1" noChangeArrowheads="1"/>
          </p:cNvPicPr>
          <p:nvPr/>
        </p:nvPicPr>
        <p:blipFill>
          <a:blip r:embed="rId5" cstate="print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75714"/>
            <a:ext cx="4256396" cy="25640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586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76200" y="3507998"/>
            <a:ext cx="8763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4000" smtClean="0"/>
              <a:t>- Nguồn nhiệt : Bàn là đang cắm điện.</a:t>
            </a:r>
            <a:endParaRPr lang="en-US" sz="4000">
              <a:solidFill>
                <a:srgbClr val="0000CC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" y="4269998"/>
            <a:ext cx="90678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4000" smtClean="0"/>
              <a:t>=&gt; Giúp là khô, phẳng quần áo.</a:t>
            </a:r>
            <a:endParaRPr lang="en-US" sz="4000">
              <a:solidFill>
                <a:srgbClr val="0000CC"/>
              </a:solidFill>
            </a:endParaRPr>
          </a:p>
        </p:txBody>
      </p:sp>
      <p:pic>
        <p:nvPicPr>
          <p:cNvPr id="6" name="Picture 7" descr="IMG_2044"/>
          <p:cNvPicPr>
            <a:picLocks noChangeAspect="1" noChangeArrowheads="1"/>
          </p:cNvPicPr>
          <p:nvPr/>
        </p:nvPicPr>
        <p:blipFill>
          <a:blip r:embed="rId4" cstate="print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33350"/>
            <a:ext cx="5791200" cy="324802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3315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97"/>
          <a:stretch/>
        </p:blipFill>
        <p:spPr>
          <a:xfrm>
            <a:off x="0" y="0"/>
            <a:ext cx="9144000" cy="51437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Rounded Rectangular Callout 1"/>
          <p:cNvSpPr/>
          <p:nvPr/>
        </p:nvSpPr>
        <p:spPr>
          <a:xfrm flipH="1">
            <a:off x="152400" y="192140"/>
            <a:ext cx="6400800" cy="2760610"/>
          </a:xfrm>
          <a:prstGeom prst="wedgeRoundRectCallout">
            <a:avLst>
              <a:gd name="adj1" fmla="val -54760"/>
              <a:gd name="adj2" fmla="val 75848"/>
              <a:gd name="adj3" fmla="val 1666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4800" y="172560"/>
            <a:ext cx="6096000" cy="26619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spcBef>
                <a:spcPct val="50000"/>
              </a:spcBef>
            </a:pPr>
            <a:r>
              <a:rPr lang="en-US" sz="4400" smtClean="0"/>
              <a:t>Khi ga, củi cháy hết hoặc khi ta tắt bếp đi thì còn nguồn điện không ?</a:t>
            </a:r>
            <a:endParaRPr lang="en-US" sz="4400"/>
          </a:p>
        </p:txBody>
      </p:sp>
      <p:pic>
        <p:nvPicPr>
          <p:cNvPr id="5" name="Picture 21" descr="j023213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2190750"/>
            <a:ext cx="2178125" cy="209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9132836"/>
      </p:ext>
    </p:extLst>
  </p:cSld>
  <p:clrMapOvr>
    <a:masterClrMapping/>
  </p:clrMapOvr>
  <p:transition spd="slow">
    <p:wheel spokes="1"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Rounded Rectangular Callout 1"/>
          <p:cNvSpPr/>
          <p:nvPr/>
        </p:nvSpPr>
        <p:spPr>
          <a:xfrm flipH="1">
            <a:off x="152400" y="1258940"/>
            <a:ext cx="6400800" cy="1998610"/>
          </a:xfrm>
          <a:prstGeom prst="wedgeRoundRectCallout">
            <a:avLst>
              <a:gd name="adj1" fmla="val -49565"/>
              <a:gd name="adj2" fmla="val 65153"/>
              <a:gd name="adj3" fmla="val 1666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4800" y="1239360"/>
            <a:ext cx="6096000" cy="185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spcBef>
                <a:spcPct val="50000"/>
              </a:spcBef>
            </a:pPr>
            <a:r>
              <a:rPr lang="en-US" sz="4400" smtClean="0"/>
              <a:t>Bàn là điện được gọi là nguồn nhiệt khi nào ?</a:t>
            </a:r>
            <a:endParaRPr lang="en-US" sz="4400"/>
          </a:p>
        </p:txBody>
      </p:sp>
    </p:spTree>
    <p:extLst>
      <p:ext uri="{BB962C8B-B14F-4D97-AF65-F5344CB8AC3E}">
        <p14:creationId xmlns:p14="http://schemas.microsoft.com/office/powerpoint/2010/main" val="1109179179"/>
      </p:ext>
    </p:extLst>
  </p:cSld>
  <p:clrMapOvr>
    <a:masterClrMapping/>
  </p:clrMapOvr>
  <p:transition spd="slow">
    <p:wheel spokes="1"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042"/>
          <p:cNvPicPr>
            <a:picLocks noChangeAspect="1" noChangeArrowheads="1"/>
          </p:cNvPicPr>
          <p:nvPr/>
        </p:nvPicPr>
        <p:blipFill>
          <a:blip r:embed="rId3" cstate="print">
            <a:lum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82" y="0"/>
            <a:ext cx="4540724" cy="25717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9" descr="Picture 30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4"/>
          <a:stretch>
            <a:fillRect/>
          </a:stretch>
        </p:blipFill>
        <p:spPr bwMode="auto">
          <a:xfrm>
            <a:off x="4552686" y="-1"/>
            <a:ext cx="4591314" cy="25717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IMG_2045"/>
          <p:cNvPicPr>
            <a:picLocks noChangeAspect="1" noChangeArrowheads="1"/>
          </p:cNvPicPr>
          <p:nvPr/>
        </p:nvPicPr>
        <p:blipFill>
          <a:blip r:embed="rId5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82" y="2571750"/>
            <a:ext cx="4555509" cy="25717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 descr="IMG_2044"/>
          <p:cNvPicPr>
            <a:picLocks noChangeAspect="1" noChangeArrowheads="1"/>
          </p:cNvPicPr>
          <p:nvPr/>
        </p:nvPicPr>
        <p:blipFill>
          <a:blip r:embed="rId6" cstate="print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686" y="2557094"/>
            <a:ext cx="4591314" cy="258640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Horizontal Scroll 1"/>
          <p:cNvSpPr/>
          <p:nvPr/>
        </p:nvSpPr>
        <p:spPr>
          <a:xfrm>
            <a:off x="228600" y="209550"/>
            <a:ext cx="8763000" cy="4572000"/>
          </a:xfrm>
          <a:prstGeom prst="horizontalScroll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r>
              <a:rPr lang="en-US" sz="4400" b="1">
                <a:solidFill>
                  <a:srgbClr val="FF0000"/>
                </a:solidFill>
              </a:rPr>
              <a:t>	</a:t>
            </a:r>
            <a:r>
              <a:rPr lang="en-US" sz="4400" b="1" smtClean="0">
                <a:solidFill>
                  <a:srgbClr val="FF0000"/>
                </a:solidFill>
              </a:rPr>
              <a:t>Có 3 loại nguồn nhiệt :</a:t>
            </a:r>
          </a:p>
          <a:p>
            <a:pPr algn="just">
              <a:lnSpc>
                <a:spcPct val="120000"/>
              </a:lnSpc>
            </a:pPr>
            <a:r>
              <a:rPr lang="en-US" sz="4400" smtClean="0">
                <a:solidFill>
                  <a:schemeClr val="tx1"/>
                </a:solidFill>
              </a:rPr>
              <a:t>	- Mặt trời.</a:t>
            </a:r>
          </a:p>
          <a:p>
            <a:pPr algn="just">
              <a:lnSpc>
                <a:spcPct val="120000"/>
              </a:lnSpc>
            </a:pPr>
            <a:r>
              <a:rPr lang="en-US" sz="4400" smtClean="0">
                <a:solidFill>
                  <a:schemeClr val="tx1"/>
                </a:solidFill>
              </a:rPr>
              <a:t>	- Ngọn lửa của các vật bị cháy.</a:t>
            </a:r>
          </a:p>
          <a:p>
            <a:pPr algn="just">
              <a:lnSpc>
                <a:spcPct val="120000"/>
              </a:lnSpc>
            </a:pPr>
            <a:r>
              <a:rPr lang="en-US" sz="4400" smtClean="0">
                <a:solidFill>
                  <a:schemeClr val="tx1"/>
                </a:solidFill>
              </a:rPr>
              <a:t>	- Các vật sử dụng điện.</a:t>
            </a:r>
            <a:endParaRPr lang="en-US" sz="4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381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Rounded Rectangular Callout 1"/>
          <p:cNvSpPr/>
          <p:nvPr/>
        </p:nvSpPr>
        <p:spPr>
          <a:xfrm flipH="1">
            <a:off x="457200" y="568088"/>
            <a:ext cx="6400800" cy="2537062"/>
          </a:xfrm>
          <a:prstGeom prst="wedgeRoundRectCallout">
            <a:avLst>
              <a:gd name="adj1" fmla="val -57728"/>
              <a:gd name="adj2" fmla="val 67423"/>
              <a:gd name="adj3" fmla="val 1666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09600" y="782162"/>
            <a:ext cx="6096000" cy="1935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spcBef>
                <a:spcPct val="50000"/>
              </a:spcBef>
            </a:pPr>
            <a:r>
              <a:rPr lang="en-US" sz="4800" smtClean="0"/>
              <a:t>Bạn còn biết những nguồn nhiệt nào khác ?</a:t>
            </a:r>
            <a:endParaRPr lang="en-US" sz="4800"/>
          </a:p>
        </p:txBody>
      </p:sp>
    </p:spTree>
    <p:extLst>
      <p:ext uri="{BB962C8B-B14F-4D97-AF65-F5344CB8AC3E}">
        <p14:creationId xmlns:p14="http://schemas.microsoft.com/office/powerpoint/2010/main" val="1783310829"/>
      </p:ext>
    </p:extLst>
  </p:cSld>
  <p:clrMapOvr>
    <a:masterClrMapping/>
  </p:clrMapOvr>
  <p:transition spd="slow">
    <p:wheel spokes="1"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304800" y="2001006"/>
            <a:ext cx="8534400" cy="28567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7200" b="1" smtClean="0">
                <a:ln>
                  <a:solidFill>
                    <a:sysClr val="windowText" lastClr="000000"/>
                  </a:solidFill>
                </a:ln>
                <a:solidFill>
                  <a:srgbClr val="24CA40"/>
                </a:solidFill>
                <a:latin typeface="+mj-lt"/>
                <a:ea typeface="HP001 5Ha" pitchFamily="34" charset="-127"/>
                <a:cs typeface="Arial" pitchFamily="34" charset="0"/>
              </a:rPr>
              <a:t>“Tôi là ai ? Tôi dẫn nhiệt như thế nào ?”</a:t>
            </a:r>
            <a:endParaRPr lang="en-US" sz="7200" b="1">
              <a:ln>
                <a:solidFill>
                  <a:sysClr val="windowText" lastClr="000000"/>
                </a:solidFill>
              </a:ln>
              <a:solidFill>
                <a:srgbClr val="24CA40"/>
              </a:solidFill>
              <a:latin typeface="+mj-lt"/>
              <a:ea typeface="HP001 5Ha" pitchFamily="34" charset="-127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0434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869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chimes.wav"/>
          </p:stSnd>
        </p:sndAc>
      </p:transition>
    </mc:Choice>
    <mc:Fallback xmlns="">
      <p:transition spd="slow">
        <p:split orient="vert"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11110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6" y="0"/>
            <a:ext cx="9138314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228600" y="4400550"/>
            <a:ext cx="3581400" cy="609600"/>
          </a:xfrm>
          <a:prstGeom prst="rect">
            <a:avLst/>
          </a:prstGeom>
          <a:solidFill>
            <a:srgbClr val="24CA4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chemeClr val="tx1"/>
                </a:solidFill>
              </a:rPr>
              <a:t>Mô hình khí Biogas</a:t>
            </a:r>
            <a:endParaRPr lang="en-US" sz="32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22776"/>
      </p:ext>
    </p:extLst>
  </p:cSld>
  <p:clrMapOvr>
    <a:masterClrMapping/>
  </p:clrMapOvr>
  <p:transition spd="slow">
    <p:wip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Rounded Rectangular Callout 1"/>
          <p:cNvSpPr/>
          <p:nvPr/>
        </p:nvSpPr>
        <p:spPr>
          <a:xfrm flipH="1">
            <a:off x="1905000" y="209550"/>
            <a:ext cx="6781800" cy="2537062"/>
          </a:xfrm>
          <a:prstGeom prst="wedgeRoundRectCallout">
            <a:avLst>
              <a:gd name="adj1" fmla="val -1886"/>
              <a:gd name="adj2" fmla="val 66703"/>
              <a:gd name="adj3" fmla="val 1666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981200" y="57150"/>
            <a:ext cx="6705600" cy="2733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spcBef>
                <a:spcPct val="50000"/>
              </a:spcBef>
            </a:pPr>
            <a:r>
              <a:rPr lang="en-US" sz="4400" smtClean="0"/>
              <a:t>Trong cuộc sống hằng ngày, các nguồn nhiệt dùng để làm gì ?</a:t>
            </a:r>
            <a:endParaRPr lang="en-US" sz="4400"/>
          </a:p>
        </p:txBody>
      </p:sp>
      <p:pic>
        <p:nvPicPr>
          <p:cNvPr id="5" name="Picture 21" descr="j023213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8275" y="2952750"/>
            <a:ext cx="2178125" cy="209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981200" y="67294"/>
            <a:ext cx="6705600" cy="2733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spcBef>
                <a:spcPct val="50000"/>
              </a:spcBef>
            </a:pPr>
            <a:r>
              <a:rPr lang="en-US" sz="4400" smtClean="0"/>
              <a:t>Trong cuộc sống hằng ngày, các nguồn nhiệt dùng đun nấu, sấy khô, sưởi ấm...</a:t>
            </a:r>
            <a:endParaRPr lang="en-US" sz="4400"/>
          </a:p>
        </p:txBody>
      </p:sp>
    </p:spTree>
    <p:extLst>
      <p:ext uri="{BB962C8B-B14F-4D97-AF65-F5344CB8AC3E}">
        <p14:creationId xmlns:p14="http://schemas.microsoft.com/office/powerpoint/2010/main" val="1973713010"/>
      </p:ext>
    </p:extLst>
  </p:cSld>
  <p:clrMapOvr>
    <a:masterClrMapping/>
  </p:clrMapOvr>
  <p:transition spd="slow">
    <p:wheel spokes="1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0"/>
            <a:ext cx="9194470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1752600" y="762530"/>
            <a:ext cx="7391400" cy="333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5400" b="1" smtClean="0">
                <a:solidFill>
                  <a:srgbClr val="24CA40"/>
                </a:solidFill>
              </a:rPr>
              <a:t>Cách phòng tránh những rủi ro, nguy hiểm khi sử dụng nguồn nhiệt.</a:t>
            </a:r>
            <a:endParaRPr lang="en-US" sz="5400" b="1">
              <a:solidFill>
                <a:srgbClr val="24CA40"/>
              </a:solidFill>
              <a:latin typeface="+mj-lt"/>
              <a:ea typeface="HP001 5Ha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56338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2" name="chimes.wav"/>
          </p:stSnd>
        </p:sndAc>
      </p:transition>
    </mc:Choice>
    <mc:Fallback xmlns="">
      <p:transition spd="slow">
        <p:circl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Rounded Rectangular Callout 1"/>
          <p:cNvSpPr/>
          <p:nvPr/>
        </p:nvSpPr>
        <p:spPr>
          <a:xfrm flipH="1">
            <a:off x="152400" y="1634888"/>
            <a:ext cx="6400800" cy="2537062"/>
          </a:xfrm>
          <a:prstGeom prst="wedgeRoundRectCallout">
            <a:avLst>
              <a:gd name="adj1" fmla="val -62649"/>
              <a:gd name="adj2" fmla="val -1"/>
              <a:gd name="adj3" fmla="val 1666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" y="1848962"/>
            <a:ext cx="6248400" cy="2012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spcBef>
                <a:spcPct val="50000"/>
              </a:spcBef>
            </a:pPr>
            <a:r>
              <a:rPr lang="en-US" sz="4800" smtClean="0"/>
              <a:t>Nhà bạn sử dụng những nguồn nhiệt nào ?</a:t>
            </a:r>
            <a:endParaRPr lang="en-US" sz="4800"/>
          </a:p>
        </p:txBody>
      </p:sp>
      <p:pic>
        <p:nvPicPr>
          <p:cNvPr id="5" name="Picture 21" descr="j023213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2952750"/>
            <a:ext cx="2178125" cy="209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4187196"/>
      </p:ext>
    </p:extLst>
  </p:cSld>
  <p:clrMapOvr>
    <a:masterClrMapping/>
  </p:clrMapOvr>
  <p:transition spd="slow">
    <p:wheel spokes="1"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b="12727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28233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chimes.wav"/>
          </p:stSnd>
        </p:sndAc>
      </p:transition>
    </mc:Choice>
    <mc:Fallback xmlns="">
      <p:transition spd="slow">
        <p:split orient="vert"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207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9" descr="IMG_204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16" y="2219325"/>
            <a:ext cx="4259283" cy="27908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 descr="IMG_204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219326"/>
            <a:ext cx="4191000" cy="27908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0316" y="167068"/>
            <a:ext cx="7853150" cy="18712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en-US" sz="4400" smtClean="0"/>
              <a:t>- Quan sát hình 5, 6 SGK/107</a:t>
            </a:r>
          </a:p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en-US" sz="4400" smtClean="0"/>
              <a:t>- Dự đoán : </a:t>
            </a:r>
            <a:r>
              <a:rPr lang="en-US" sz="4400" smtClean="0">
                <a:solidFill>
                  <a:srgbClr val="FF0000"/>
                </a:solidFill>
              </a:rPr>
              <a:t>Điều gì sẽ xảy ra ?</a:t>
            </a:r>
            <a:endParaRPr lang="en-US" sz="44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22776"/>
      </p:ext>
    </p:extLst>
  </p:cSld>
  <p:clrMapOvr>
    <a:masterClrMapping/>
  </p:clrMapOvr>
  <p:transition spd="slow">
    <p:wheel spokes="1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 descr="IMG_2046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26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0172792"/>
      </p:ext>
    </p:extLst>
  </p:cSld>
  <p:clrMapOvr>
    <a:masterClrMapping/>
  </p:clrMapOvr>
  <p:transition spd="slow">
    <p:wheel spokes="1"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IMG_204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7108"/>
            <a:ext cx="9144001" cy="51363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3447300"/>
      </p:ext>
    </p:extLst>
  </p:cSld>
  <p:clrMapOvr>
    <a:masterClrMapping/>
  </p:clrMapOvr>
  <p:transition spd="slow">
    <p:wheel spokes="1"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304800" y="2001006"/>
            <a:ext cx="8534400" cy="28567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7200" b="1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+mj-lt"/>
                <a:ea typeface="HP001 5Ha" pitchFamily="34" charset="-127"/>
                <a:cs typeface="Arial" pitchFamily="34" charset="0"/>
              </a:rPr>
              <a:t>“Tôi là vật gì ? Tôi có công dụng ra sao ?”</a:t>
            </a:r>
            <a:endParaRPr lang="en-US" sz="7200" b="1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+mj-lt"/>
              <a:ea typeface="HP001 5Ha" pitchFamily="34" charset="-127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527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207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75559" y="-19050"/>
            <a:ext cx="8739841" cy="1234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200" b="1" smtClean="0">
                <a:solidFill>
                  <a:srgbClr val="0000CC"/>
                </a:solidFill>
                <a:latin typeface="+mj-lt"/>
                <a:ea typeface="HP001 5Ha" pitchFamily="34" charset="-127"/>
              </a:rPr>
              <a:t>Cách phòng tránh những rủi ro, nguy hiểm khi sử dụng nguồn nhiệt.</a:t>
            </a:r>
            <a:endParaRPr lang="en-US" sz="3200" b="1">
              <a:solidFill>
                <a:srgbClr val="0000CC"/>
              </a:solidFill>
              <a:latin typeface="+mj-lt"/>
              <a:ea typeface="HP001 5Ha" pitchFamily="34" charset="-127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3694025"/>
              </p:ext>
            </p:extLst>
          </p:nvPr>
        </p:nvGraphicFramePr>
        <p:xfrm>
          <a:off x="96672" y="1352550"/>
          <a:ext cx="8894928" cy="358139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409364"/>
                <a:gridCol w="4485564"/>
              </a:tblGrid>
              <a:tr h="802414">
                <a:tc>
                  <a:txBody>
                    <a:bodyPr/>
                    <a:lstStyle/>
                    <a:p>
                      <a:pPr algn="ctr"/>
                      <a:r>
                        <a:rPr lang="en-US" sz="2800" smtClean="0">
                          <a:solidFill>
                            <a:schemeClr val="tx1"/>
                          </a:solidFill>
                        </a:rPr>
                        <a:t>Những</a:t>
                      </a:r>
                      <a:r>
                        <a:rPr lang="en-US" sz="2800" baseline="0" smtClean="0">
                          <a:solidFill>
                            <a:schemeClr val="tx1"/>
                          </a:solidFill>
                        </a:rPr>
                        <a:t> rủi ro, nguy hiểm</a:t>
                      </a:r>
                      <a:endParaRPr lang="en-US" sz="28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smtClean="0">
                          <a:solidFill>
                            <a:schemeClr val="tx1"/>
                          </a:solidFill>
                        </a:rPr>
                        <a:t>Cách</a:t>
                      </a:r>
                      <a:r>
                        <a:rPr lang="en-US" sz="2800" baseline="0" smtClean="0">
                          <a:solidFill>
                            <a:schemeClr val="tx1"/>
                          </a:solidFill>
                        </a:rPr>
                        <a:t> phòng tránh</a:t>
                      </a:r>
                      <a:endParaRPr lang="en-US" sz="28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78985"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76451481"/>
      </p:ext>
    </p:extLst>
  </p:cSld>
  <p:clrMapOvr>
    <a:masterClrMapping/>
  </p:clrMapOvr>
  <p:transition spd="slow">
    <p:wheel spokes="1"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bor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475" b="87006" l="0" r="97941">
                        <a14:foregroundMark x1="55179" y1="29782" x2="56935" y2="27926"/>
                        <a14:foregroundMark x1="69049" y1="27280" x2="72683" y2="30266"/>
                        <a14:foregroundMark x1="59176" y1="27684" x2="59176" y2="27684"/>
                        <a14:foregroundMark x1="84979" y1="78289" x2="79770" y2="80145"/>
                        <a14:foregroundMark x1="90672" y1="75464" x2="90672" y2="80307"/>
                        <a14:foregroundMark x1="77892" y1="83132" x2="91399" y2="82405"/>
                        <a14:foregroundMark x1="37674" y1="83535" x2="40460" y2="83212"/>
                        <a14:foregroundMark x1="31012" y1="84826" x2="32162" y2="85714"/>
                        <a14:foregroundMark x1="6602" y1="79661" x2="6481" y2="81517"/>
                        <a14:foregroundMark x1="14294" y1="80872" x2="14294" y2="82163"/>
                        <a14:foregroundMark x1="17807" y1="80145" x2="17929" y2="82324"/>
                        <a14:foregroundMark x1="84979" y1="51332" x2="84979" y2="51332"/>
                        <a14:foregroundMark x1="88128" y1="53188" x2="88128" y2="53188"/>
                        <a14:backgroundMark x1="40218" y1="31558" x2="44579" y2="44633"/>
                        <a14:backgroundMark x1="77044" y1="32365" x2="75651" y2="36885"/>
                        <a14:backgroundMark x1="90248" y1="37369" x2="92368" y2="48830"/>
                        <a14:backgroundMark x1="73773" y1="48265" x2="73289" y2="47458"/>
                        <a14:backgroundMark x1="54634" y1="47135" x2="55663" y2="47458"/>
                        <a14:backgroundMark x1="24833" y1="33575" x2="24712" y2="32365"/>
                        <a14:backgroundMark x1="21684" y1="46086" x2="21078" y2="44633"/>
                        <a14:backgroundMark x1="20715" y1="42615" x2="21078" y2="43099"/>
                        <a14:backgroundMark x1="17141" y1="62066" x2="16414" y2="62066"/>
                        <a14:backgroundMark x1="19927" y1="80145" x2="20957" y2="82889"/>
                        <a14:backgroundMark x1="16172" y1="81356" x2="15809" y2="83535"/>
                        <a14:backgroundMark x1="15809" y1="79984" x2="15809" y2="81033"/>
                        <a14:backgroundMark x1="2059" y1="70460" x2="2059" y2="77159"/>
                        <a14:backgroundMark x1="303" y1="63923" x2="666" y2="66909"/>
                        <a14:backgroundMark x1="5209" y1="59564" x2="5451" y2="62873"/>
                        <a14:backgroundMark x1="5330" y1="72478" x2="6602" y2="73123"/>
                        <a14:backgroundMark x1="5451" y1="63923" x2="6239" y2="67393"/>
                        <a14:backgroundMark x1="85100" y1="51655" x2="85100" y2="51655"/>
                        <a14:backgroundMark x1="88371" y1="53349" x2="88371" y2="53349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6" t="6927" b="16884"/>
          <a:stretch/>
        </p:blipFill>
        <p:spPr>
          <a:xfrm>
            <a:off x="1752600" y="1328460"/>
            <a:ext cx="5638800" cy="32720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47800" y="438150"/>
            <a:ext cx="6225241" cy="932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4200" b="1" smtClean="0">
                <a:solidFill>
                  <a:srgbClr val="0000CC"/>
                </a:solidFill>
                <a:latin typeface="+mj-lt"/>
                <a:ea typeface="HP001 5Ha" pitchFamily="34" charset="-127"/>
              </a:rPr>
              <a:t>Thảo luận nhóm 6 (5 phút).</a:t>
            </a:r>
            <a:endParaRPr lang="en-US" sz="4200" b="1">
              <a:solidFill>
                <a:srgbClr val="0000CC"/>
              </a:solidFill>
              <a:latin typeface="+mj-lt"/>
              <a:ea typeface="HP001 5Ha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3293911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4364478"/>
              </p:ext>
            </p:extLst>
          </p:nvPr>
        </p:nvGraphicFramePr>
        <p:xfrm>
          <a:off x="0" y="0"/>
          <a:ext cx="9144000" cy="51435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532833"/>
                <a:gridCol w="4611167"/>
              </a:tblGrid>
              <a:tr h="662970">
                <a:tc>
                  <a:txBody>
                    <a:bodyPr/>
                    <a:lstStyle/>
                    <a:p>
                      <a:pPr algn="ctr"/>
                      <a:r>
                        <a:rPr lang="en-US" sz="2800" smtClean="0">
                          <a:solidFill>
                            <a:schemeClr val="tx1"/>
                          </a:solidFill>
                        </a:rPr>
                        <a:t>Những</a:t>
                      </a:r>
                      <a:r>
                        <a:rPr lang="en-US" sz="2800" baseline="0" smtClean="0">
                          <a:solidFill>
                            <a:schemeClr val="tx1"/>
                          </a:solidFill>
                        </a:rPr>
                        <a:t> rủi ro, nguy hiểm</a:t>
                      </a:r>
                      <a:endParaRPr lang="en-US" sz="28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smtClean="0">
                          <a:solidFill>
                            <a:schemeClr val="tx1"/>
                          </a:solidFill>
                        </a:rPr>
                        <a:t>Cách</a:t>
                      </a:r>
                      <a:r>
                        <a:rPr lang="en-US" sz="2800" baseline="0" smtClean="0">
                          <a:solidFill>
                            <a:schemeClr val="tx1"/>
                          </a:solidFill>
                        </a:rPr>
                        <a:t> phòng tránh</a:t>
                      </a:r>
                      <a:endParaRPr lang="en-US" sz="28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80530"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Text Box 25"/>
          <p:cNvSpPr txBox="1">
            <a:spLocks noChangeArrowheads="1"/>
          </p:cNvSpPr>
          <p:nvPr/>
        </p:nvSpPr>
        <p:spPr bwMode="auto">
          <a:xfrm>
            <a:off x="76200" y="742950"/>
            <a:ext cx="43434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2800"/>
              <a:t>- Bị cảm nắng do đi làm việc hoặc chơi dưới nắng to.</a:t>
            </a:r>
          </a:p>
        </p:txBody>
      </p:sp>
      <p:sp>
        <p:nvSpPr>
          <p:cNvPr id="4" name="Text Box 26"/>
          <p:cNvSpPr txBox="1">
            <a:spLocks noChangeArrowheads="1"/>
          </p:cNvSpPr>
          <p:nvPr/>
        </p:nvSpPr>
        <p:spPr bwMode="auto">
          <a:xfrm>
            <a:off x="4572000" y="742524"/>
            <a:ext cx="43434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2800"/>
              <a:t>- Đội mũ, đeo kính khi ra đường. Không nên chơi ở chỗ quá nắng.</a:t>
            </a: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0" y="2127519"/>
            <a:ext cx="9144000" cy="42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 Box 30"/>
          <p:cNvSpPr txBox="1">
            <a:spLocks noChangeArrowheads="1"/>
          </p:cNvSpPr>
          <p:nvPr/>
        </p:nvSpPr>
        <p:spPr bwMode="auto">
          <a:xfrm>
            <a:off x="4572000" y="2143125"/>
            <a:ext cx="44196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2800"/>
              <a:t>- Không nên chơi đùa </a:t>
            </a:r>
            <a:r>
              <a:rPr lang="en-US" sz="2800" smtClean="0"/>
              <a:t>gần: </a:t>
            </a:r>
            <a:r>
              <a:rPr lang="en-US" sz="2800"/>
              <a:t>bàn là, bếp than, bếp điện, ... đang sử dụng.</a:t>
            </a:r>
          </a:p>
        </p:txBody>
      </p:sp>
      <p:sp>
        <p:nvSpPr>
          <p:cNvPr id="8" name="Text Box 32"/>
          <p:cNvSpPr txBox="1">
            <a:spLocks noChangeArrowheads="1"/>
          </p:cNvSpPr>
          <p:nvPr/>
        </p:nvSpPr>
        <p:spPr bwMode="auto">
          <a:xfrm>
            <a:off x="76200" y="2152650"/>
            <a:ext cx="43434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2800"/>
              <a:t>- Bị bỏng do chơi đùa gần vật tỏa </a:t>
            </a:r>
            <a:r>
              <a:rPr lang="en-US" sz="2800" smtClean="0"/>
              <a:t>nhiệt : </a:t>
            </a:r>
            <a:r>
              <a:rPr lang="en-US" sz="2800"/>
              <a:t>bàn là, bếp than, bếp củi...</a:t>
            </a: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0" y="3561924"/>
            <a:ext cx="9144000" cy="42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 Box 40"/>
          <p:cNvSpPr txBox="1">
            <a:spLocks noChangeArrowheads="1"/>
          </p:cNvSpPr>
          <p:nvPr/>
        </p:nvSpPr>
        <p:spPr bwMode="auto">
          <a:xfrm>
            <a:off x="4648200" y="3638550"/>
            <a:ext cx="43434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2800"/>
              <a:t>- Dùng lót tay khi bê nồi, xoong, ấm ra khỏi nguồn nhiệt.</a:t>
            </a:r>
          </a:p>
        </p:txBody>
      </p:sp>
      <p:sp>
        <p:nvSpPr>
          <p:cNvPr id="11" name="Text Box 41"/>
          <p:cNvSpPr txBox="1">
            <a:spLocks noChangeArrowheads="1"/>
          </p:cNvSpPr>
          <p:nvPr/>
        </p:nvSpPr>
        <p:spPr bwMode="auto">
          <a:xfrm>
            <a:off x="76200" y="3638550"/>
            <a:ext cx="43434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2800"/>
              <a:t>- Bị bỏng do bê nồi, xoong, ấm ra khỏi nguồn nhiệt</a:t>
            </a:r>
          </a:p>
        </p:txBody>
      </p:sp>
    </p:spTree>
    <p:extLst>
      <p:ext uri="{BB962C8B-B14F-4D97-AF65-F5344CB8AC3E}">
        <p14:creationId xmlns:p14="http://schemas.microsoft.com/office/powerpoint/2010/main" val="1112393226"/>
      </p:ext>
    </p:extLst>
  </p:cSld>
  <p:clrMapOvr>
    <a:masterClrMapping/>
  </p:clrMapOvr>
  <p:transition spd="slow">
    <p:wheel spokes="1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utoUpdateAnimBg="0"/>
      <p:bldP spid="4" grpId="0" autoUpdateAnimBg="0"/>
      <p:bldP spid="7" grpId="0" autoUpdateAnimBg="0"/>
      <p:bldP spid="8" grpId="0" autoUpdateAnimBg="0"/>
      <p:bldP spid="10" grpId="0" autoUpdateAnimBg="0"/>
      <p:bldP spid="11" grpId="0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1844643"/>
              </p:ext>
            </p:extLst>
          </p:nvPr>
        </p:nvGraphicFramePr>
        <p:xfrm>
          <a:off x="0" y="0"/>
          <a:ext cx="9144000" cy="51435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191000"/>
                <a:gridCol w="4953000"/>
              </a:tblGrid>
              <a:tr h="662970">
                <a:tc>
                  <a:txBody>
                    <a:bodyPr/>
                    <a:lstStyle/>
                    <a:p>
                      <a:pPr algn="ctr"/>
                      <a:r>
                        <a:rPr lang="en-US" sz="2800" smtClean="0">
                          <a:solidFill>
                            <a:schemeClr val="tx1"/>
                          </a:solidFill>
                        </a:rPr>
                        <a:t>Những</a:t>
                      </a:r>
                      <a:r>
                        <a:rPr lang="en-US" sz="2800" baseline="0" smtClean="0">
                          <a:solidFill>
                            <a:schemeClr val="tx1"/>
                          </a:solidFill>
                        </a:rPr>
                        <a:t> rủi ro, nguy hiểm</a:t>
                      </a:r>
                      <a:endParaRPr lang="en-US" sz="28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smtClean="0">
                          <a:solidFill>
                            <a:schemeClr val="tx1"/>
                          </a:solidFill>
                        </a:rPr>
                        <a:t>Cách</a:t>
                      </a:r>
                      <a:r>
                        <a:rPr lang="en-US" sz="2800" baseline="0" smtClean="0">
                          <a:solidFill>
                            <a:schemeClr val="tx1"/>
                          </a:solidFill>
                        </a:rPr>
                        <a:t> phòng tránh</a:t>
                      </a:r>
                      <a:endParaRPr lang="en-US" sz="28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80530"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cxnSp>
        <p:nvCxnSpPr>
          <p:cNvPr id="6" name="Straight Connector 5"/>
          <p:cNvCxnSpPr/>
          <p:nvPr/>
        </p:nvCxnSpPr>
        <p:spPr>
          <a:xfrm flipV="1">
            <a:off x="0" y="1885950"/>
            <a:ext cx="9144000" cy="42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0" y="3028524"/>
            <a:ext cx="9144000" cy="42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 Box 48"/>
          <p:cNvSpPr txBox="1">
            <a:spLocks noChangeArrowheads="1"/>
          </p:cNvSpPr>
          <p:nvPr/>
        </p:nvSpPr>
        <p:spPr bwMode="auto">
          <a:xfrm>
            <a:off x="76200" y="729555"/>
            <a:ext cx="40386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2800"/>
              <a:t>- Cháy các đồ vật do để gần bếp than, bếp củi.</a:t>
            </a:r>
          </a:p>
        </p:txBody>
      </p:sp>
      <p:sp>
        <p:nvSpPr>
          <p:cNvPr id="13" name="Text Box 49"/>
          <p:cNvSpPr txBox="1">
            <a:spLocks noChangeArrowheads="1"/>
          </p:cNvSpPr>
          <p:nvPr/>
        </p:nvSpPr>
        <p:spPr bwMode="auto">
          <a:xfrm>
            <a:off x="4267200" y="703243"/>
            <a:ext cx="48006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2800"/>
              <a:t>- Không để các vật dễ cháy gần bếp than, bếp củi.</a:t>
            </a:r>
          </a:p>
        </p:txBody>
      </p:sp>
      <p:sp>
        <p:nvSpPr>
          <p:cNvPr id="14" name="Text Box 56"/>
          <p:cNvSpPr txBox="1">
            <a:spLocks noChangeArrowheads="1"/>
          </p:cNvSpPr>
          <p:nvPr/>
        </p:nvSpPr>
        <p:spPr bwMode="auto">
          <a:xfrm>
            <a:off x="76200" y="1913541"/>
            <a:ext cx="40386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/>
              <a:t>- Cháy nồi, xoong thức ăn khi để lửa quá </a:t>
            </a:r>
            <a:r>
              <a:rPr lang="en-US" sz="2800" smtClean="0"/>
              <a:t>to...</a:t>
            </a:r>
            <a:endParaRPr lang="en-US" sz="2800"/>
          </a:p>
        </p:txBody>
      </p:sp>
      <p:sp>
        <p:nvSpPr>
          <p:cNvPr id="15" name="Text Box 57"/>
          <p:cNvSpPr txBox="1">
            <a:spLocks noChangeArrowheads="1"/>
          </p:cNvSpPr>
          <p:nvPr/>
        </p:nvSpPr>
        <p:spPr bwMode="auto">
          <a:xfrm>
            <a:off x="4267200" y="1885950"/>
            <a:ext cx="47244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2800"/>
              <a:t>- Để lửa vừa phải khi đun </a:t>
            </a:r>
            <a:r>
              <a:rPr lang="en-US" sz="2800" smtClean="0"/>
              <a:t>nấu...</a:t>
            </a:r>
            <a:endParaRPr lang="en-US" sz="2800"/>
          </a:p>
        </p:txBody>
      </p:sp>
      <p:sp>
        <p:nvSpPr>
          <p:cNvPr id="16" name="Text Box 56"/>
          <p:cNvSpPr txBox="1">
            <a:spLocks noChangeArrowheads="1"/>
          </p:cNvSpPr>
          <p:nvPr/>
        </p:nvSpPr>
        <p:spPr bwMode="auto">
          <a:xfrm>
            <a:off x="46630" y="3074826"/>
            <a:ext cx="4343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/>
              <a:t>- </a:t>
            </a:r>
            <a:r>
              <a:rPr lang="en-US" sz="2800" smtClean="0"/>
              <a:t>Chập điện, bị điện giật</a:t>
            </a:r>
            <a:endParaRPr lang="en-US" sz="2800"/>
          </a:p>
        </p:txBody>
      </p:sp>
      <p:sp>
        <p:nvSpPr>
          <p:cNvPr id="18" name="Text Box 39"/>
          <p:cNvSpPr txBox="1">
            <a:spLocks noChangeArrowheads="1"/>
          </p:cNvSpPr>
          <p:nvPr/>
        </p:nvSpPr>
        <p:spPr bwMode="auto">
          <a:xfrm>
            <a:off x="4267200" y="3028950"/>
            <a:ext cx="4800600" cy="198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lnSpc>
                <a:spcPct val="11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</a:pPr>
            <a:r>
              <a:rPr lang="en-US" sz="2800">
                <a:latin typeface="Arial" pitchFamily="34" charset="0"/>
                <a:cs typeface="Arial" pitchFamily="34" charset="0"/>
              </a:rPr>
              <a:t>- Dùng các thiết bị điện xong phải rút phích cắm hoặc tắt công tắc</a:t>
            </a:r>
            <a:r>
              <a:rPr lang="en-US" sz="2800" smtClean="0">
                <a:latin typeface="Arial" pitchFamily="34" charset="0"/>
                <a:cs typeface="Arial" pitchFamily="34" charset="0"/>
              </a:rPr>
              <a:t>, đường </a:t>
            </a:r>
            <a:r>
              <a:rPr lang="en-US" sz="2800">
                <a:latin typeface="Arial" pitchFamily="34" charset="0"/>
                <a:cs typeface="Arial" pitchFamily="34" charset="0"/>
              </a:rPr>
              <a:t>dây và các ổ </a:t>
            </a:r>
            <a:r>
              <a:rPr lang="en-US" sz="2800" smtClean="0">
                <a:latin typeface="Arial" pitchFamily="34" charset="0"/>
                <a:cs typeface="Arial" pitchFamily="34" charset="0"/>
              </a:rPr>
              <a:t>cắm </a:t>
            </a:r>
            <a:r>
              <a:rPr lang="en-US" sz="2800">
                <a:latin typeface="Arial" pitchFamily="34" charset="0"/>
                <a:cs typeface="Arial" pitchFamily="34" charset="0"/>
              </a:rPr>
              <a:t>phải an toàn.</a:t>
            </a:r>
          </a:p>
        </p:txBody>
      </p:sp>
    </p:spTree>
    <p:extLst>
      <p:ext uri="{BB962C8B-B14F-4D97-AF65-F5344CB8AC3E}">
        <p14:creationId xmlns:p14="http://schemas.microsoft.com/office/powerpoint/2010/main" val="1144019950"/>
      </p:ext>
    </p:extLst>
  </p:cSld>
  <p:clrMapOvr>
    <a:masterClrMapping/>
  </p:clrMapOvr>
  <p:transition spd="slow">
    <p:wheel spokes="1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utoUpdateAnimBg="0"/>
      <p:bldP spid="13" grpId="0" autoUpdateAnimBg="0"/>
      <p:bldP spid="14" grpId="0" autoUpdateAnimBg="0"/>
      <p:bldP spid="15" grpId="0" autoUpdateAnimBg="0"/>
      <p:bldP spid="16" grpId="0" autoUpdateAnimBg="0"/>
      <p:bldP spid="1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207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228600" y="990183"/>
            <a:ext cx="7696200" cy="35421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  <a:spcBef>
                <a:spcPct val="20000"/>
              </a:spcBef>
            </a:pPr>
            <a:r>
              <a:rPr lang="en-US" sz="4400"/>
              <a:t>- Khi sử dụng nguồn nhiệt cần chú ý tránh những rủi ro, nguy hiểm cho bản thân và những người xung quanh.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5559" y="-19050"/>
            <a:ext cx="3329641" cy="8647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4200" b="1" u="sng" smtClean="0">
                <a:solidFill>
                  <a:srgbClr val="0000CC"/>
                </a:solidFill>
                <a:latin typeface="+mj-lt"/>
                <a:ea typeface="HP001 5Ha" pitchFamily="34" charset="-127"/>
              </a:rPr>
              <a:t>Kết luận :</a:t>
            </a:r>
            <a:endParaRPr lang="en-US" sz="4200" b="1" u="sng">
              <a:solidFill>
                <a:srgbClr val="0000CC"/>
              </a:solidFill>
              <a:latin typeface="+mj-lt"/>
              <a:ea typeface="HP001 5Ha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10540763"/>
      </p:ext>
    </p:extLst>
  </p:cSld>
  <p:clrMapOvr>
    <a:masterClrMapping/>
  </p:clrMapOvr>
  <p:transition spd="slow">
    <p:wheel spokes="1"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0"/>
            <a:ext cx="9194470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1752600" y="1088325"/>
            <a:ext cx="7391400" cy="2626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6600" b="1" smtClean="0">
                <a:solidFill>
                  <a:srgbClr val="24CA40"/>
                </a:solidFill>
              </a:rPr>
              <a:t>Tiết kiệm khi sử dụng nguồn nhiệt.</a:t>
            </a:r>
            <a:endParaRPr lang="en-US" sz="6600" b="1">
              <a:solidFill>
                <a:srgbClr val="24CA40"/>
              </a:solidFill>
              <a:latin typeface="+mj-lt"/>
              <a:ea typeface="HP001 5Ha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42856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2" name="chimes.wav"/>
          </p:stSnd>
        </p:sndAc>
      </p:transition>
    </mc:Choice>
    <mc:Fallback xmlns="">
      <p:transition spd="slow">
        <p:circl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207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Rounded Rectangular Callout 6"/>
          <p:cNvSpPr/>
          <p:nvPr/>
        </p:nvSpPr>
        <p:spPr>
          <a:xfrm flipH="1">
            <a:off x="152400" y="204139"/>
            <a:ext cx="6629400" cy="2215211"/>
          </a:xfrm>
          <a:prstGeom prst="wedgeRoundRectCallout">
            <a:avLst>
              <a:gd name="adj1" fmla="val -29210"/>
              <a:gd name="adj2" fmla="val 72374"/>
              <a:gd name="adj3" fmla="val 1666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81000" y="285750"/>
            <a:ext cx="6096000" cy="1858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spcBef>
                <a:spcPct val="50000"/>
              </a:spcBef>
            </a:pPr>
            <a:r>
              <a:rPr lang="en-US" sz="4600" smtClean="0"/>
              <a:t>Em và gia đình làm gì để tiết kiệm nguồn nhiệt ?</a:t>
            </a:r>
            <a:endParaRPr lang="en-US" sz="460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27498" y1="22760" x2="29255" y2="15174"/>
                        <a14:foregroundMark x1="76741" y1="32365" x2="87583" y2="41001"/>
                        <a14:foregroundMark x1="84131" y1="43745" x2="81466" y2="46005"/>
                        <a14:foregroundMark x1="76741" y1="37046" x2="76560" y2="39709"/>
                        <a14:foregroundMark x1="31738" y1="65698" x2="31435" y2="72478"/>
                        <a14:foregroundMark x1="35191" y1="78935" x2="36160" y2="82486"/>
                        <a14:foregroundMark x1="21866" y1="25504" x2="18110" y2="28006"/>
                        <a14:foregroundMark x1="42277" y1="43503" x2="39915" y2="45843"/>
                        <a14:backgroundMark x1="65536" y1="37450" x2="66021" y2="37611"/>
                        <a14:backgroundMark x1="29376" y1="76029" x2="29376" y2="76594"/>
                        <a14:backgroundMark x1="48258" y1="65253" x2="50455" y2="73333"/>
                        <a14:backgroundMark x1="51515" y1="75152" x2="57576" y2="84949"/>
                        <a14:backgroundMark x1="83788" y1="77677" x2="83788" y2="84949"/>
                        <a14:backgroundMark x1="22955" y1="80909" x2="23182" y2="87778"/>
                        <a14:backgroundMark x1="72727" y1="40505" x2="70758" y2="40505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399" y="2266950"/>
            <a:ext cx="4038601" cy="3028950"/>
          </a:xfrm>
          <a:prstGeom prst="rect">
            <a:avLst/>
          </a:prstGeom>
        </p:spPr>
      </p:pic>
      <p:sp>
        <p:nvSpPr>
          <p:cNvPr id="2" name="Cloud Callout 1"/>
          <p:cNvSpPr/>
          <p:nvPr/>
        </p:nvSpPr>
        <p:spPr>
          <a:xfrm flipH="1">
            <a:off x="1981200" y="3333750"/>
            <a:ext cx="2362200" cy="1371600"/>
          </a:xfrm>
          <a:prstGeom prst="cloudCallout">
            <a:avLst>
              <a:gd name="adj1" fmla="val -108540"/>
              <a:gd name="adj2" fmla="val -67662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chemeClr val="tx1"/>
                </a:solidFill>
              </a:rPr>
              <a:t>2 phút</a:t>
            </a:r>
            <a:endParaRPr lang="en-US" sz="36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877931"/>
      </p:ext>
    </p:extLst>
  </p:cSld>
  <p:clrMapOvr>
    <a:masterClrMapping/>
  </p:clrMapOvr>
  <p:transition spd="slow">
    <p:wheel spokes="1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30" t="10601" r="21039" b="12478"/>
          <a:stretch/>
        </p:blipFill>
        <p:spPr>
          <a:xfrm>
            <a:off x="0" y="0"/>
            <a:ext cx="9144000" cy="51533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48062483"/>
      </p:ext>
    </p:extLst>
  </p:cSld>
  <p:clrMapOvr>
    <a:masterClrMapping/>
  </p:clrMapOvr>
  <p:transition spd="slow">
    <p:wheel spokes="1"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14606404"/>
      </p:ext>
    </p:extLst>
  </p:cSld>
  <p:clrMapOvr>
    <a:masterClrMapping/>
  </p:clrMapOvr>
  <p:transition spd="slow">
    <p:wheel spokes="1"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91" t="10601" r="20130" b="12247"/>
          <a:stretch/>
        </p:blipFill>
        <p:spPr>
          <a:xfrm>
            <a:off x="0" y="0"/>
            <a:ext cx="9144000" cy="51662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14606404"/>
      </p:ext>
    </p:extLst>
  </p:cSld>
  <p:clrMapOvr>
    <a:masterClrMapping/>
  </p:clrMapOvr>
  <p:transition spd="slow">
    <p:wheel spokes="1"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484"/>
          <a:stretch/>
        </p:blipFill>
        <p:spPr>
          <a:xfrm>
            <a:off x="0" y="-1"/>
            <a:ext cx="9144000" cy="51515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296883" y="1581150"/>
            <a:ext cx="70104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err="1" smtClean="0">
                <a:solidFill>
                  <a:srgbClr val="FF0000"/>
                </a:solidFill>
                <a:latin typeface="HP001 Kieu 5H" pitchFamily="34" charset="0"/>
                <a:ea typeface="HP001 5Ha" pitchFamily="34" charset="-127"/>
                <a:cs typeface="Arial" pitchFamily="34" charset="0"/>
              </a:rPr>
              <a:t>Các</a:t>
            </a:r>
            <a:r>
              <a:rPr lang="en-US" sz="8800" b="1" dirty="0" smtClean="0">
                <a:solidFill>
                  <a:srgbClr val="FF0000"/>
                </a:solidFill>
                <a:latin typeface="HP001 Kieu 5H" pitchFamily="34" charset="0"/>
                <a:ea typeface="HP001 5Ha" pitchFamily="34" charset="-127"/>
                <a:cs typeface="Arial" pitchFamily="34" charset="0"/>
              </a:rPr>
              <a:t> </a:t>
            </a:r>
          </a:p>
          <a:p>
            <a:pPr algn="ctr"/>
            <a:r>
              <a:rPr lang="en-US" sz="8800" b="1" dirty="0" err="1" smtClean="0">
                <a:solidFill>
                  <a:srgbClr val="FF0000"/>
                </a:solidFill>
                <a:latin typeface="HP001 Kieu 5H" pitchFamily="34" charset="0"/>
                <a:ea typeface="HP001 5Ha" pitchFamily="34" charset="-127"/>
                <a:cs typeface="Arial" pitchFamily="34" charset="0"/>
              </a:rPr>
              <a:t>nguồn</a:t>
            </a:r>
            <a:r>
              <a:rPr lang="en-US" sz="8800" b="1" dirty="0" smtClean="0">
                <a:solidFill>
                  <a:srgbClr val="FF0000"/>
                </a:solidFill>
                <a:latin typeface="HP001 Kieu 5H" pitchFamily="34" charset="0"/>
                <a:ea typeface="HP001 5Ha" pitchFamily="34" charset="-127"/>
                <a:cs typeface="Arial" pitchFamily="34" charset="0"/>
              </a:rPr>
              <a:t> </a:t>
            </a:r>
            <a:r>
              <a:rPr lang="en-US" sz="8800" b="1" dirty="0" err="1" smtClean="0">
                <a:solidFill>
                  <a:srgbClr val="FF0000"/>
                </a:solidFill>
                <a:latin typeface="HP001 Kieu 5H" pitchFamily="34" charset="0"/>
                <a:ea typeface="HP001 5Ha" pitchFamily="34" charset="-127"/>
                <a:cs typeface="Arial" pitchFamily="34" charset="0"/>
              </a:rPr>
              <a:t>nhiệt</a:t>
            </a:r>
            <a:endParaRPr lang="en-US" sz="8800" b="1" dirty="0">
              <a:solidFill>
                <a:srgbClr val="FF0000"/>
              </a:solidFill>
              <a:latin typeface="HP001 Kieu 5H" pitchFamily="34" charset="0"/>
              <a:ea typeface="HP001 5Ha" pitchFamily="34" charset="-127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28800" y="361950"/>
            <a:ext cx="40576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u="sng" smtClean="0">
                <a:latin typeface="HP001 Kieu 5H" pitchFamily="34" charset="0"/>
                <a:ea typeface="HP001 5Ha" pitchFamily="34" charset="-127"/>
                <a:cs typeface="Arial" pitchFamily="34" charset="0"/>
              </a:rPr>
              <a:t>Bài 53</a:t>
            </a:r>
            <a:endParaRPr lang="en-US" sz="4000" b="1" u="sng">
              <a:latin typeface="HP001 Kieu 5H" pitchFamily="34" charset="0"/>
              <a:ea typeface="HP001 5Ha" pitchFamily="34" charset="-127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4198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2" name="chimes.wav"/>
          </p:stSnd>
        </p:sndAc>
      </p:transition>
    </mc:Choice>
    <mc:Fallback xmlns="">
      <p:transition spd="slow">
        <p:circl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14606404"/>
      </p:ext>
    </p:extLst>
  </p:cSld>
  <p:clrMapOvr>
    <a:masterClrMapping/>
  </p:clrMapOvr>
  <p:transition spd="slow">
    <p:wheel spokes="1"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32" b="15498"/>
          <a:stretch/>
        </p:blipFill>
        <p:spPr>
          <a:xfrm>
            <a:off x="0" y="0"/>
            <a:ext cx="9144000" cy="51584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14606404"/>
      </p:ext>
    </p:extLst>
  </p:cSld>
  <p:clrMapOvr>
    <a:masterClrMapping/>
  </p:clrMapOvr>
  <p:transition spd="slow">
    <p:wheel spokes="1"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14606404"/>
      </p:ext>
    </p:extLst>
  </p:cSld>
  <p:clrMapOvr>
    <a:masterClrMapping/>
  </p:clrMapOvr>
  <p:transition spd="slow">
    <p:wheel spokes="1"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207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52400" y="-131924"/>
            <a:ext cx="8610600" cy="513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4200">
                <a:solidFill>
                  <a:srgbClr val="FF0000"/>
                </a:solidFill>
                <a:latin typeface="+mj-lt"/>
                <a:cs typeface="Arial" charset="0"/>
              </a:rPr>
              <a:t>Để tiết kiệm các nguồn nhiệt chúng ta </a:t>
            </a:r>
            <a:r>
              <a:rPr lang="en-US" sz="4200" smtClean="0">
                <a:solidFill>
                  <a:srgbClr val="FF0000"/>
                </a:solidFill>
                <a:latin typeface="+mj-lt"/>
                <a:cs typeface="Arial" charset="0"/>
              </a:rPr>
              <a:t>cần :</a:t>
            </a:r>
            <a:endParaRPr lang="en-US" sz="4200">
              <a:solidFill>
                <a:srgbClr val="FF0000"/>
              </a:solidFill>
              <a:latin typeface="+mj-lt"/>
              <a:cs typeface="Arial" charset="0"/>
            </a:endParaRPr>
          </a:p>
          <a:p>
            <a:pPr>
              <a:lnSpc>
                <a:spcPct val="130000"/>
              </a:lnSpc>
              <a:buFontTx/>
              <a:buChar char="-"/>
            </a:pPr>
            <a:r>
              <a:rPr lang="en-US" sz="4200">
                <a:latin typeface="+mj-lt"/>
                <a:cs typeface="Arial" charset="0"/>
              </a:rPr>
              <a:t> Tắt bếp, tắt điện khi không dùng nữa.</a:t>
            </a:r>
          </a:p>
          <a:p>
            <a:pPr>
              <a:lnSpc>
                <a:spcPct val="130000"/>
              </a:lnSpc>
              <a:buFontTx/>
              <a:buChar char="-"/>
            </a:pPr>
            <a:r>
              <a:rPr lang="en-US" sz="4200">
                <a:latin typeface="+mj-lt"/>
                <a:cs typeface="Arial" charset="0"/>
              </a:rPr>
              <a:t> Không để lửa quá to khi đun bếp.</a:t>
            </a:r>
          </a:p>
          <a:p>
            <a:pPr>
              <a:lnSpc>
                <a:spcPct val="130000"/>
              </a:lnSpc>
              <a:buFontTx/>
              <a:buChar char="-"/>
            </a:pPr>
            <a:r>
              <a:rPr lang="en-US" sz="4200">
                <a:latin typeface="+mj-lt"/>
                <a:cs typeface="Arial" charset="0"/>
              </a:rPr>
              <a:t> Đậy kín phích nước để giữ cho nước nóng lâu hơn</a:t>
            </a:r>
            <a:r>
              <a:rPr lang="en-US" sz="4200" smtClean="0">
                <a:latin typeface="+mj-lt"/>
                <a:cs typeface="Arial" charset="0"/>
              </a:rPr>
              <a:t>.</a:t>
            </a:r>
            <a:endParaRPr lang="en-US" sz="4200">
              <a:latin typeface="+mj-lt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3757775"/>
      </p:ext>
    </p:extLst>
  </p:cSld>
  <p:clrMapOvr>
    <a:masterClrMapping/>
  </p:clrMapOvr>
  <p:transition spd="slow">
    <p:wheel spokes="1"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207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52400" y="-131924"/>
            <a:ext cx="8610600" cy="513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4200">
                <a:solidFill>
                  <a:srgbClr val="FF0000"/>
                </a:solidFill>
                <a:latin typeface="+mj-lt"/>
                <a:cs typeface="Arial" charset="0"/>
              </a:rPr>
              <a:t>Để tiết kiệm các nguồn nhiệt chúng ta </a:t>
            </a:r>
            <a:r>
              <a:rPr lang="en-US" sz="4200" smtClean="0">
                <a:solidFill>
                  <a:srgbClr val="FF0000"/>
                </a:solidFill>
                <a:latin typeface="+mj-lt"/>
                <a:cs typeface="Arial" charset="0"/>
              </a:rPr>
              <a:t>cần :</a:t>
            </a:r>
            <a:endParaRPr lang="en-US" sz="4200">
              <a:solidFill>
                <a:srgbClr val="FF0000"/>
              </a:solidFill>
              <a:latin typeface="+mj-lt"/>
              <a:cs typeface="Arial" charset="0"/>
            </a:endParaRPr>
          </a:p>
          <a:p>
            <a:pPr>
              <a:lnSpc>
                <a:spcPct val="130000"/>
              </a:lnSpc>
              <a:buFontTx/>
              <a:buChar char="-"/>
            </a:pPr>
            <a:r>
              <a:rPr lang="en-US" sz="4200">
                <a:latin typeface="+mj-lt"/>
                <a:cs typeface="Arial" charset="0"/>
              </a:rPr>
              <a:t> </a:t>
            </a:r>
            <a:r>
              <a:rPr lang="en-US" sz="4200">
                <a:cs typeface="Arial" charset="0"/>
              </a:rPr>
              <a:t>Theo dõi khi đun nước, không để nước sôi cạn ấm.</a:t>
            </a:r>
          </a:p>
          <a:p>
            <a:pPr>
              <a:lnSpc>
                <a:spcPct val="130000"/>
              </a:lnSpc>
            </a:pPr>
            <a:r>
              <a:rPr lang="en-US" sz="4200" smtClean="0">
                <a:cs typeface="Arial" charset="0"/>
              </a:rPr>
              <a:t>- </a:t>
            </a:r>
            <a:r>
              <a:rPr lang="en-US" sz="4200">
                <a:cs typeface="Arial" charset="0"/>
              </a:rPr>
              <a:t>Không bật lò sưởi khi không cần thiết, ...</a:t>
            </a:r>
          </a:p>
        </p:txBody>
      </p:sp>
    </p:spTree>
    <p:extLst>
      <p:ext uri="{BB962C8B-B14F-4D97-AF65-F5344CB8AC3E}">
        <p14:creationId xmlns:p14="http://schemas.microsoft.com/office/powerpoint/2010/main" val="1241447773"/>
      </p:ext>
    </p:extLst>
  </p:cSld>
  <p:clrMapOvr>
    <a:masterClrMapping/>
  </p:clrMapOvr>
  <p:transition spd="slow">
    <p:wheel spokes="1"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207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52400" y="-131924"/>
            <a:ext cx="8610600" cy="513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4200">
                <a:solidFill>
                  <a:srgbClr val="FF0000"/>
                </a:solidFill>
                <a:latin typeface="+mj-lt"/>
                <a:cs typeface="Arial" charset="0"/>
              </a:rPr>
              <a:t>Để tiết kiệm các nguồn nhiệt chúng ta </a:t>
            </a:r>
            <a:r>
              <a:rPr lang="en-US" sz="4200" smtClean="0">
                <a:solidFill>
                  <a:srgbClr val="FF0000"/>
                </a:solidFill>
                <a:latin typeface="+mj-lt"/>
                <a:cs typeface="Arial" charset="0"/>
              </a:rPr>
              <a:t>cần :</a:t>
            </a:r>
            <a:endParaRPr lang="en-US" sz="4200">
              <a:solidFill>
                <a:srgbClr val="FF0000"/>
              </a:solidFill>
              <a:latin typeface="+mj-lt"/>
              <a:cs typeface="Arial" charset="0"/>
            </a:endParaRPr>
          </a:p>
          <a:p>
            <a:pPr>
              <a:lnSpc>
                <a:spcPct val="130000"/>
              </a:lnSpc>
              <a:buFontTx/>
              <a:buChar char="-"/>
            </a:pPr>
            <a:r>
              <a:rPr lang="en-US" sz="4200" smtClean="0">
                <a:cs typeface="Arial" charset="0"/>
              </a:rPr>
              <a:t> Sử dụng năng lượng mặt trời thay cho các nguồn nhiệt khác.</a:t>
            </a:r>
          </a:p>
          <a:p>
            <a:pPr>
              <a:lnSpc>
                <a:spcPct val="130000"/>
              </a:lnSpc>
              <a:buFontTx/>
              <a:buChar char="-"/>
            </a:pPr>
            <a:r>
              <a:rPr lang="en-US" sz="4200">
                <a:cs typeface="Arial" charset="0"/>
              </a:rPr>
              <a:t> </a:t>
            </a:r>
            <a:r>
              <a:rPr lang="en-US" sz="4200" smtClean="0">
                <a:cs typeface="Arial" charset="0"/>
              </a:rPr>
              <a:t>Tuyên truyền tiết kiệm khi sử dụng các nguồn nhiệt. </a:t>
            </a:r>
            <a:endParaRPr lang="en-US" sz="420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4345053"/>
      </p:ext>
    </p:extLst>
  </p:cSld>
  <p:clrMapOvr>
    <a:masterClrMapping/>
  </p:clrMapOvr>
  <p:transition spd="slow">
    <p:wheel spokes="1"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207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Rounded Rectangular Callout 6"/>
          <p:cNvSpPr/>
          <p:nvPr/>
        </p:nvSpPr>
        <p:spPr>
          <a:xfrm flipH="1">
            <a:off x="152400" y="204139"/>
            <a:ext cx="6858000" cy="2367611"/>
          </a:xfrm>
          <a:prstGeom prst="wedgeRoundRectCallout">
            <a:avLst>
              <a:gd name="adj1" fmla="val -47659"/>
              <a:gd name="adj2" fmla="val 74619"/>
              <a:gd name="adj3" fmla="val 1666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52400" y="361950"/>
            <a:ext cx="6858000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spcBef>
                <a:spcPct val="50000"/>
              </a:spcBef>
            </a:pPr>
            <a:r>
              <a:rPr lang="en-US" sz="4500" smtClean="0"/>
              <a:t>Theo em tại sao phải thực hiện tiết kiệm nguồn nhiệt ?</a:t>
            </a:r>
            <a:endParaRPr lang="en-US" sz="4500"/>
          </a:p>
        </p:txBody>
      </p:sp>
      <p:pic>
        <p:nvPicPr>
          <p:cNvPr id="6" name="Picture 21" descr="j023213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1825" y="2800349"/>
            <a:ext cx="2336706" cy="224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6395405"/>
      </p:ext>
    </p:extLst>
  </p:cSld>
  <p:clrMapOvr>
    <a:masterClrMapping/>
  </p:clrMapOvr>
  <p:transition spd="slow">
    <p:wheel spokes="1"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207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228600" y="742950"/>
            <a:ext cx="7696200" cy="40500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Bef>
                <a:spcPct val="20000"/>
              </a:spcBef>
            </a:pPr>
            <a:r>
              <a:rPr lang="en-US" sz="4400"/>
              <a:t>- Các nguồn nhiệt không phải là vô tận do vậy khi sử dụng, chúng ta cần phải tiết kiệm, tránh lãng phí.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5559" y="-19050"/>
            <a:ext cx="3329641" cy="8647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4200" b="1" u="sng" smtClean="0">
                <a:solidFill>
                  <a:srgbClr val="0000CC"/>
                </a:solidFill>
                <a:latin typeface="+mj-lt"/>
                <a:ea typeface="HP001 5Ha" pitchFamily="34" charset="-127"/>
              </a:rPr>
              <a:t>Kết luận :</a:t>
            </a:r>
            <a:endParaRPr lang="en-US" sz="4200" b="1" u="sng">
              <a:solidFill>
                <a:srgbClr val="0000CC"/>
              </a:solidFill>
              <a:latin typeface="+mj-lt"/>
              <a:ea typeface="HP001 5Ha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2293115"/>
      </p:ext>
    </p:extLst>
  </p:cSld>
  <p:clrMapOvr>
    <a:masterClrMapping/>
  </p:clrMapOvr>
  <p:transition spd="slow">
    <p:wheel spokes="1"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388" name="Picture 9" descr="mat tro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8557" y="3028950"/>
            <a:ext cx="2870200" cy="1905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19" name="Text Box 7"/>
          <p:cNvSpPr txBox="1">
            <a:spLocks noChangeArrowheads="1"/>
          </p:cNvSpPr>
          <p:nvPr/>
        </p:nvSpPr>
        <p:spPr bwMode="auto">
          <a:xfrm>
            <a:off x="2755900" y="112752"/>
            <a:ext cx="40386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000" b="1">
                <a:solidFill>
                  <a:srgbClr val="CC0000"/>
                </a:solidFill>
              </a:rPr>
              <a:t>Vai trò của Mặt Trời</a:t>
            </a:r>
          </a:p>
        </p:txBody>
      </p:sp>
      <p:pic>
        <p:nvPicPr>
          <p:cNvPr id="10" name="Picture 9" descr="Bình-nóng-lạnh-năng-lượng-mặt-trời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1357" y="3028950"/>
            <a:ext cx="2997200" cy="1905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ANd9GcSnTrcmq7OQX6sg4VxjOrZrHDJOkoVhluQ6DUnIbXZVGsAayR0w45-LBhW25Q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3157" y="742950"/>
            <a:ext cx="2895600" cy="2057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335h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9" y="3028950"/>
            <a:ext cx="3045157" cy="1905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quanao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1357" y="742950"/>
            <a:ext cx="2971800" cy="2057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5" name="Picture 4" descr="phoithoc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42950"/>
            <a:ext cx="3045157" cy="2057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3393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chimes.wav"/>
          </p:stSnd>
        </p:sndAc>
      </p:transition>
    </mc:Choice>
    <mc:Fallback xmlns="">
      <p:transition spd="slow">
        <p:split orient="vert"/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914400" y="2038350"/>
            <a:ext cx="7772400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1500" b="1" smtClean="0">
                <a:ln>
                  <a:solidFill>
                    <a:sysClr val="windowText" lastClr="000000"/>
                  </a:solidFill>
                </a:ln>
                <a:solidFill>
                  <a:srgbClr val="24CA40"/>
                </a:solidFill>
                <a:latin typeface="+mj-lt"/>
                <a:ea typeface="HP001 5Ha" pitchFamily="34" charset="-127"/>
                <a:cs typeface="Arial" pitchFamily="34" charset="0"/>
              </a:rPr>
              <a:t>“Tôi là gì ?”</a:t>
            </a:r>
            <a:endParaRPr lang="en-US" sz="11500" b="1">
              <a:ln>
                <a:solidFill>
                  <a:sysClr val="windowText" lastClr="000000"/>
                </a:solidFill>
              </a:ln>
              <a:solidFill>
                <a:srgbClr val="24CA40"/>
              </a:solidFill>
              <a:latin typeface="+mj-lt"/>
              <a:ea typeface="HP001 5Ha" pitchFamily="34" charset="-127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9848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0"/>
            <a:ext cx="9194470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2209800" y="116503"/>
            <a:ext cx="67056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8000" b="1" smtClean="0">
                <a:solidFill>
                  <a:srgbClr val="00CC00"/>
                </a:solidFill>
                <a:latin typeface="+mj-lt"/>
                <a:ea typeface="HP001 5Ha" pitchFamily="34" charset="-127"/>
              </a:rPr>
              <a:t>Các nguồn nhiệt và vai trò của chúng.</a:t>
            </a:r>
            <a:endParaRPr lang="en-US" sz="8000" b="1">
              <a:solidFill>
                <a:srgbClr val="00CC00"/>
              </a:solidFill>
              <a:latin typeface="+mj-lt"/>
              <a:ea typeface="HP001 5Ha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134076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2" name="chimes.wav"/>
          </p:stSnd>
        </p:sndAc>
      </p:transition>
    </mc:Choice>
    <mc:Fallback xmlns="">
      <p:transition spd="slow">
        <p:circl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3" name="Picture 3" descr="hoasen3454512-829663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4567239" cy="2514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4" descr="dot_clea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8" y="2568575"/>
            <a:ext cx="9525" cy="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5" descr="dot_clea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8" y="2568575"/>
            <a:ext cx="9525" cy="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6" name="Picture 6" descr="DSCN1630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6763" y="-3324"/>
            <a:ext cx="4567237" cy="25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7" name="Picture 7" descr="ANd9GcSz7B3SH9iAK9zgPloNJXdCp6hcKMn39Szi2kmfVPFNYaE5vvkUe8Ne6VUB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3763" y="2533355"/>
            <a:ext cx="4580237" cy="2608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8" name="Picture 8" descr="ANd9GcT-cI9deJ1D1e9d5xhUenTOpixde9Vyh5kjvukKXvzyEjqBtfU3ZBsonvVHtw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8" y="2515930"/>
            <a:ext cx="4570896" cy="2627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4562569" y="2514602"/>
            <a:ext cx="4582624" cy="2625463"/>
            <a:chOff x="2928" y="1776"/>
            <a:chExt cx="1776" cy="1440"/>
          </a:xfrm>
        </p:grpSpPr>
        <p:pic>
          <p:nvPicPr>
            <p:cNvPr id="20510" name="Picture 17" descr="hoa-hong-2-798148">
              <a:hlinkClick r:id="rId12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1776"/>
              <a:ext cx="1776" cy="1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11" name="Picture 18" descr="761208civf7vumcn">
              <a:hlinkClick r:id="rId12" action="ppaction://hlinksldjump"/>
            </p:cNvPr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56" y="2304"/>
              <a:ext cx="36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12" name="Picture 19" descr="761208civf7vumcn"/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8" y="1920"/>
              <a:ext cx="36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13" name="Picture 20" descr="761208civf7vumcn">
              <a:hlinkClick r:id="rId12" action="ppaction://hlinksldjump"/>
            </p:cNvPr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2" y="2016"/>
              <a:ext cx="36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26"/>
          <p:cNvGrpSpPr>
            <a:grpSpLocks/>
          </p:cNvGrpSpPr>
          <p:nvPr/>
        </p:nvGrpSpPr>
        <p:grpSpPr bwMode="auto">
          <a:xfrm>
            <a:off x="4557832" y="7714"/>
            <a:ext cx="4580236" cy="2499172"/>
            <a:chOff x="2016" y="624"/>
            <a:chExt cx="1824" cy="1440"/>
          </a:xfrm>
        </p:grpSpPr>
        <p:pic>
          <p:nvPicPr>
            <p:cNvPr id="20506" name="Picture 27" descr="DSCN1629">
              <a:hlinkClick r:id="rId15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6" y="624"/>
              <a:ext cx="1824" cy="1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07" name="Picture 28" descr="761208civf7vumcn"/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1344"/>
              <a:ext cx="36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08" name="Picture 29" descr="761208civf7vumcn">
              <a:hlinkClick r:id="rId15" action="ppaction://hlinksldjump"/>
            </p:cNvPr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8" y="864"/>
              <a:ext cx="36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09" name="Picture 30" descr="761208civf7vumcn">
              <a:hlinkClick r:id="rId15" action="ppaction://hlinksldjump"/>
            </p:cNvPr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0" y="1104"/>
              <a:ext cx="36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oup 31"/>
          <p:cNvGrpSpPr>
            <a:grpSpLocks/>
          </p:cNvGrpSpPr>
          <p:nvPr/>
        </p:nvGrpSpPr>
        <p:grpSpPr bwMode="auto">
          <a:xfrm>
            <a:off x="4741" y="2530577"/>
            <a:ext cx="4572022" cy="2627569"/>
            <a:chOff x="3888" y="624"/>
            <a:chExt cx="1776" cy="1440"/>
          </a:xfrm>
        </p:grpSpPr>
        <p:pic>
          <p:nvPicPr>
            <p:cNvPr id="20502" name="Picture 32" descr="DSC_9273">
              <a:hlinkClick r:id="rId17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8" y="624"/>
              <a:ext cx="1776" cy="1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03" name="Picture 33" descr="761208civf7vumcn"/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88" y="1296"/>
              <a:ext cx="36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04" name="Picture 34" descr="761208civf7vumcn">
              <a:hlinkClick r:id="rId17" action="ppaction://hlinksldjump"/>
            </p:cNvPr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8" y="1200"/>
              <a:ext cx="36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05" name="Picture 35" descr="761208civf7vumcn">
              <a:hlinkClick r:id="rId17" action="ppaction://hlinksldjump"/>
            </p:cNvPr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44" y="816"/>
              <a:ext cx="36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Group 36"/>
          <p:cNvGrpSpPr>
            <a:grpSpLocks/>
          </p:cNvGrpSpPr>
          <p:nvPr/>
        </p:nvGrpSpPr>
        <p:grpSpPr bwMode="auto">
          <a:xfrm>
            <a:off x="13953" y="-1662"/>
            <a:ext cx="4576761" cy="2517925"/>
            <a:chOff x="96" y="624"/>
            <a:chExt cx="1872" cy="1440"/>
          </a:xfrm>
        </p:grpSpPr>
        <p:pic>
          <p:nvPicPr>
            <p:cNvPr id="20498" name="Picture 37" descr="11111HoaSen">
              <a:hlinkClick r:id="rId19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624"/>
              <a:ext cx="1872" cy="1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9" name="Picture 38" descr="761208civf7vumcn"/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1248"/>
              <a:ext cx="36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00" name="Picture 39" descr="761208civf7vumcn">
              <a:hlinkClick r:id="rId19" action="ppaction://hlinksldjump"/>
            </p:cNvPr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6" y="960"/>
              <a:ext cx="36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01" name="Picture 40" descr="761208civf7vumcn">
              <a:hlinkClick r:id="rId19" action="ppaction://hlinksldjump"/>
            </p:cNvPr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" y="912"/>
              <a:ext cx="36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8797608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14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4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14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4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14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4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14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47"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207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7586" name="Picture 2" descr="DauChamHo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7025" y="971550"/>
            <a:ext cx="24003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457200" y="148769"/>
            <a:ext cx="4572000" cy="4708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vi-VN" sz="4000" b="1">
                <a:latin typeface="Calibri" pitchFamily="34" charset="0"/>
                <a:cs typeface="Calibri" pitchFamily="34" charset="0"/>
              </a:rPr>
              <a:t>Mình tròn hình trụ</a:t>
            </a:r>
          </a:p>
          <a:p>
            <a:pPr>
              <a:lnSpc>
                <a:spcPct val="150000"/>
              </a:lnSpc>
            </a:pPr>
            <a:r>
              <a:rPr lang="vi-VN" sz="4000" b="1">
                <a:latin typeface="Calibri" pitchFamily="34" charset="0"/>
                <a:cs typeface="Calibri" pitchFamily="34" charset="0"/>
              </a:rPr>
              <a:t>Bụng chứa nước sôi</a:t>
            </a:r>
          </a:p>
          <a:p>
            <a:pPr>
              <a:lnSpc>
                <a:spcPct val="150000"/>
              </a:lnSpc>
            </a:pPr>
            <a:r>
              <a:rPr lang="vi-VN" sz="4000" b="1">
                <a:latin typeface="Calibri" pitchFamily="34" charset="0"/>
                <a:cs typeface="Calibri" pitchFamily="34" charset="0"/>
              </a:rPr>
              <a:t>Mọi nhà dùng tôi</a:t>
            </a:r>
          </a:p>
          <a:p>
            <a:pPr>
              <a:lnSpc>
                <a:spcPct val="150000"/>
              </a:lnSpc>
            </a:pPr>
            <a:r>
              <a:rPr lang="vi-VN" sz="4000" b="1">
                <a:latin typeface="Calibri" pitchFamily="34" charset="0"/>
                <a:cs typeface="Calibri" pitchFamily="34" charset="0"/>
              </a:rPr>
              <a:t>Giữ cho nước nóng</a:t>
            </a:r>
          </a:p>
          <a:p>
            <a:pPr algn="r">
              <a:lnSpc>
                <a:spcPct val="150000"/>
              </a:lnSpc>
            </a:pPr>
            <a:r>
              <a:rPr lang="vi-VN" sz="4000" b="1">
                <a:solidFill>
                  <a:srgbClr val="FF0066"/>
                </a:solidFill>
                <a:latin typeface="Calibri" pitchFamily="34" charset="0"/>
                <a:cs typeface="Calibri" pitchFamily="34" charset="0"/>
              </a:rPr>
              <a:t>Là cái </a:t>
            </a:r>
            <a:r>
              <a:rPr lang="vi-VN" sz="4000" b="1" smtClean="0">
                <a:solidFill>
                  <a:srgbClr val="FF0066"/>
                </a:solidFill>
                <a:latin typeface="Calibri" pitchFamily="34" charset="0"/>
                <a:cs typeface="Calibri" pitchFamily="34" charset="0"/>
              </a:rPr>
              <a:t>gì</a:t>
            </a:r>
            <a:r>
              <a:rPr lang="en-US" sz="4000" b="1" smtClean="0">
                <a:solidFill>
                  <a:srgbClr val="FF0066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vi-VN" sz="4000" b="1" smtClean="0">
                <a:solidFill>
                  <a:srgbClr val="FF0066"/>
                </a:solidFill>
                <a:latin typeface="Calibri" pitchFamily="34" charset="0"/>
                <a:cs typeface="Calibri" pitchFamily="34" charset="0"/>
              </a:rPr>
              <a:t>?</a:t>
            </a:r>
            <a:endParaRPr lang="vi-VN" sz="4000" b="1">
              <a:solidFill>
                <a:srgbClr val="FF0066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1509" name="AutoShape 5" descr="Z"/>
          <p:cNvSpPr>
            <a:spLocks noChangeAspect="1" noChangeArrowheads="1"/>
          </p:cNvSpPr>
          <p:nvPr/>
        </p:nvSpPr>
        <p:spPr bwMode="auto">
          <a:xfrm>
            <a:off x="4572000" y="3989388"/>
            <a:ext cx="304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0" name="AutoShape 6" descr="Z"/>
          <p:cNvSpPr>
            <a:spLocks noChangeAspect="1" noChangeArrowheads="1"/>
          </p:cNvSpPr>
          <p:nvPr/>
        </p:nvSpPr>
        <p:spPr bwMode="auto">
          <a:xfrm>
            <a:off x="4572000" y="3989388"/>
            <a:ext cx="304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1" name="AutoShape 7" descr="Z"/>
          <p:cNvSpPr>
            <a:spLocks noChangeAspect="1" noChangeArrowheads="1"/>
          </p:cNvSpPr>
          <p:nvPr/>
        </p:nvSpPr>
        <p:spPr bwMode="auto">
          <a:xfrm>
            <a:off x="4572000" y="3989388"/>
            <a:ext cx="304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2" name="AutoShape 8" descr="Z"/>
          <p:cNvSpPr>
            <a:spLocks noChangeAspect="1" noChangeArrowheads="1"/>
          </p:cNvSpPr>
          <p:nvPr/>
        </p:nvSpPr>
        <p:spPr bwMode="auto">
          <a:xfrm>
            <a:off x="4572000" y="3989388"/>
            <a:ext cx="304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Smiley Face 1">
            <a:hlinkClick r:id="rId5" action="ppaction://hlinksldjump"/>
          </p:cNvPr>
          <p:cNvSpPr/>
          <p:nvPr/>
        </p:nvSpPr>
        <p:spPr>
          <a:xfrm>
            <a:off x="8001000" y="4103688"/>
            <a:ext cx="914400" cy="868362"/>
          </a:xfrm>
          <a:prstGeom prst="smileyFac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7335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75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675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675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207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7586" name="Picture 2" descr="DauChamHo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9727" y="1937304"/>
            <a:ext cx="1873396" cy="2200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228600" y="148769"/>
            <a:ext cx="6858000" cy="3782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vi-VN" sz="3600">
                <a:latin typeface="Calibri" pitchFamily="34" charset="0"/>
                <a:cs typeface="Calibri" pitchFamily="34" charset="0"/>
              </a:rPr>
              <a:t>Sáng, chiều gương mặt hiền hòa</a:t>
            </a:r>
          </a:p>
          <a:p>
            <a:pPr algn="ctr">
              <a:lnSpc>
                <a:spcPct val="130000"/>
              </a:lnSpc>
            </a:pPr>
            <a:r>
              <a:rPr lang="vi-VN" sz="3600">
                <a:latin typeface="Calibri" pitchFamily="34" charset="0"/>
                <a:cs typeface="Calibri" pitchFamily="34" charset="0"/>
              </a:rPr>
              <a:t>Giữa trưa thì thật chói lòa gắt gay</a:t>
            </a:r>
          </a:p>
          <a:p>
            <a:pPr algn="ctr">
              <a:lnSpc>
                <a:spcPct val="130000"/>
              </a:lnSpc>
            </a:pPr>
            <a:r>
              <a:rPr lang="vi-VN" sz="3600">
                <a:latin typeface="Calibri" pitchFamily="34" charset="0"/>
                <a:cs typeface="Calibri" pitchFamily="34" charset="0"/>
              </a:rPr>
              <a:t>   Dậy đằng Đông, ngủ đằng Tây</a:t>
            </a:r>
          </a:p>
          <a:p>
            <a:pPr algn="ctr">
              <a:lnSpc>
                <a:spcPct val="130000"/>
              </a:lnSpc>
            </a:pPr>
            <a:r>
              <a:rPr lang="vi-VN" sz="3600">
                <a:latin typeface="Calibri" pitchFamily="34" charset="0"/>
                <a:cs typeface="Calibri" pitchFamily="34" charset="0"/>
              </a:rPr>
              <a:t>Hôm nào đi vắng trời mây tối mù.</a:t>
            </a:r>
          </a:p>
          <a:p>
            <a:pPr algn="ctr">
              <a:lnSpc>
                <a:spcPct val="130000"/>
              </a:lnSpc>
            </a:pPr>
            <a:r>
              <a:rPr lang="vi-VN" sz="4400">
                <a:solidFill>
                  <a:srgbClr val="FF0066"/>
                </a:solidFill>
                <a:latin typeface="Calibri" pitchFamily="34" charset="0"/>
                <a:cs typeface="Calibri" pitchFamily="34" charset="0"/>
              </a:rPr>
              <a:t>Là </a:t>
            </a:r>
            <a:r>
              <a:rPr lang="vi-VN" sz="4400" smtClean="0">
                <a:solidFill>
                  <a:srgbClr val="FF0066"/>
                </a:solidFill>
                <a:latin typeface="Calibri" pitchFamily="34" charset="0"/>
                <a:cs typeface="Calibri" pitchFamily="34" charset="0"/>
              </a:rPr>
              <a:t>gì</a:t>
            </a:r>
            <a:r>
              <a:rPr lang="en-US" sz="4400" smtClean="0">
                <a:solidFill>
                  <a:srgbClr val="FF0066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vi-VN" sz="4400" smtClean="0">
                <a:solidFill>
                  <a:srgbClr val="FF0066"/>
                </a:solidFill>
                <a:latin typeface="Calibri" pitchFamily="34" charset="0"/>
                <a:cs typeface="Calibri" pitchFamily="34" charset="0"/>
              </a:rPr>
              <a:t>?</a:t>
            </a:r>
            <a:endParaRPr lang="vi-VN" sz="4400">
              <a:solidFill>
                <a:srgbClr val="FF0066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1509" name="AutoShape 5" descr="Z"/>
          <p:cNvSpPr>
            <a:spLocks noChangeAspect="1" noChangeArrowheads="1"/>
          </p:cNvSpPr>
          <p:nvPr/>
        </p:nvSpPr>
        <p:spPr bwMode="auto">
          <a:xfrm>
            <a:off x="4572000" y="3989388"/>
            <a:ext cx="304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0" name="AutoShape 6" descr="Z"/>
          <p:cNvSpPr>
            <a:spLocks noChangeAspect="1" noChangeArrowheads="1"/>
          </p:cNvSpPr>
          <p:nvPr/>
        </p:nvSpPr>
        <p:spPr bwMode="auto">
          <a:xfrm>
            <a:off x="4572000" y="3989388"/>
            <a:ext cx="304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1" name="AutoShape 7" descr="Z"/>
          <p:cNvSpPr>
            <a:spLocks noChangeAspect="1" noChangeArrowheads="1"/>
          </p:cNvSpPr>
          <p:nvPr/>
        </p:nvSpPr>
        <p:spPr bwMode="auto">
          <a:xfrm>
            <a:off x="4572000" y="3989388"/>
            <a:ext cx="304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2" name="AutoShape 8" descr="Z"/>
          <p:cNvSpPr>
            <a:spLocks noChangeAspect="1" noChangeArrowheads="1"/>
          </p:cNvSpPr>
          <p:nvPr/>
        </p:nvSpPr>
        <p:spPr bwMode="auto">
          <a:xfrm>
            <a:off x="4572000" y="3989388"/>
            <a:ext cx="304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Smiley Face 9">
            <a:hlinkClick r:id="rId5" action="ppaction://hlinksldjump"/>
          </p:cNvPr>
          <p:cNvSpPr/>
          <p:nvPr/>
        </p:nvSpPr>
        <p:spPr>
          <a:xfrm>
            <a:off x="7978849" y="4152403"/>
            <a:ext cx="914400" cy="868362"/>
          </a:xfrm>
          <a:prstGeom prst="smileyFac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sp>
          <p:nvSpPr>
            <p:cNvPr id="2" name="Rectangle 1"/>
            <p:cNvSpPr/>
            <p:nvPr/>
          </p:nvSpPr>
          <p:spPr>
            <a:xfrm>
              <a:off x="0" y="0"/>
              <a:ext cx="9144000" cy="51435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6400" y="516078"/>
              <a:ext cx="5943600" cy="39551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837246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75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675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675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207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7586" name="Picture 2" descr="DauChamHo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2568649"/>
            <a:ext cx="16002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217524" y="163745"/>
            <a:ext cx="7696200" cy="3000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200" b="1">
                <a:latin typeface="Calibri" pitchFamily="34" charset="0"/>
                <a:cs typeface="Calibri" pitchFamily="34" charset="0"/>
              </a:rPr>
              <a:t>Cái gì đi lại lại đi</a:t>
            </a:r>
          </a:p>
          <a:p>
            <a:pPr algn="ctr">
              <a:lnSpc>
                <a:spcPct val="150000"/>
              </a:lnSpc>
            </a:pPr>
            <a:r>
              <a:rPr lang="vi-VN" sz="4200" b="1">
                <a:latin typeface="Calibri" pitchFamily="34" charset="0"/>
                <a:cs typeface="Calibri" pitchFamily="34" charset="0"/>
              </a:rPr>
              <a:t>Đè lên quần áo sẽ lì phẳng ngay?</a:t>
            </a:r>
          </a:p>
          <a:p>
            <a:pPr algn="ctr">
              <a:lnSpc>
                <a:spcPct val="150000"/>
              </a:lnSpc>
            </a:pPr>
            <a:r>
              <a:rPr lang="vi-VN" sz="4200" b="1" smtClean="0">
                <a:solidFill>
                  <a:srgbClr val="FF0066"/>
                </a:solidFill>
                <a:latin typeface="Calibri" pitchFamily="34" charset="0"/>
                <a:cs typeface="Calibri" pitchFamily="34" charset="0"/>
              </a:rPr>
              <a:t>Là cái gì</a:t>
            </a:r>
            <a:r>
              <a:rPr lang="en-US" sz="4200" b="1" smtClean="0">
                <a:solidFill>
                  <a:srgbClr val="FF0066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vi-VN" sz="4200" b="1" smtClean="0">
                <a:solidFill>
                  <a:srgbClr val="FF0066"/>
                </a:solidFill>
                <a:latin typeface="Calibri" pitchFamily="34" charset="0"/>
                <a:cs typeface="Calibri" pitchFamily="34" charset="0"/>
              </a:rPr>
              <a:t>?</a:t>
            </a:r>
            <a:endParaRPr lang="vi-VN" sz="4200" b="1">
              <a:solidFill>
                <a:srgbClr val="FF0066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1509" name="AutoShape 5" descr="Z"/>
          <p:cNvSpPr>
            <a:spLocks noChangeAspect="1" noChangeArrowheads="1"/>
          </p:cNvSpPr>
          <p:nvPr/>
        </p:nvSpPr>
        <p:spPr bwMode="auto">
          <a:xfrm>
            <a:off x="4572000" y="3989388"/>
            <a:ext cx="304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0" name="AutoShape 6" descr="Z"/>
          <p:cNvSpPr>
            <a:spLocks noChangeAspect="1" noChangeArrowheads="1"/>
          </p:cNvSpPr>
          <p:nvPr/>
        </p:nvSpPr>
        <p:spPr bwMode="auto">
          <a:xfrm>
            <a:off x="4572000" y="3989388"/>
            <a:ext cx="304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1" name="AutoShape 7" descr="Z"/>
          <p:cNvSpPr>
            <a:spLocks noChangeAspect="1" noChangeArrowheads="1"/>
          </p:cNvSpPr>
          <p:nvPr/>
        </p:nvSpPr>
        <p:spPr bwMode="auto">
          <a:xfrm>
            <a:off x="4572000" y="3989388"/>
            <a:ext cx="304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2" name="AutoShape 8" descr="Z"/>
          <p:cNvSpPr>
            <a:spLocks noChangeAspect="1" noChangeArrowheads="1"/>
          </p:cNvSpPr>
          <p:nvPr/>
        </p:nvSpPr>
        <p:spPr bwMode="auto">
          <a:xfrm>
            <a:off x="4572000" y="3989388"/>
            <a:ext cx="304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Smiley Face 9">
            <a:hlinkClick r:id="rId5" action="ppaction://hlinksldjump"/>
          </p:cNvPr>
          <p:cNvSpPr/>
          <p:nvPr/>
        </p:nvSpPr>
        <p:spPr>
          <a:xfrm>
            <a:off x="8001000" y="4103688"/>
            <a:ext cx="914400" cy="868362"/>
          </a:xfrm>
          <a:prstGeom prst="smileyFac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806122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75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675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675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207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7586" name="Picture 2" descr="DauChamHo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9727" y="1937304"/>
            <a:ext cx="1873396" cy="2200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228600" y="148769"/>
            <a:ext cx="6858000" cy="3782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vi-VN" sz="3600">
                <a:latin typeface="Calibri" pitchFamily="34" charset="0"/>
                <a:cs typeface="Calibri" pitchFamily="34" charset="0"/>
              </a:rPr>
              <a:t>Hòn gì bằng đất nặn ra</a:t>
            </a:r>
            <a:br>
              <a:rPr lang="vi-VN" sz="3600">
                <a:latin typeface="Calibri" pitchFamily="34" charset="0"/>
                <a:cs typeface="Calibri" pitchFamily="34" charset="0"/>
              </a:rPr>
            </a:br>
            <a:r>
              <a:rPr lang="vi-VN" sz="3600">
                <a:latin typeface="Calibri" pitchFamily="34" charset="0"/>
                <a:cs typeface="Calibri" pitchFamily="34" charset="0"/>
              </a:rPr>
              <a:t>Xếp vào lò lửa nung ba bốn ngày</a:t>
            </a:r>
            <a:br>
              <a:rPr lang="vi-VN" sz="3600">
                <a:latin typeface="Calibri" pitchFamily="34" charset="0"/>
                <a:cs typeface="Calibri" pitchFamily="34" charset="0"/>
              </a:rPr>
            </a:br>
            <a:r>
              <a:rPr lang="vi-VN" sz="3600">
                <a:latin typeface="Calibri" pitchFamily="34" charset="0"/>
                <a:cs typeface="Calibri" pitchFamily="34" charset="0"/>
              </a:rPr>
              <a:t>Khi ra, da đỏ hây hây</a:t>
            </a:r>
            <a:br>
              <a:rPr lang="vi-VN" sz="3600">
                <a:latin typeface="Calibri" pitchFamily="34" charset="0"/>
                <a:cs typeface="Calibri" pitchFamily="34" charset="0"/>
              </a:rPr>
            </a:br>
            <a:r>
              <a:rPr lang="vi-VN" sz="3600">
                <a:latin typeface="Calibri" pitchFamily="34" charset="0"/>
                <a:cs typeface="Calibri" pitchFamily="34" charset="0"/>
              </a:rPr>
              <a:t>Người ta dùng nó để xây cửa nhà.</a:t>
            </a:r>
            <a:r>
              <a:rPr lang="vi-VN" sz="4000">
                <a:latin typeface="Calibri" pitchFamily="34" charset="0"/>
                <a:cs typeface="Calibri" pitchFamily="34" charset="0"/>
              </a:rPr>
              <a:t/>
            </a:r>
            <a:br>
              <a:rPr lang="vi-VN" sz="4000">
                <a:latin typeface="Calibri" pitchFamily="34" charset="0"/>
                <a:cs typeface="Calibri" pitchFamily="34" charset="0"/>
              </a:rPr>
            </a:br>
            <a:r>
              <a:rPr lang="vi-VN" sz="4400" smtClean="0">
                <a:solidFill>
                  <a:srgbClr val="FF0066"/>
                </a:solidFill>
                <a:latin typeface="Calibri" pitchFamily="34" charset="0"/>
                <a:cs typeface="Calibri" pitchFamily="34" charset="0"/>
              </a:rPr>
              <a:t>Là gì</a:t>
            </a:r>
            <a:r>
              <a:rPr lang="en-US" sz="4400" smtClean="0">
                <a:solidFill>
                  <a:srgbClr val="FF0066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vi-VN" sz="4400" smtClean="0">
                <a:solidFill>
                  <a:srgbClr val="FF0066"/>
                </a:solidFill>
                <a:latin typeface="Calibri" pitchFamily="34" charset="0"/>
                <a:cs typeface="Calibri" pitchFamily="34" charset="0"/>
              </a:rPr>
              <a:t>?</a:t>
            </a:r>
            <a:endParaRPr lang="vi-VN" sz="4400">
              <a:solidFill>
                <a:srgbClr val="FF0066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1509" name="AutoShape 5" descr="Z"/>
          <p:cNvSpPr>
            <a:spLocks noChangeAspect="1" noChangeArrowheads="1"/>
          </p:cNvSpPr>
          <p:nvPr/>
        </p:nvSpPr>
        <p:spPr bwMode="auto">
          <a:xfrm>
            <a:off x="4572000" y="3989388"/>
            <a:ext cx="304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0" name="AutoShape 6" descr="Z"/>
          <p:cNvSpPr>
            <a:spLocks noChangeAspect="1" noChangeArrowheads="1"/>
          </p:cNvSpPr>
          <p:nvPr/>
        </p:nvSpPr>
        <p:spPr bwMode="auto">
          <a:xfrm>
            <a:off x="4572000" y="3989388"/>
            <a:ext cx="304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1" name="AutoShape 7" descr="Z"/>
          <p:cNvSpPr>
            <a:spLocks noChangeAspect="1" noChangeArrowheads="1"/>
          </p:cNvSpPr>
          <p:nvPr/>
        </p:nvSpPr>
        <p:spPr bwMode="auto">
          <a:xfrm>
            <a:off x="4572000" y="3989388"/>
            <a:ext cx="304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2" name="AutoShape 8" descr="Z"/>
          <p:cNvSpPr>
            <a:spLocks noChangeAspect="1" noChangeArrowheads="1"/>
          </p:cNvSpPr>
          <p:nvPr/>
        </p:nvSpPr>
        <p:spPr bwMode="auto">
          <a:xfrm>
            <a:off x="4572000" y="3989388"/>
            <a:ext cx="304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Smiley Face 9">
            <a:hlinkClick r:id="rId5" action="ppaction://hlinksldjump"/>
          </p:cNvPr>
          <p:cNvSpPr/>
          <p:nvPr/>
        </p:nvSpPr>
        <p:spPr>
          <a:xfrm>
            <a:off x="8001000" y="4103688"/>
            <a:ext cx="914400" cy="868362"/>
          </a:xfrm>
          <a:prstGeom prst="smileyFac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902867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75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675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675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8600" y="2571750"/>
            <a:ext cx="5611091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1500" b="1" smtClean="0">
                <a:ln>
                  <a:solidFill>
                    <a:sysClr val="windowText" lastClr="000000"/>
                  </a:solidFill>
                </a:ln>
                <a:solidFill>
                  <a:srgbClr val="FF3399"/>
                </a:solidFill>
                <a:latin typeface="HP001 5Ha" pitchFamily="34" charset="-127"/>
                <a:ea typeface="HP001 5Ha" pitchFamily="34" charset="-127"/>
                <a:cs typeface="Arial" pitchFamily="34" charset="0"/>
              </a:rPr>
              <a:t>Dặn dò</a:t>
            </a:r>
            <a:endParaRPr lang="en-US" sz="11500" b="1">
              <a:ln>
                <a:solidFill>
                  <a:sysClr val="windowText" lastClr="000000"/>
                </a:solidFill>
              </a:ln>
              <a:solidFill>
                <a:srgbClr val="FF3399"/>
              </a:solidFill>
              <a:latin typeface="HP001 5Ha" pitchFamily="34" charset="-127"/>
              <a:ea typeface="HP001 5Ha" pitchFamily="34" charset="-127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3773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28675" name="Picture 4" descr="EJ145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2" descr="0 (50)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172" y="3906441"/>
            <a:ext cx="400050" cy="335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3" descr="0 (50)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4315938"/>
            <a:ext cx="400050" cy="335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utoShape 14"/>
          <p:cNvSpPr>
            <a:spLocks noChangeArrowheads="1"/>
          </p:cNvSpPr>
          <p:nvPr/>
        </p:nvSpPr>
        <p:spPr bwMode="auto">
          <a:xfrm>
            <a:off x="774147" y="2714656"/>
            <a:ext cx="302419" cy="323850"/>
          </a:xfrm>
          <a:prstGeom prst="irregularSeal1">
            <a:avLst/>
          </a:prstGeom>
          <a:gradFill rotWithShape="1">
            <a:gsLst>
              <a:gs pos="0">
                <a:srgbClr val="FF0066"/>
              </a:gs>
              <a:gs pos="100000">
                <a:srgbClr val="FF0000">
                  <a:alpha val="3998"/>
                </a:srgbClr>
              </a:gs>
            </a:gsLst>
            <a:path path="rect">
              <a:fillToRect r="100000" b="10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>
              <a:latin typeface="Times New Roman" panose="02020603050405020304" pitchFamily="18" charset="0"/>
            </a:endParaRPr>
          </a:p>
        </p:txBody>
      </p:sp>
      <p:sp>
        <p:nvSpPr>
          <p:cNvPr id="8" name="AutoShape 16"/>
          <p:cNvSpPr>
            <a:spLocks noChangeArrowheads="1"/>
          </p:cNvSpPr>
          <p:nvPr/>
        </p:nvSpPr>
        <p:spPr bwMode="auto">
          <a:xfrm>
            <a:off x="3557430" y="3252787"/>
            <a:ext cx="407194" cy="404813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>
              <a:latin typeface="Times New Roman" panose="02020603050405020304" pitchFamily="18" charset="0"/>
            </a:endParaRPr>
          </a:p>
        </p:txBody>
      </p:sp>
      <p:sp>
        <p:nvSpPr>
          <p:cNvPr id="9" name="AutoShape 18"/>
          <p:cNvSpPr>
            <a:spLocks noChangeArrowheads="1"/>
          </p:cNvSpPr>
          <p:nvPr/>
        </p:nvSpPr>
        <p:spPr bwMode="auto">
          <a:xfrm>
            <a:off x="1394223" y="2800350"/>
            <a:ext cx="407194" cy="404813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>
              <a:latin typeface="Times New Roman" panose="02020603050405020304" pitchFamily="18" charset="0"/>
            </a:endParaRPr>
          </a:p>
        </p:txBody>
      </p:sp>
      <p:sp>
        <p:nvSpPr>
          <p:cNvPr id="10" name="AutoShape 19"/>
          <p:cNvSpPr>
            <a:spLocks noChangeArrowheads="1"/>
          </p:cNvSpPr>
          <p:nvPr/>
        </p:nvSpPr>
        <p:spPr bwMode="auto">
          <a:xfrm>
            <a:off x="4913172" y="4083843"/>
            <a:ext cx="407194" cy="404813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>
              <a:latin typeface="Times New Roman" panose="02020603050405020304" pitchFamily="18" charset="0"/>
            </a:endParaRPr>
          </a:p>
        </p:txBody>
      </p:sp>
      <p:sp>
        <p:nvSpPr>
          <p:cNvPr id="11" name="AutoShape 23"/>
          <p:cNvSpPr>
            <a:spLocks noChangeArrowheads="1"/>
          </p:cNvSpPr>
          <p:nvPr/>
        </p:nvSpPr>
        <p:spPr bwMode="auto">
          <a:xfrm>
            <a:off x="304800" y="1634820"/>
            <a:ext cx="251222" cy="3429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>
              <a:latin typeface="Times New Roman" panose="02020603050405020304" pitchFamily="18" charset="0"/>
            </a:endParaRPr>
          </a:p>
        </p:txBody>
      </p:sp>
      <p:sp>
        <p:nvSpPr>
          <p:cNvPr id="12" name="AutoShape 26"/>
          <p:cNvSpPr>
            <a:spLocks noChangeArrowheads="1"/>
          </p:cNvSpPr>
          <p:nvPr/>
        </p:nvSpPr>
        <p:spPr bwMode="auto">
          <a:xfrm>
            <a:off x="2651522" y="4171950"/>
            <a:ext cx="251222" cy="2286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68580" tIns="34290" rIns="68580" bIns="34290" anchor="ctr"/>
          <a:lstStyle/>
          <a:p>
            <a:pPr>
              <a:defRPr/>
            </a:pPr>
            <a:endParaRPr lang="en-US">
              <a:latin typeface="Times New Roman" panose="02020603050405020304" pitchFamily="18" charset="0"/>
            </a:endParaRPr>
          </a:p>
        </p:txBody>
      </p:sp>
      <p:sp>
        <p:nvSpPr>
          <p:cNvPr id="13" name="AutoShape 27"/>
          <p:cNvSpPr>
            <a:spLocks noChangeArrowheads="1"/>
          </p:cNvSpPr>
          <p:nvPr/>
        </p:nvSpPr>
        <p:spPr bwMode="auto">
          <a:xfrm>
            <a:off x="925357" y="1083146"/>
            <a:ext cx="251222" cy="2286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68580" tIns="34290" rIns="68580" bIns="34290" anchor="ctr"/>
          <a:lstStyle/>
          <a:p>
            <a:pPr>
              <a:defRPr/>
            </a:pPr>
            <a:endParaRPr lang="en-US">
              <a:latin typeface="Times New Roman" panose="02020603050405020304" pitchFamily="18" charset="0"/>
            </a:endParaRPr>
          </a:p>
        </p:txBody>
      </p:sp>
      <p:sp>
        <p:nvSpPr>
          <p:cNvPr id="14" name="AutoShape 28"/>
          <p:cNvSpPr>
            <a:spLocks noChangeArrowheads="1"/>
          </p:cNvSpPr>
          <p:nvPr/>
        </p:nvSpPr>
        <p:spPr bwMode="auto">
          <a:xfrm>
            <a:off x="2182416" y="3429000"/>
            <a:ext cx="251222" cy="2286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68580" tIns="34290" rIns="68580" bIns="34290" anchor="ctr"/>
          <a:lstStyle/>
          <a:p>
            <a:pPr>
              <a:defRPr/>
            </a:pPr>
            <a:endParaRPr lang="en-US">
              <a:latin typeface="Times New Roman" panose="02020603050405020304" pitchFamily="18" charset="0"/>
            </a:endParaRPr>
          </a:p>
        </p:txBody>
      </p:sp>
      <p:sp>
        <p:nvSpPr>
          <p:cNvPr id="15" name="AutoShape 29"/>
          <p:cNvSpPr>
            <a:spLocks noChangeArrowheads="1"/>
          </p:cNvSpPr>
          <p:nvPr/>
        </p:nvSpPr>
        <p:spPr bwMode="auto">
          <a:xfrm>
            <a:off x="5589389" y="3657600"/>
            <a:ext cx="251222" cy="2286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68580" tIns="34290" rIns="68580" bIns="34290" anchor="ctr"/>
          <a:lstStyle/>
          <a:p>
            <a:pPr>
              <a:defRPr/>
            </a:pPr>
            <a:endParaRPr lang="en-US">
              <a:latin typeface="Times New Roman" panose="02020603050405020304" pitchFamily="18" charset="0"/>
            </a:endParaRPr>
          </a:p>
        </p:txBody>
      </p:sp>
      <p:sp>
        <p:nvSpPr>
          <p:cNvPr id="16" name="AutoShape 30"/>
          <p:cNvSpPr>
            <a:spLocks noChangeArrowheads="1"/>
          </p:cNvSpPr>
          <p:nvPr/>
        </p:nvSpPr>
        <p:spPr bwMode="auto">
          <a:xfrm>
            <a:off x="8042076" y="1778198"/>
            <a:ext cx="317897" cy="329804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68580" tIns="34290" rIns="68580" bIns="34290" anchor="ctr"/>
          <a:lstStyle/>
          <a:p>
            <a:pPr>
              <a:defRPr/>
            </a:pPr>
            <a:endParaRPr lang="en-US">
              <a:latin typeface="Times New Roman" panose="02020603050405020304" pitchFamily="18" charset="0"/>
            </a:endParaRPr>
          </a:p>
        </p:txBody>
      </p:sp>
      <p:sp>
        <p:nvSpPr>
          <p:cNvPr id="17" name="AutoShape 31"/>
          <p:cNvSpPr>
            <a:spLocks noChangeArrowheads="1"/>
          </p:cNvSpPr>
          <p:nvPr/>
        </p:nvSpPr>
        <p:spPr bwMode="auto">
          <a:xfrm>
            <a:off x="1863328" y="956334"/>
            <a:ext cx="319088" cy="329804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68580" tIns="34290" rIns="68580" bIns="34290" anchor="ctr"/>
          <a:lstStyle/>
          <a:p>
            <a:pPr>
              <a:defRPr/>
            </a:pPr>
            <a:endParaRPr lang="en-US">
              <a:latin typeface="Times New Roman" panose="02020603050405020304" pitchFamily="18" charset="0"/>
            </a:endParaRPr>
          </a:p>
        </p:txBody>
      </p:sp>
      <p:sp>
        <p:nvSpPr>
          <p:cNvPr id="18" name="AutoShape 33"/>
          <p:cNvSpPr>
            <a:spLocks noChangeArrowheads="1"/>
          </p:cNvSpPr>
          <p:nvPr/>
        </p:nvSpPr>
        <p:spPr bwMode="auto">
          <a:xfrm>
            <a:off x="1457326" y="1943100"/>
            <a:ext cx="251222" cy="2286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68580" tIns="34290" rIns="68580" bIns="34290" anchor="ctr"/>
          <a:lstStyle/>
          <a:p>
            <a:pPr>
              <a:defRPr/>
            </a:pPr>
            <a:endParaRPr lang="en-US">
              <a:latin typeface="Times New Roman" panose="02020603050405020304" pitchFamily="18" charset="0"/>
            </a:endParaRPr>
          </a:p>
        </p:txBody>
      </p:sp>
      <p:sp>
        <p:nvSpPr>
          <p:cNvPr id="19" name="AutoShape 34"/>
          <p:cNvSpPr>
            <a:spLocks noChangeArrowheads="1"/>
          </p:cNvSpPr>
          <p:nvPr/>
        </p:nvSpPr>
        <p:spPr bwMode="auto">
          <a:xfrm>
            <a:off x="2797970" y="724025"/>
            <a:ext cx="419100" cy="302419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>
              <a:latin typeface="Times New Roman" panose="02020603050405020304" pitchFamily="18" charset="0"/>
            </a:endParaRPr>
          </a:p>
        </p:txBody>
      </p:sp>
      <p:sp>
        <p:nvSpPr>
          <p:cNvPr id="20" name="AutoShape 35"/>
          <p:cNvSpPr>
            <a:spLocks noChangeArrowheads="1"/>
          </p:cNvSpPr>
          <p:nvPr/>
        </p:nvSpPr>
        <p:spPr bwMode="auto">
          <a:xfrm>
            <a:off x="6497226" y="1348699"/>
            <a:ext cx="419100" cy="302419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>
              <a:latin typeface="Times New Roman" panose="02020603050405020304" pitchFamily="18" charset="0"/>
            </a:endParaRPr>
          </a:p>
        </p:txBody>
      </p:sp>
      <p:sp>
        <p:nvSpPr>
          <p:cNvPr id="21" name="AutoShape 37"/>
          <p:cNvSpPr>
            <a:spLocks noChangeArrowheads="1"/>
          </p:cNvSpPr>
          <p:nvPr/>
        </p:nvSpPr>
        <p:spPr bwMode="auto">
          <a:xfrm>
            <a:off x="837009" y="384062"/>
            <a:ext cx="314325" cy="28575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68580" tIns="34290" rIns="68580" bIns="34290" anchor="ctr"/>
          <a:lstStyle/>
          <a:p>
            <a:pPr>
              <a:defRPr/>
            </a:pPr>
            <a:endParaRPr lang="en-US">
              <a:latin typeface="Times New Roman" panose="02020603050405020304" pitchFamily="18" charset="0"/>
            </a:endParaRPr>
          </a:p>
        </p:txBody>
      </p:sp>
      <p:sp>
        <p:nvSpPr>
          <p:cNvPr id="22" name="AutoShape 38"/>
          <p:cNvSpPr>
            <a:spLocks noChangeArrowheads="1"/>
          </p:cNvSpPr>
          <p:nvPr/>
        </p:nvSpPr>
        <p:spPr bwMode="auto">
          <a:xfrm>
            <a:off x="5715000" y="783771"/>
            <a:ext cx="188119" cy="28575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68580" tIns="34290" rIns="68580" bIns="34290" anchor="ctr"/>
          <a:lstStyle/>
          <a:p>
            <a:pPr>
              <a:defRPr/>
            </a:pPr>
            <a:endParaRPr lang="en-US">
              <a:latin typeface="Times New Roman" panose="02020603050405020304" pitchFamily="18" charset="0"/>
            </a:endParaRPr>
          </a:p>
        </p:txBody>
      </p:sp>
      <p:sp>
        <p:nvSpPr>
          <p:cNvPr id="23" name="AutoShape 40"/>
          <p:cNvSpPr>
            <a:spLocks noChangeArrowheads="1"/>
          </p:cNvSpPr>
          <p:nvPr/>
        </p:nvSpPr>
        <p:spPr bwMode="auto">
          <a:xfrm>
            <a:off x="3775314" y="1025996"/>
            <a:ext cx="189310" cy="28575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>
              <a:latin typeface="Times New Roman" panose="02020603050405020304" pitchFamily="18" charset="0"/>
            </a:endParaRPr>
          </a:p>
        </p:txBody>
      </p:sp>
      <p:sp>
        <p:nvSpPr>
          <p:cNvPr id="24" name="AutoShape 41"/>
          <p:cNvSpPr>
            <a:spLocks noChangeArrowheads="1"/>
          </p:cNvSpPr>
          <p:nvPr/>
        </p:nvSpPr>
        <p:spPr bwMode="auto">
          <a:xfrm>
            <a:off x="8001000" y="669812"/>
            <a:ext cx="251222" cy="2286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68580" tIns="34290" rIns="68580" bIns="34290" anchor="ctr"/>
          <a:lstStyle/>
          <a:p>
            <a:pPr>
              <a:defRPr/>
            </a:pPr>
            <a:endParaRPr lang="en-US">
              <a:latin typeface="Times New Roman" panose="02020603050405020304" pitchFamily="18" charset="0"/>
            </a:endParaRPr>
          </a:p>
        </p:txBody>
      </p:sp>
      <p:sp>
        <p:nvSpPr>
          <p:cNvPr id="25" name="AutoShape 43"/>
          <p:cNvSpPr>
            <a:spLocks noChangeArrowheads="1"/>
          </p:cNvSpPr>
          <p:nvPr/>
        </p:nvSpPr>
        <p:spPr bwMode="auto">
          <a:xfrm>
            <a:off x="7999809" y="2862479"/>
            <a:ext cx="252413" cy="2286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68580" tIns="34290" rIns="68580" bIns="34290" anchor="ctr"/>
          <a:lstStyle/>
          <a:p>
            <a:pPr>
              <a:defRPr/>
            </a:pPr>
            <a:endParaRPr lang="en-US">
              <a:latin typeface="Times New Roman" panose="02020603050405020304" pitchFamily="18" charset="0"/>
            </a:endParaRPr>
          </a:p>
        </p:txBody>
      </p:sp>
      <p:sp>
        <p:nvSpPr>
          <p:cNvPr id="26" name="WordArt 3"/>
          <p:cNvSpPr>
            <a:spLocks noChangeArrowheads="1" noChangeShapeType="1" noTextEdit="1"/>
          </p:cNvSpPr>
          <p:nvPr/>
        </p:nvSpPr>
        <p:spPr bwMode="auto">
          <a:xfrm>
            <a:off x="1607399" y="1398270"/>
            <a:ext cx="5669280" cy="2011680"/>
          </a:xfrm>
          <a:prstGeom prst="rect">
            <a:avLst/>
          </a:prstGeom>
        </p:spPr>
        <p:txBody>
          <a:bodyPr wrap="none" lIns="68580" tIns="34290" rIns="68580" bIns="34290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vi-VN" sz="27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KÍNH CHÀO QUÝ THẦY CÔ</a:t>
            </a:r>
          </a:p>
        </p:txBody>
      </p:sp>
    </p:spTree>
    <p:extLst>
      <p:ext uri="{BB962C8B-B14F-4D97-AF65-F5344CB8AC3E}">
        <p14:creationId xmlns:p14="http://schemas.microsoft.com/office/powerpoint/2010/main" val="1365392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41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750" tmFilter="0,0; .5, 1; 1, 1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207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224050" y="905697"/>
            <a:ext cx="8843750" cy="3613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4400" smtClean="0"/>
              <a:t>- Quan sát tranh SGK/106</a:t>
            </a:r>
          </a:p>
          <a:p>
            <a:pPr>
              <a:lnSpc>
                <a:spcPct val="130000"/>
              </a:lnSpc>
            </a:pPr>
            <a:r>
              <a:rPr lang="en-US" sz="4400" smtClean="0"/>
              <a:t>- Dự đoán : </a:t>
            </a:r>
          </a:p>
          <a:p>
            <a:pPr>
              <a:lnSpc>
                <a:spcPct val="130000"/>
              </a:lnSpc>
            </a:pPr>
            <a:r>
              <a:rPr lang="en-US" sz="4400" smtClean="0">
                <a:solidFill>
                  <a:srgbClr val="FF0000"/>
                </a:solidFill>
              </a:rPr>
              <a:t>+ Vật nào là nguồn tỏa nhiệt ?</a:t>
            </a:r>
          </a:p>
          <a:p>
            <a:pPr>
              <a:lnSpc>
                <a:spcPct val="130000"/>
              </a:lnSpc>
            </a:pPr>
            <a:r>
              <a:rPr lang="en-US" sz="4400" smtClean="0">
                <a:solidFill>
                  <a:srgbClr val="0000CC"/>
                </a:solidFill>
              </a:rPr>
              <a:t>+ Vai trò của nguồn tỏa nhiệt đó ?</a:t>
            </a:r>
            <a:endParaRPr lang="en-US" sz="4400">
              <a:solidFill>
                <a:srgbClr val="0000CC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5559" y="-19050"/>
            <a:ext cx="8739841" cy="932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4200" b="1" u="sng" smtClean="0">
                <a:solidFill>
                  <a:srgbClr val="0000CC"/>
                </a:solidFill>
                <a:latin typeface="+mj-lt"/>
                <a:ea typeface="HP001 5Ha" pitchFamily="34" charset="-127"/>
              </a:rPr>
              <a:t>Các nguồn nhiệt và vai trò của chúng.</a:t>
            </a:r>
            <a:endParaRPr lang="en-US" sz="4200" b="1" u="sng">
              <a:solidFill>
                <a:srgbClr val="0000CC"/>
              </a:solidFill>
              <a:latin typeface="+mj-lt"/>
              <a:ea typeface="HP001 5Ha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09724127"/>
      </p:ext>
    </p:extLst>
  </p:cSld>
  <p:clrMapOvr>
    <a:masterClrMapping/>
  </p:clrMapOvr>
  <p:transition spd="slow">
    <p:wheel spokes="1"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042"/>
          <p:cNvPicPr>
            <a:picLocks noChangeAspect="1" noChangeArrowheads="1"/>
          </p:cNvPicPr>
          <p:nvPr/>
        </p:nvPicPr>
        <p:blipFill>
          <a:blip r:embed="rId3" cstate="print">
            <a:lum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82" y="0"/>
            <a:ext cx="4540724" cy="25717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9" descr="Picture 30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4"/>
          <a:stretch>
            <a:fillRect/>
          </a:stretch>
        </p:blipFill>
        <p:spPr bwMode="auto">
          <a:xfrm>
            <a:off x="4552686" y="-1"/>
            <a:ext cx="4591314" cy="25717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IMG_2045"/>
          <p:cNvPicPr>
            <a:picLocks noChangeAspect="1" noChangeArrowheads="1"/>
          </p:cNvPicPr>
          <p:nvPr/>
        </p:nvPicPr>
        <p:blipFill>
          <a:blip r:embed="rId5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82" y="2571750"/>
            <a:ext cx="4555509" cy="25717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 descr="IMG_2044"/>
          <p:cNvPicPr>
            <a:picLocks noChangeAspect="1" noChangeArrowheads="1"/>
          </p:cNvPicPr>
          <p:nvPr/>
        </p:nvPicPr>
        <p:blipFill>
          <a:blip r:embed="rId6" cstate="print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686" y="2557094"/>
            <a:ext cx="4591314" cy="258640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4008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bor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47" b="89992" l="1454" r="100000">
                        <a14:foregroundMark x1="35857" y1="49314" x2="33858" y2="52785"/>
                        <a14:foregroundMark x1="41429" y1="42211" x2="42459" y2="43745"/>
                        <a14:foregroundMark x1="50030" y1="44552" x2="48031" y2="45924"/>
                        <a14:foregroundMark x1="45851" y1="48265" x2="45245" y2="50928"/>
                        <a14:foregroundMark x1="54391" y1="52300" x2="60933" y2="61017"/>
                        <a14:foregroundMark x1="84615" y1="82486" x2="92005" y2="81437"/>
                        <a14:foregroundMark x1="60751" y1="49879" x2="60751" y2="52300"/>
                        <a14:backgroundMark x1="16172" y1="18805" x2="25924" y2="19935"/>
                        <a14:backgroundMark x1="38886" y1="16223" x2="48395" y2="18563"/>
                        <a14:backgroundMark x1="53180" y1="16949" x2="60751" y2="21227"/>
                        <a14:backgroundMark x1="54997" y1="41889" x2="54997" y2="41889"/>
                        <a14:backgroundMark x1="65294" y1="56013" x2="65294" y2="58111"/>
                        <a14:backgroundMark x1="63477" y1="53511" x2="63477" y2="53511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280" b="20306"/>
          <a:stretch/>
        </p:blipFill>
        <p:spPr>
          <a:xfrm>
            <a:off x="1142999" y="1352549"/>
            <a:ext cx="6858001" cy="32102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47800" y="438150"/>
            <a:ext cx="6225241" cy="932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4200" b="1" smtClean="0">
                <a:solidFill>
                  <a:srgbClr val="0000CC"/>
                </a:solidFill>
                <a:latin typeface="+mj-lt"/>
                <a:ea typeface="HP001 5Ha" pitchFamily="34" charset="-127"/>
              </a:rPr>
              <a:t>Thảo luận nhóm 3 (2 phút).</a:t>
            </a:r>
            <a:endParaRPr lang="en-US" sz="4200" b="1">
              <a:solidFill>
                <a:srgbClr val="0000CC"/>
              </a:solidFill>
              <a:latin typeface="+mj-lt"/>
              <a:ea typeface="HP001 5Ha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7539556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MG_2042"/>
          <p:cNvPicPr>
            <a:picLocks noChangeAspect="1" noChangeArrowheads="1"/>
          </p:cNvPicPr>
          <p:nvPr/>
        </p:nvPicPr>
        <p:blipFill>
          <a:blip r:embed="rId3">
            <a:lum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1" y="0"/>
            <a:ext cx="9140589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7519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3982</TotalTime>
  <Words>812</Words>
  <Application>Microsoft Office PowerPoint</Application>
  <PresentationFormat>On-screen Show (16:9)</PresentationFormat>
  <Paragraphs>92</Paragraphs>
  <Slides>56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5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SKY</cp:lastModifiedBy>
  <cp:revision>370</cp:revision>
  <dcterms:created xsi:type="dcterms:W3CDTF">2014-09-16T11:54:17Z</dcterms:created>
  <dcterms:modified xsi:type="dcterms:W3CDTF">2021-03-30T01:45:29Z</dcterms:modified>
</cp:coreProperties>
</file>