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309" r:id="rId3"/>
    <p:sldId id="271" r:id="rId4"/>
    <p:sldId id="269" r:id="rId5"/>
    <p:sldId id="266" r:id="rId6"/>
    <p:sldId id="267" r:id="rId7"/>
    <p:sldId id="268" r:id="rId8"/>
    <p:sldId id="272" r:id="rId9"/>
    <p:sldId id="303" r:id="rId10"/>
    <p:sldId id="273" r:id="rId11"/>
    <p:sldId id="293" r:id="rId12"/>
    <p:sldId id="294" r:id="rId13"/>
    <p:sldId id="275" r:id="rId14"/>
    <p:sldId id="304" r:id="rId15"/>
    <p:sldId id="276" r:id="rId16"/>
    <p:sldId id="277" r:id="rId17"/>
    <p:sldId id="305" r:id="rId18"/>
    <p:sldId id="295" r:id="rId19"/>
    <p:sldId id="306" r:id="rId20"/>
    <p:sldId id="299" r:id="rId21"/>
    <p:sldId id="298" r:id="rId22"/>
    <p:sldId id="300" r:id="rId23"/>
    <p:sldId id="289" r:id="rId24"/>
    <p:sldId id="301" r:id="rId25"/>
    <p:sldId id="302" r:id="rId26"/>
    <p:sldId id="290" r:id="rId27"/>
    <p:sldId id="30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21" autoAdjust="0"/>
    <p:restoredTop sz="94660"/>
  </p:normalViewPr>
  <p:slideViewPr>
    <p:cSldViewPr>
      <p:cViewPr varScale="1">
        <p:scale>
          <a:sx n="68" d="100"/>
          <a:sy n="68" d="100"/>
        </p:scale>
        <p:origin x="113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D5C81-DBC3-4069-B266-CFE9CD831E80}" type="datetimeFigureOut">
              <a:rPr lang="en-US" smtClean="0"/>
              <a:pPr/>
              <a:t>16/05/2023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9303A-6CC2-49C0-A98E-4C8F46AB4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6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33E85-279A-46CB-B77E-250C4441DF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303A-6CC2-49C0-A98E-4C8F46AB48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C5E670-E983-4EA6-B9E8-831CC1FEBA73}" type="slidenum">
              <a:rPr lang="en-AU" smtClean="0"/>
              <a:pPr/>
              <a:t>21</a:t>
            </a:fld>
            <a:endParaRPr lang="en-A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47982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A9521A-389B-4D54-B8EA-B256BCDBDB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EB801-A3F0-491B-852C-9E3CBBD6A4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1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12D04-F223-41D2-9D8D-F1FDCAD084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47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261A8-6AC3-46F3-8992-B5DD4B7A0B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37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C98AA-2025-4335-80F8-C1F2039748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64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01469-EC0F-4B80-9081-73065141A8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26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C5731-AAFE-4194-B786-4B2A71DB8F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1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71D63-23C2-40A6-A545-6C0E91EE57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941D6-7C5B-4BF6-9A52-3503AEC7C7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50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F713F-5084-41B7-AD93-1E4B21E525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12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53E7D-3088-49E1-B6B0-757FDB0A0E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26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F1398-F45C-44CD-AD32-9E94F1230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25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05F98-3303-42CE-942C-C030CD2356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5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16/05/2023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16/05/2023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16/05/2023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2A511-9A73-4147-B547-5C4BD149764D}" type="datetimeFigureOut">
              <a:rPr lang="en-US" smtClean="0"/>
              <a:pPr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AD9CF8-1849-49F9-BCAE-1FE05FA5B2E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7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pic>
        <p:nvPicPr>
          <p:cNvPr id="1127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302375"/>
            <a:ext cx="32035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4213" y="2133600"/>
            <a:ext cx="784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2667000"/>
            <a:ext cx="8074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 SÁNG VÀ VIỆC BAO VỆ ĐÔI MẮT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-76200" y="0"/>
            <a:ext cx="9144000" cy="7010400"/>
            <a:chOff x="0" y="0"/>
            <a:chExt cx="9144000" cy="7010400"/>
          </a:xfrm>
        </p:grpSpPr>
        <p:pic>
          <p:nvPicPr>
            <p:cNvPr id="11289" name="Picture 2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676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0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102768"/>
              <a:ext cx="2209800" cy="2907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1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62800" y="3962400"/>
              <a:ext cx="19812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2" name="Picture 16" descr="BELLBRD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-1447800" y="3200400"/>
              <a:ext cx="3276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3" name="Picture 16" descr="BELLBRD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 flipV="1">
              <a:off x="7315200" y="3200400"/>
              <a:ext cx="3276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4" name="Picture 2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7467600" y="0"/>
              <a:ext cx="1676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048000" y="4059238"/>
            <a:ext cx="3048000" cy="1655762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8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1281" name="Picture 26" descr="cosmo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25" descr="BOOK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24" descr="BOOK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23" descr="QUILLPEN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5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/>
              <a:r>
                <a:rPr lang="en-US" sz="800" b="1">
                  <a:latin typeface="VnBangkok" pitchFamily="2" charset="0"/>
                  <a:cs typeface="Times New Roman" pitchFamily="18" charset="0"/>
                </a:rPr>
                <a:t> </a:t>
              </a:r>
              <a:endParaRPr lang="en-US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286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11287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1288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0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56AA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56AA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/>
          <p:cNvSpPr/>
          <p:nvPr/>
        </p:nvSpPr>
        <p:spPr>
          <a:xfrm>
            <a:off x="2932113" y="2428875"/>
            <a:ext cx="3003550" cy="216058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0" y="3875638"/>
            <a:ext cx="2787293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" y="974782"/>
            <a:ext cx="2787292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0"/>
            <a:ext cx="298142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68519"/>
            <a:ext cx="2981420" cy="2139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-132462" y="3233742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172200" y="3200400"/>
            <a:ext cx="2711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laze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28600" y="6175625"/>
            <a:ext cx="2655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nê-ông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162675" y="6248400"/>
            <a:ext cx="2981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029200" y="18288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2843213" y="1828800"/>
            <a:ext cx="966787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05" name="Straight Arrow Connector 4104"/>
          <p:cNvCxnSpPr/>
          <p:nvPr/>
        </p:nvCxnSpPr>
        <p:spPr>
          <a:xfrm flipH="1">
            <a:off x="2823284" y="4502288"/>
            <a:ext cx="966787" cy="696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08" name="Straight Arrow Connector 4107"/>
          <p:cNvCxnSpPr/>
          <p:nvPr/>
        </p:nvCxnSpPr>
        <p:spPr>
          <a:xfrm>
            <a:off x="5029200" y="4495800"/>
            <a:ext cx="99060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Action Button: Help 15">
            <a:hlinkClick r:id="" action="ppaction://noaction" highlightClick="1"/>
          </p:cNvPr>
          <p:cNvSpPr/>
          <p:nvPr/>
        </p:nvSpPr>
        <p:spPr>
          <a:xfrm>
            <a:off x="189874" y="183518"/>
            <a:ext cx="381000" cy="639762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050" y="-49151"/>
            <a:ext cx="8229600" cy="11430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949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7" grpId="0"/>
      <p:bldP spid="48" grpId="0"/>
      <p:bldP spid="16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4912" y="3071443"/>
            <a:ext cx="8229600" cy="3429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4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Kết</a:t>
            </a:r>
            <a:r>
              <a:rPr lang="en-US" sz="4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luận</a:t>
            </a:r>
            <a:endParaRPr lang="en-US" sz="4800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861" y="1778901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384412" y="1884326"/>
            <a:ext cx="381000" cy="639762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57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5800" y="990600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2514600"/>
            <a:ext cx="8153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Hoạt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động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2: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Tìm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hiểu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n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hững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việc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nên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làm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và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không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nên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làm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để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tránh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tác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hại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do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ánh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sáng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quá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mạnh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gây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ra.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228600" y="2895600"/>
            <a:ext cx="4800600" cy="244947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09800"/>
            <a:ext cx="4114800" cy="4269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Sun 8"/>
          <p:cNvSpPr/>
          <p:nvPr/>
        </p:nvSpPr>
        <p:spPr>
          <a:xfrm>
            <a:off x="7670042" y="2362200"/>
            <a:ext cx="788158" cy="76200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838200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3581400" cy="4800600"/>
          </a:xfrm>
          <a:noFill/>
          <a:ln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657600" y="10236"/>
            <a:ext cx="5219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2400" dirty="0" err="1" smtClean="0">
                <a:latin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nắng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</a:rPr>
              <a:t> :</a:t>
            </a:r>
          </a:p>
          <a:p>
            <a:pPr marL="609600" indent="-60960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</a:rPr>
              <a:t>Che</a:t>
            </a:r>
            <a:r>
              <a:rPr lang="en-US" sz="2400" dirty="0" smtClean="0">
                <a:latin typeface="Times New Roman" pitchFamily="18" charset="0"/>
              </a:rPr>
              <a:t> ô</a:t>
            </a:r>
          </a:p>
          <a:p>
            <a:pPr marL="609600" indent="-60960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mũ</a:t>
            </a:r>
            <a:r>
              <a:rPr lang="en-US" sz="2400" dirty="0" smtClean="0">
                <a:latin typeface="Times New Roman" pitchFamily="18" charset="0"/>
              </a:rPr>
              <a:t> </a:t>
            </a:r>
          </a:p>
          <a:p>
            <a:pPr marL="609600" indent="-60960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</a:rPr>
              <a:t>Đeo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kính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râm</a:t>
            </a:r>
            <a:endParaRPr lang="en-US" sz="2400" dirty="0" smtClean="0"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0" y="2176818"/>
            <a:ext cx="1524000" cy="163318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00949" y="4147782"/>
            <a:ext cx="1543051" cy="1752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59222" y="2142130"/>
            <a:ext cx="1469978" cy="1752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062751" y="2012476"/>
            <a:ext cx="2593785" cy="183164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Nếu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chiếu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cơ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thể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chúng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ta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559222" y="4044856"/>
            <a:ext cx="1469978" cy="1752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Đeo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râm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ô 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048250" y="3974342"/>
            <a:ext cx="2571750" cy="2045458"/>
          </a:xfrm>
          <a:prstGeom prst="rightArrow">
            <a:avLst>
              <a:gd name="adj1" fmla="val 50000"/>
              <a:gd name="adj2" fmla="val 408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7" name="Sun 16"/>
          <p:cNvSpPr/>
          <p:nvPr/>
        </p:nvSpPr>
        <p:spPr>
          <a:xfrm>
            <a:off x="2771064" y="1342597"/>
            <a:ext cx="788158" cy="76200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052" y="884238"/>
            <a:ext cx="6172200" cy="639762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err="1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iải</a:t>
            </a:r>
            <a:r>
              <a:rPr lang="en-US" sz="3600" b="1" dirty="0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600" b="1" dirty="0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b="1" dirty="0">
              <a:ln/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2326" y="2011618"/>
            <a:ext cx="3691613" cy="4114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-85968" y="940708"/>
            <a:ext cx="2971800" cy="1036638"/>
          </a:xfrm>
          <a:prstGeom prst="wedgeEllipse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Vertical Scroll 17"/>
          <p:cNvSpPr/>
          <p:nvPr/>
        </p:nvSpPr>
        <p:spPr>
          <a:xfrm>
            <a:off x="547863" y="1943074"/>
            <a:ext cx="3679427" cy="4618064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832" y="1738340"/>
            <a:ext cx="3872367" cy="4763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9184" y="2216466"/>
            <a:ext cx="11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3009" y="177948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0420" y="205364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7863" y="-37988"/>
            <a:ext cx="5257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177" y="128246"/>
            <a:ext cx="701372" cy="51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3" grpId="1" animBg="1"/>
      <p:bldP spid="17" grpId="0" animBg="1"/>
      <p:bldP spid="18" grpId="0" animBg="1"/>
      <p:bldP spid="3" grpId="0"/>
      <p:bldP spid="4" grpId="0"/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339867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05135" y="2467749"/>
            <a:ext cx="8657530" cy="435053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Times New Roman" panose="02020603050405020304" pitchFamily="18" charset="0"/>
            </a:endParaRPr>
          </a:p>
          <a:p>
            <a:r>
              <a:rPr lang="en-US" sz="4800" b="1" i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-</a:t>
            </a:r>
            <a:r>
              <a:rPr lang="en-US" sz="5400" b="1" i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ô.</a:t>
            </a:r>
          </a:p>
          <a:p>
            <a:pPr>
              <a:buNone/>
            </a:pPr>
            <a:r>
              <a:rPr lang="en-US" sz="4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-</a:t>
            </a:r>
            <a:r>
              <a:rPr lang="en-US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3142028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Kết</a:t>
            </a:r>
            <a:r>
              <a:rPr lang="en-US" sz="44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luận</a:t>
            </a:r>
            <a:endParaRPr lang="en-US" sz="4400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itchFamily="2" charset="0"/>
              <a:cs typeface="Times New Roman" panose="02020603050405020304" pitchFamily="18" charset="0"/>
            </a:endParaRPr>
          </a:p>
          <a:p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838200" y="838200"/>
            <a:ext cx="7433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4000" dirty="0"/>
          </a:p>
        </p:txBody>
      </p:sp>
      <p:sp>
        <p:nvSpPr>
          <p:cNvPr id="13" name="Action Button: Help 12">
            <a:hlinkClick r:id="" action="ppaction://noaction" highlightClick="1"/>
          </p:cNvPr>
          <p:cNvSpPr/>
          <p:nvPr/>
        </p:nvSpPr>
        <p:spPr>
          <a:xfrm>
            <a:off x="205135" y="2362367"/>
            <a:ext cx="381000" cy="583423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25146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3: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nên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tránh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gây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hại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cho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mắt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vi-VN" sz="4000" dirty="0" smtClean="0">
                <a:solidFill>
                  <a:srgbClr val="0070C0"/>
                </a:solidFill>
              </a:rPr>
              <a:t> </a:t>
            </a:r>
            <a:r>
              <a:rPr lang="vi-VN" sz="3600" dirty="0">
                <a:solidFill>
                  <a:srgbClr val="0070C0"/>
                </a:solidFill>
              </a:rPr>
              <a:t/>
            </a:r>
            <a:br>
              <a:rPr lang="vi-VN" sz="3600" dirty="0">
                <a:solidFill>
                  <a:srgbClr val="0070C0"/>
                </a:solidFill>
              </a:rPr>
            </a:b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0" y="914400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0209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1049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7" y="1676400"/>
            <a:ext cx="4087815" cy="252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82" y="1645276"/>
            <a:ext cx="4114799" cy="252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69" y="4182652"/>
            <a:ext cx="4102993" cy="2547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827" y="4239256"/>
            <a:ext cx="4087815" cy="2524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lowchart: Alternate Process 4"/>
          <p:cNvSpPr/>
          <p:nvPr/>
        </p:nvSpPr>
        <p:spPr>
          <a:xfrm>
            <a:off x="1905000" y="0"/>
            <a:ext cx="7239000" cy="1524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776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5" name="Text Box 5"/>
          <p:cNvSpPr txBox="1">
            <a:spLocks noChangeArrowheads="1"/>
          </p:cNvSpPr>
          <p:nvPr/>
        </p:nvSpPr>
        <p:spPr bwMode="auto">
          <a:xfrm>
            <a:off x="838200" y="3505200"/>
            <a:ext cx="37338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180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414730" name="Text Box 10"/>
          <p:cNvSpPr txBox="1">
            <a:spLocks noChangeArrowheads="1"/>
          </p:cNvSpPr>
          <p:nvPr/>
        </p:nvSpPr>
        <p:spPr bwMode="auto">
          <a:xfrm>
            <a:off x="1600200" y="1752600"/>
            <a:ext cx="381000" cy="36933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414731" name="Rectangle 11"/>
          <p:cNvSpPr>
            <a:spLocks noChangeArrowheads="1"/>
          </p:cNvSpPr>
          <p:nvPr/>
        </p:nvSpPr>
        <p:spPr bwMode="auto">
          <a:xfrm>
            <a:off x="1600200" y="2057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1447800" y="1897063"/>
            <a:ext cx="838200" cy="36933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414733" name="Rectangle 13"/>
          <p:cNvSpPr>
            <a:spLocks noChangeArrowheads="1"/>
          </p:cNvSpPr>
          <p:nvPr/>
        </p:nvSpPr>
        <p:spPr bwMode="auto">
          <a:xfrm>
            <a:off x="1752600" y="22098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14743" name="Text Box 23"/>
          <p:cNvSpPr txBox="1">
            <a:spLocks noChangeArrowheads="1"/>
          </p:cNvSpPr>
          <p:nvPr/>
        </p:nvSpPr>
        <p:spPr bwMode="auto">
          <a:xfrm>
            <a:off x="685800" y="4495800"/>
            <a:ext cx="2895600" cy="36933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414747" name="Text Box 27"/>
          <p:cNvSpPr txBox="1">
            <a:spLocks noChangeArrowheads="1"/>
          </p:cNvSpPr>
          <p:nvPr/>
        </p:nvSpPr>
        <p:spPr bwMode="auto">
          <a:xfrm>
            <a:off x="1524000" y="4495800"/>
            <a:ext cx="533400" cy="36933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>
              <a:latin typeface="+mj-lt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01" y="818785"/>
            <a:ext cx="4152900" cy="2971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53" y="3962400"/>
            <a:ext cx="4139648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Flowchart: Stored Data 3"/>
          <p:cNvSpPr/>
          <p:nvPr/>
        </p:nvSpPr>
        <p:spPr>
          <a:xfrm>
            <a:off x="115210" y="852868"/>
            <a:ext cx="4756701" cy="2903633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 (Headings)"/>
              </a:rPr>
              <a:t>Bàn học kê cạnh cửa sổ để ánh sáng có thể chiếu vào .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vi-VN" sz="2000" dirty="0">
                <a:solidFill>
                  <a:srgbClr val="0000FF"/>
                </a:solidFill>
                <a:latin typeface="Times New Roman (Headings)"/>
              </a:rPr>
              <a:t>Chọn hướng ngồi phù hợp để tránh chói mắt do ánh sáng mặt trời chiếu vào</a:t>
            </a:r>
            <a:r>
              <a:rPr lang="vi-VN" sz="2000" dirty="0" smtClean="0">
                <a:solidFill>
                  <a:srgbClr val="0000FF"/>
                </a:solidFill>
                <a:latin typeface="Times New Roman (Headings)"/>
              </a:rPr>
              <a:t>.</a:t>
            </a:r>
            <a:endParaRPr lang="vi-VN" sz="2000" dirty="0">
              <a:solidFill>
                <a:srgbClr val="0000FF"/>
              </a:solidFill>
              <a:latin typeface="Times New Roman (Headings)"/>
            </a:endParaRPr>
          </a:p>
        </p:txBody>
      </p:sp>
      <p:sp>
        <p:nvSpPr>
          <p:cNvPr id="5" name="Flowchart: Stored Data 4"/>
          <p:cNvSpPr/>
          <p:nvPr/>
        </p:nvSpPr>
        <p:spPr>
          <a:xfrm>
            <a:off x="165652" y="3962400"/>
            <a:ext cx="4760014" cy="2895600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vi-VN" sz="2000" dirty="0">
                <a:solidFill>
                  <a:srgbClr val="0000FF"/>
                </a:solidFill>
                <a:latin typeface="Times New Roman (Headings)"/>
              </a:rPr>
              <a:t>Khi học bài nên đặt đèn ở phía bên trái, thấp hơn đầu để ánh sáng điện không trực tiếp chiếu vào mắt, không tạo bóng tối khi đọc hay viết.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-76200"/>
            <a:ext cx="5908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Một số việc </a:t>
            </a:r>
            <a:r>
              <a:rPr lang="en-US" sz="5400" b="1" i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nên</a:t>
            </a:r>
            <a:r>
              <a:rPr lang="en-US" sz="5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sz="5400" b="1" i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làm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7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114800"/>
            <a:ext cx="4114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2" y="1128498"/>
            <a:ext cx="4343400" cy="2375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2" y="4120722"/>
            <a:ext cx="4343400" cy="2285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2" y="1113279"/>
            <a:ext cx="4114800" cy="237521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10102" y="3549205"/>
            <a:ext cx="4343400" cy="457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642" y="3525484"/>
            <a:ext cx="4114800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427113"/>
            <a:ext cx="8458204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558" y="5128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47759" y="74422"/>
            <a:ext cx="381000" cy="639762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35052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180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990600" y="762000"/>
            <a:ext cx="32004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180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413706" name="Text Box 10"/>
          <p:cNvSpPr txBox="1">
            <a:spLocks noChangeArrowheads="1"/>
          </p:cNvSpPr>
          <p:nvPr/>
        </p:nvSpPr>
        <p:spPr bwMode="auto">
          <a:xfrm>
            <a:off x="990600" y="2743200"/>
            <a:ext cx="38100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180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413718" name="Text Box 22"/>
          <p:cNvSpPr txBox="1">
            <a:spLocks noChangeArrowheads="1"/>
          </p:cNvSpPr>
          <p:nvPr/>
        </p:nvSpPr>
        <p:spPr bwMode="auto">
          <a:xfrm>
            <a:off x="762000" y="4419600"/>
            <a:ext cx="2362200" cy="36933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>
              <a:latin typeface="+mj-lt"/>
              <a:cs typeface="+mn-cs"/>
            </a:endParaRPr>
          </a:p>
        </p:txBody>
      </p:sp>
      <p:pic>
        <p:nvPicPr>
          <p:cNvPr id="413719" name="Picture 23" descr="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809" y="4125820"/>
            <a:ext cx="4098878" cy="2536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44915"/>
            <a:ext cx="4075687" cy="2743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3" name="Flowchart: Stored Data 2"/>
          <p:cNvSpPr/>
          <p:nvPr/>
        </p:nvSpPr>
        <p:spPr>
          <a:xfrm>
            <a:off x="46196" y="1063160"/>
            <a:ext cx="4813852" cy="2633615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vi-VN" sz="2400" dirty="0">
                <a:solidFill>
                  <a:srgbClr val="0000FF"/>
                </a:solidFill>
                <a:latin typeface="Times New Roman (Headings)"/>
              </a:rPr>
              <a:t>Nhìn quá lâu vào màn hình vi tính và dùng máy tính quá khuya sẽ ảnh hưởng đến sức khoẻ và có hại cho mắt</a:t>
            </a:r>
            <a:r>
              <a:rPr lang="en-US" sz="2400" dirty="0" smtClean="0">
                <a:solidFill>
                  <a:srgbClr val="0000FF"/>
                </a:solidFill>
                <a:latin typeface="Times New Roman (Headings)"/>
              </a:rPr>
              <a:t>.</a:t>
            </a:r>
            <a:endParaRPr lang="en-US" sz="2400" dirty="0"/>
          </a:p>
        </p:txBody>
      </p:sp>
      <p:sp>
        <p:nvSpPr>
          <p:cNvPr id="5" name="Flowchart: Stored Data 4"/>
          <p:cNvSpPr/>
          <p:nvPr/>
        </p:nvSpPr>
        <p:spPr>
          <a:xfrm>
            <a:off x="46196" y="4108711"/>
            <a:ext cx="4739878" cy="2536208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Nằm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sách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bóng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phía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sẽ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bóng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dòng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chữ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sẽ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mỏi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mắt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mắt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cận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  <a:latin typeface="Times New Roman (Headings)"/>
              </a:rPr>
              <a:t>.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501512" y="-22915"/>
            <a:ext cx="6551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cs typeface="Times New Roman" pitchFamily="18" charset="0"/>
              </a:rPr>
              <a:t>Một số việc cần tránh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364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0" y="3124200"/>
            <a:ext cx="9122535" cy="3276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r>
              <a:rPr lang="vi-V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 </a:t>
            </a:r>
            <a:r>
              <a:rPr lang="vi-V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Học, đọc sách dưới ánh sáng quá yếu hoặc quá </a:t>
            </a:r>
            <a:r>
              <a:rPr lang="vi-V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 đều có hại cho mắt.</a:t>
            </a:r>
            <a:endParaRPr lang="vi-VN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r>
              <a:rPr lang="vi-V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</a:t>
            </a:r>
            <a:r>
              <a:rPr lang="vi-V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Nhìn quá lâu vào màn hình máy tính, ti –vi cũng làm </a:t>
            </a:r>
            <a:r>
              <a:rPr lang="vi-V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vi-V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2590800"/>
            <a:ext cx="2057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284" y="3599226"/>
            <a:ext cx="2402032" cy="670618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mắt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599" y="2172495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ction Button: Help 16">
            <a:hlinkClick r:id="" action="ppaction://noaction" highlightClick="1"/>
          </p:cNvPr>
          <p:cNvSpPr/>
          <p:nvPr/>
        </p:nvSpPr>
        <p:spPr>
          <a:xfrm>
            <a:off x="416525" y="2299088"/>
            <a:ext cx="381000" cy="583423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1089333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mắt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71600" y="3200400"/>
            <a:ext cx="59436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60927" y="2123359"/>
            <a:ext cx="8229600" cy="163121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Hoạt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động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 4 :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Liên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hệ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thực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tế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Comic Sans MS" pitchFamily="66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938967"/>
            <a:ext cx="7924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Hãy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nói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thói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quen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457200" indent="-457200" eaLnBrk="0" hangingPunct="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tivi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</a:t>
            </a:r>
          </a:p>
          <a:p>
            <a:pPr marL="457200" indent="-457200" eaLnBrk="0" hangingPunct="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/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6200" y="533400"/>
            <a:ext cx="9144000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Không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nên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xem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quá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lâu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Mỗi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khi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chương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trình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tivi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thay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đổi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nên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                                       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cho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mắt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nghỉ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trong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vài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phút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Trong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phòng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nên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bật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một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bóng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đèn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có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độ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sáng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vừa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phải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Không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nên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xem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quá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gần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hoặc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quá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xa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Không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nên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ngồi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lệch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quá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45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độ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so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với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màn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hình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352800" cy="2914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3516" y="174938"/>
            <a:ext cx="4188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Khi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xem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tivi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5467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371600"/>
            <a:ext cx="9372600" cy="530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Khi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đọc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và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viết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cần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ngồi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thẳng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 </a:t>
            </a:r>
            <a:endParaRPr lang="en-US" sz="28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Sau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45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phút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cần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nghỉ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mắt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à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vận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động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tay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chân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nhìn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xa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Khi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đọc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sách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phải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chọn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một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góc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độ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thích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hợp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Khoảng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cách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giữa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mắt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và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diện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tích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của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tờ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giấy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là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33-35 cm.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Không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được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đọc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trong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thế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đang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nằm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		</a:t>
            </a:r>
            <a:endParaRPr lang="en-AU" sz="3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581400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304800"/>
            <a:ext cx="4270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Khi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ngồi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học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6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224458" y="1652492"/>
            <a:ext cx="1608483" cy="876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-84483" y="-109717"/>
            <a:ext cx="1371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dirty="0">
                <a:solidFill>
                  <a:srgbClr val="0000CC"/>
                </a:solidFill>
                <a:latin typeface="Arial" charset="0"/>
                <a:sym typeface="Wingdings" pitchFamily="2" charset="2"/>
              </a:rPr>
              <a:t>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0" y="2185964"/>
            <a:ext cx="9144000" cy="4114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hại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mạnh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chiếu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hỏng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dưới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yếu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mạnh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hại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Nhìn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lâu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màn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vi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ti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vi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hại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1111984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mắt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8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0" y="2057400"/>
            <a:ext cx="609600" cy="5334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1200" y="2057400"/>
            <a:ext cx="609600" cy="533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10400" y="2057400"/>
            <a:ext cx="609600" cy="533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81600" y="2057400"/>
            <a:ext cx="609600" cy="533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00800" y="2057400"/>
            <a:ext cx="609600" cy="533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52800" y="2590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0" y="2590800"/>
            <a:ext cx="609600" cy="5560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62400" y="2590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1200" y="2590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33600" y="2590800"/>
            <a:ext cx="6096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181600" y="2590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5" name="Picture 16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0"/>
            <a:ext cx="1320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8" descr="2936_4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35400">
            <a:off x="333366" y="177232"/>
            <a:ext cx="10668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8" name="Oval 27"/>
          <p:cNvSpPr/>
          <p:nvPr/>
        </p:nvSpPr>
        <p:spPr>
          <a:xfrm>
            <a:off x="228600" y="25146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28600" y="19050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8600" y="36576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8600" y="30480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8600" y="42672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28600" y="48768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28600" y="54864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1676400"/>
            <a:ext cx="909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57400" y="381000"/>
            <a:ext cx="49023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MV Boli" pitchFamily="2" charset="0"/>
                <a:cs typeface="MV Boli" pitchFamily="2" charset="0"/>
              </a:rPr>
              <a:t>Ô </a:t>
            </a:r>
            <a:r>
              <a:rPr lang="en-US" sz="5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MV Boli" pitchFamily="2" charset="0"/>
                <a:cs typeface="MV Boli" pitchFamily="2" charset="0"/>
              </a:rPr>
              <a:t>Chữ</a:t>
            </a:r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MV Boli" pitchFamily="2" charset="0"/>
                <a:cs typeface="MV Boli" pitchFamily="2" charset="0"/>
              </a:rPr>
              <a:t> </a:t>
            </a:r>
            <a:r>
              <a:rPr lang="en-US" sz="5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MV Boli" pitchFamily="2" charset="0"/>
                <a:cs typeface="MV Boli" pitchFamily="2" charset="0"/>
              </a:rPr>
              <a:t>Kì</a:t>
            </a:r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MV Boli" pitchFamily="2" charset="0"/>
                <a:cs typeface="MV Boli" pitchFamily="2" charset="0"/>
              </a:rPr>
              <a:t> </a:t>
            </a:r>
            <a:r>
              <a:rPr lang="en-US" sz="5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MV Boli" pitchFamily="2" charset="0"/>
                <a:cs typeface="MV Boli" pitchFamily="2" charset="0"/>
              </a:rPr>
              <a:t>Diệu</a:t>
            </a:r>
            <a:endParaRPr lang="en-US" sz="5400" i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743200" y="2590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620000" y="31242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572000" y="3124200"/>
            <a:ext cx="609600" cy="5560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962400" y="31242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791200" y="31242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010400" y="31242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181600" y="31242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400800" y="31242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572000" y="3657600"/>
            <a:ext cx="6096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962400" y="36576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352800" y="36576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181600" y="36576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352800" y="4267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572000" y="4267200"/>
            <a:ext cx="6096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962400" y="4267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400800" y="4267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181600" y="4267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791200" y="4267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620000" y="4876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72000" y="4876800"/>
            <a:ext cx="609600" cy="5560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229600" y="4876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791200" y="4876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010400" y="4876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181600" y="4876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400800" y="4876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010400" y="4267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572000" y="5410199"/>
            <a:ext cx="609600" cy="6354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962400" y="5410199"/>
            <a:ext cx="609600" cy="6354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5791200" y="5410199"/>
            <a:ext cx="609600" cy="6354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181600" y="5410199"/>
            <a:ext cx="609600" cy="6354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400800" y="5410199"/>
            <a:ext cx="609600" cy="6096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352800" y="60198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572000" y="5994975"/>
            <a:ext cx="6096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962400" y="60198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791200" y="5994975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60198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181600" y="5994975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5" name="Oval 84"/>
          <p:cNvSpPr/>
          <p:nvPr/>
        </p:nvSpPr>
        <p:spPr>
          <a:xfrm>
            <a:off x="228600" y="60198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AutoShape 276"/>
          <p:cNvSpPr>
            <a:spLocks noChangeArrowheads="1"/>
          </p:cNvSpPr>
          <p:nvPr/>
        </p:nvSpPr>
        <p:spPr bwMode="auto">
          <a:xfrm>
            <a:off x="1219200" y="0"/>
            <a:ext cx="6248400" cy="17526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mắc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bệnh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trị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 ?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572000" y="2057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A   C    S    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143000" y="2286000"/>
            <a:ext cx="909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143000" y="2895600"/>
            <a:ext cx="909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143000" y="3505200"/>
            <a:ext cx="909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6" name="Horizontal Scroll 85"/>
          <p:cNvSpPr/>
          <p:nvPr/>
        </p:nvSpPr>
        <p:spPr>
          <a:xfrm>
            <a:off x="1219200" y="0"/>
            <a:ext cx="6400800" cy="16764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“………….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09800" y="2590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  N    H   S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N   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Horizontal Scroll 97"/>
          <p:cNvSpPr/>
          <p:nvPr/>
        </p:nvSpPr>
        <p:spPr>
          <a:xfrm>
            <a:off x="1295400" y="152400"/>
            <a:ext cx="6324600" cy="17526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86200" y="3124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H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N   G  M   A   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Horizontal Scroll 99"/>
          <p:cNvSpPr/>
          <p:nvPr/>
        </p:nvSpPr>
        <p:spPr>
          <a:xfrm>
            <a:off x="1524000" y="0"/>
            <a:ext cx="6477000" cy="19812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…………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276600" y="3657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T    I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Horizontal Scroll 101"/>
          <p:cNvSpPr/>
          <p:nvPr/>
        </p:nvSpPr>
        <p:spPr>
          <a:xfrm>
            <a:off x="1143000" y="0"/>
            <a:ext cx="6553200" cy="19050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429000" y="42672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    I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N   T    H   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Horizontal Scroll 103"/>
          <p:cNvSpPr/>
          <p:nvPr/>
        </p:nvSpPr>
        <p:spPr>
          <a:xfrm>
            <a:off x="1143000" y="0"/>
            <a:ext cx="6248400" cy="19050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572000" y="4876801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A    T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R   O   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Horizontal Scroll 106"/>
          <p:cNvSpPr/>
          <p:nvPr/>
        </p:nvSpPr>
        <p:spPr>
          <a:xfrm>
            <a:off x="1486989" y="282378"/>
            <a:ext cx="6553200" cy="17526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Horizontal Scroll 108"/>
          <p:cNvSpPr/>
          <p:nvPr/>
        </p:nvSpPr>
        <p:spPr>
          <a:xfrm>
            <a:off x="1600200" y="0"/>
            <a:ext cx="5943600" cy="18288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819400" y="6019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    A   N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H   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2743200" y="5410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3352800" y="5410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743200" y="5410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     I    T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M   I    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143000" y="4114800"/>
            <a:ext cx="909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143000" y="4648200"/>
            <a:ext cx="909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143000" y="5181600"/>
            <a:ext cx="909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143000" y="5842337"/>
            <a:ext cx="909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590800" y="457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2" name="WordArt 5" descr="Purple mesh"/>
          <p:cNvSpPr>
            <a:spLocks noChangeArrowheads="1" noChangeShapeType="1" noTextEdit="1"/>
          </p:cNvSpPr>
          <p:nvPr/>
        </p:nvSpPr>
        <p:spPr bwMode="auto">
          <a:xfrm>
            <a:off x="2251432" y="285750"/>
            <a:ext cx="3962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Củng cố</a:t>
            </a:r>
            <a:endParaRPr lang="en-US" sz="200" b="1" i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16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54 -0.0037 L 0.81354 -0.0037 " pathEditMode="relative" ptsTypes="AA">
                                      <p:cBhvr>
                                        <p:cTn id="1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6 0.01943 L -0.84723 0.0194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decel="100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1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2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88" grpId="0" animBg="1"/>
      <p:bldP spid="88" grpId="1" animBg="1"/>
      <p:bldP spid="89" grpId="0"/>
      <p:bldP spid="86" grpId="0" animBg="1"/>
      <p:bldP spid="86" grpId="1" animBg="1"/>
      <p:bldP spid="97" grpId="0"/>
      <p:bldP spid="98" grpId="0" animBg="1"/>
      <p:bldP spid="98" grpId="1" animBg="1"/>
      <p:bldP spid="99" grpId="0"/>
      <p:bldP spid="100" grpId="0" animBg="1"/>
      <p:bldP spid="100" grpId="1" animBg="1"/>
      <p:bldP spid="101" grpId="0"/>
      <p:bldP spid="102" grpId="0" animBg="1"/>
      <p:bldP spid="102" grpId="1" animBg="1"/>
      <p:bldP spid="103" grpId="0"/>
      <p:bldP spid="104" grpId="0" animBg="1"/>
      <p:bldP spid="104" grpId="1" animBg="1"/>
      <p:bldP spid="106" grpId="0"/>
      <p:bldP spid="107" grpId="0" animBg="1"/>
      <p:bldP spid="107" grpId="1" animBg="1"/>
      <p:bldP spid="109" grpId="0" animBg="1"/>
      <p:bldP spid="109" grpId="1" animBg="1"/>
      <p:bldP spid="110" grpId="0"/>
      <p:bldP spid="113" grpId="0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Pictures\51b2c284d7e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24400"/>
            <a:ext cx="4648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Pictures\tai li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\Pictures\li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648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entagon 7"/>
          <p:cNvSpPr/>
          <p:nvPr/>
        </p:nvSpPr>
        <p:spPr>
          <a:xfrm>
            <a:off x="0" y="4800600"/>
            <a:ext cx="4419600" cy="1879171"/>
          </a:xfrm>
          <a:prstGeom prst="homePlate">
            <a:avLst>
              <a:gd name="adj" fmla="val 3349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0" y="2514600"/>
            <a:ext cx="4419600" cy="1879171"/>
          </a:xfrm>
          <a:prstGeom prst="homePlate">
            <a:avLst>
              <a:gd name="adj" fmla="val 3349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0" y="228600"/>
            <a:ext cx="4419600" cy="1879171"/>
          </a:xfrm>
          <a:prstGeom prst="homePlate">
            <a:avLst>
              <a:gd name="adj" fmla="val 3349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chuyển,tìm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ăn,nước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4819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2" grpId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95300" y="7513"/>
            <a:ext cx="77724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mong-tay 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5380" y="4166315"/>
            <a:ext cx="41910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E:\ảnh đẹ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480" y="1150513"/>
            <a:ext cx="41148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 descr="ipad-in-bed-evan-skl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1" y="1150513"/>
            <a:ext cx="4267200" cy="2851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 descr="can-canh-mot-nua-dan-so-an-do-chim-trong-bong-to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251" y="4166315"/>
            <a:ext cx="4267201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68687" y="259132"/>
            <a:ext cx="381000" cy="639762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76600" y="2514600"/>
            <a:ext cx="2819400" cy="1828800"/>
          </a:xfrm>
          <a:prstGeom prst="cloudCallou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 smtClean="0">
                <a:latin typeface="+mj-lt"/>
              </a:rPr>
              <a:t> </a:t>
            </a:r>
            <a:r>
              <a:rPr lang="en-US" sz="3000" dirty="0" smtClean="0">
                <a:latin typeface="+mj-lt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228600"/>
            <a:ext cx="2895600" cy="1371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228600"/>
            <a:ext cx="2819400" cy="1371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5410200"/>
            <a:ext cx="3200400" cy="1447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5410200"/>
            <a:ext cx="3124200" cy="1447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8" idx="4"/>
          </p:cNvCxnSpPr>
          <p:nvPr/>
        </p:nvCxnSpPr>
        <p:spPr>
          <a:xfrm rot="5400000">
            <a:off x="6191250" y="1276350"/>
            <a:ext cx="1219200" cy="186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4"/>
          </p:cNvCxnSpPr>
          <p:nvPr/>
        </p:nvCxnSpPr>
        <p:spPr>
          <a:xfrm rot="16200000" flipH="1">
            <a:off x="1981200" y="1066800"/>
            <a:ext cx="1219200" cy="228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0"/>
          </p:cNvCxnSpPr>
          <p:nvPr/>
        </p:nvCxnSpPr>
        <p:spPr>
          <a:xfrm rot="5400000" flipH="1" flipV="1">
            <a:off x="2019300" y="3619500"/>
            <a:ext cx="1371600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0"/>
          </p:cNvCxnSpPr>
          <p:nvPr/>
        </p:nvCxnSpPr>
        <p:spPr>
          <a:xfrm rot="16200000" flipV="1">
            <a:off x="5886450" y="3714750"/>
            <a:ext cx="1447800" cy="194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9429852">
            <a:off x="6070913" y="2003787"/>
            <a:ext cx="1392247" cy="5655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động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 rot="1669499">
            <a:off x="1935677" y="1948082"/>
            <a:ext cx="162271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động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9492810">
            <a:off x="1977082" y="4451158"/>
            <a:ext cx="1528211" cy="5493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 rot="1997154">
            <a:off x="5744233" y="4374198"/>
            <a:ext cx="1682901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0" animBg="1"/>
      <p:bldP spid="8" grpId="0" animBg="1"/>
      <p:bldP spid="9" grpId="0" animBg="1"/>
      <p:bldP spid="10" grpId="0" animBg="1"/>
      <p:bldP spid="34" grpId="0" animBg="1"/>
      <p:bldP spid="42" grpId="0" animBg="1"/>
      <p:bldP spid="43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9875" y="242888"/>
            <a:ext cx="1066800" cy="1066800"/>
          </a:xfrm>
          <a:prstGeom prst="rect">
            <a:avLst/>
          </a:prstGeom>
          <a:noFill/>
        </p:spPr>
      </p:pic>
      <p:pic>
        <p:nvPicPr>
          <p:cNvPr id="37892" name="Picture 4" descr="spell_book_md_clr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267200"/>
            <a:ext cx="3733800" cy="2209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2590800"/>
            <a:ext cx="84582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4800" b="1" i="1" u="sng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Bài</a:t>
            </a:r>
            <a:r>
              <a:rPr lang="vi-VN" sz="4800" b="1" i="1" u="sng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 49</a:t>
            </a:r>
            <a:r>
              <a:rPr lang="vi-VN" sz="48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:  Ánh sáng và việc bảo vệ đôi mắt</a:t>
            </a:r>
            <a:endParaRPr lang="vi-VN" sz="4800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1600200"/>
            <a:ext cx="701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học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mới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7526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3187348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Hoạt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động 1: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Tìm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hiểu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những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trường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hợp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ánh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sáng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quá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mạnh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không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được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nhìn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trực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tiếp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vào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nguồn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sáng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.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-81280" y="914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Ánh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mắt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905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trực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lửa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hàn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sz="3200" dirty="0" smtClean="0">
                <a:latin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</a:rPr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1" y="1908756"/>
            <a:ext cx="3731525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6" descr="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1953" y="1865826"/>
            <a:ext cx="3862316" cy="3929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Action Button: Help 20">
            <a:hlinkClick r:id="" action="ppaction://noaction" highlightClick="1"/>
          </p:cNvPr>
          <p:cNvSpPr/>
          <p:nvPr/>
        </p:nvSpPr>
        <p:spPr>
          <a:xfrm>
            <a:off x="179231" y="228600"/>
            <a:ext cx="381000" cy="639762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9148" y="170840"/>
            <a:ext cx="41910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7" y="0"/>
            <a:ext cx="4582236" cy="4039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413161">
            <a:off x="1632751" y="2475313"/>
            <a:ext cx="24565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ngoại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19362874">
            <a:off x="4727025" y="637935"/>
            <a:ext cx="1571264" cy="7216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endParaRPr lang="en-US" sz="3600" dirty="0"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1976" y="3202854"/>
            <a:ext cx="1437917" cy="589865"/>
          </a:xfrm>
          <a:prstGeom prst="rect">
            <a:avLst/>
          </a:prstGeom>
        </p:spPr>
        <p:txBody>
          <a:bodyPr wrap="square">
            <a:prstTxWarp prst="textCurveUp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endParaRPr lang="en-US" sz="2400" dirty="0"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9433214">
            <a:off x="6711407" y="2382979"/>
            <a:ext cx="1511529" cy="646331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36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600" dirty="0"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964" y="4277774"/>
            <a:ext cx="4414710" cy="24278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6600FF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Trời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rất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mạnh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chứa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tia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tử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ngoại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gây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mắt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Nếu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nhìn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trực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sẽ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gây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mắt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chói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mắt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. </a:t>
            </a:r>
            <a:endParaRPr lang="en-US" sz="2400" b="1" dirty="0">
              <a:solidFill>
                <a:srgbClr val="0070C0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4698347" y="4277774"/>
            <a:ext cx="4332602" cy="24278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Ánh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lửa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hàn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rất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mạnh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chứa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tạp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độc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bụi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gỉ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sắt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độc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do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quá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trình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nóng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chảy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kim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loại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ra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thể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hỏng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mắt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2127</TotalTime>
  <Words>1333</Words>
  <Application>Microsoft Office PowerPoint</Application>
  <PresentationFormat>On-screen Show (4:3)</PresentationFormat>
  <Paragraphs>163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Calibri</vt:lpstr>
      <vt:lpstr>Comic Sans MS</vt:lpstr>
      <vt:lpstr>MV Boli</vt:lpstr>
      <vt:lpstr>Segoe Print</vt:lpstr>
      <vt:lpstr>Times New Roman</vt:lpstr>
      <vt:lpstr>Times New Roman (Headings)</vt:lpstr>
      <vt:lpstr>VnBangkok</vt:lpstr>
      <vt:lpstr>VNbritannic</vt:lpstr>
      <vt:lpstr>Wingdings</vt:lpstr>
      <vt:lpstr>Wingdings 2</vt:lpstr>
      <vt:lpstr>Office Theme</vt:lpstr>
      <vt:lpstr>Default Design</vt:lpstr>
      <vt:lpstr>PowerPoint Presentation</vt:lpstr>
      <vt:lpstr>Ánh áng giúp chúng ta sưởi ấm</vt:lpstr>
      <vt:lpstr>Quan sát hình  và cho biết vai trò của ánh sáng đối với động vật?</vt:lpstr>
      <vt:lpstr>PowerPoint Presentation</vt:lpstr>
      <vt:lpstr>PowerPoint Presentation</vt:lpstr>
      <vt:lpstr>PowerPoint Presentation</vt:lpstr>
      <vt:lpstr>PowerPoint Presentation</vt:lpstr>
      <vt:lpstr>Quan sát hình ảnh sau và cho biết: Tại sao chúng ta không nên nhìn trực tiếp vào Mặt trời hoặc ánh lửa hàn? </vt:lpstr>
      <vt:lpstr>PowerPoint Presentation</vt:lpstr>
      <vt:lpstr>Nêu các trường hợp khác về ánh sáng quá mạnh cần tránh không để chiếu thẳng vào mắt?</vt:lpstr>
      <vt:lpstr>PowerPoint Presentation</vt:lpstr>
      <vt:lpstr>PowerPoint Presentation</vt:lpstr>
      <vt:lpstr>PowerPoint Presentation</vt:lpstr>
      <vt:lpstr>PowerPoint Presentation</vt:lpstr>
      <vt:lpstr>Đặt và giải quyết  tình huống</vt:lpstr>
      <vt:lpstr>PowerPoint Presentation</vt:lpstr>
      <vt:lpstr> Hoạt động 3: Những trường hợp nên tránh để không gây hại cho mắt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hai, ngày 15 tháng 10 năm 2014</dc:title>
  <dc:creator>SONY</dc:creator>
  <cp:lastModifiedBy>10P200421</cp:lastModifiedBy>
  <cp:revision>218</cp:revision>
  <dcterms:created xsi:type="dcterms:W3CDTF">2014-10-07T08:27:04Z</dcterms:created>
  <dcterms:modified xsi:type="dcterms:W3CDTF">2023-05-16T16:42:01Z</dcterms:modified>
</cp:coreProperties>
</file>