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09AE7-E547-4362-8059-CAFA2548944D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A2325-0260-4415-B31F-199A670B6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5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5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8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2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5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8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01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5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1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04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solidFill>
          <a:srgbClr val="F0BEF1">
            <a:alpha val="17860"/>
          </a:srgbClr>
        </a:solid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23"/>
          <p:cNvSpPr/>
          <p:nvPr/>
        </p:nvSpPr>
        <p:spPr>
          <a:xfrm>
            <a:off x="3549900" y="3017984"/>
            <a:ext cx="5087600" cy="4851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7" name="Google Shape;1937;p23"/>
          <p:cNvSpPr txBox="1">
            <a:spLocks noGrp="1"/>
          </p:cNvSpPr>
          <p:nvPr>
            <p:ph type="title"/>
          </p:nvPr>
        </p:nvSpPr>
        <p:spPr>
          <a:xfrm>
            <a:off x="2532800" y="1517000"/>
            <a:ext cx="7278800" cy="12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grpSp>
        <p:nvGrpSpPr>
          <p:cNvPr id="1938" name="Google Shape;1938;p23"/>
          <p:cNvGrpSpPr/>
          <p:nvPr/>
        </p:nvGrpSpPr>
        <p:grpSpPr>
          <a:xfrm>
            <a:off x="147941" y="70092"/>
            <a:ext cx="12563747" cy="6312821"/>
            <a:chOff x="-592912" y="-172219"/>
            <a:chExt cx="4429053" cy="2225436"/>
          </a:xfrm>
        </p:grpSpPr>
        <p:grpSp>
          <p:nvGrpSpPr>
            <p:cNvPr id="1939" name="Google Shape;1939;p23"/>
            <p:cNvGrpSpPr/>
            <p:nvPr/>
          </p:nvGrpSpPr>
          <p:grpSpPr>
            <a:xfrm>
              <a:off x="-15840" y="-110230"/>
              <a:ext cx="3580691" cy="1735561"/>
              <a:chOff x="-1717640" y="-2662930"/>
              <a:chExt cx="3580691" cy="1735561"/>
            </a:xfrm>
          </p:grpSpPr>
          <p:sp>
            <p:nvSpPr>
              <p:cNvPr id="1940" name="Google Shape;1940;p23"/>
              <p:cNvSpPr/>
              <p:nvPr/>
            </p:nvSpPr>
            <p:spPr>
              <a:xfrm>
                <a:off x="961570" y="-2662930"/>
                <a:ext cx="73031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-1717640" y="-966048"/>
                <a:ext cx="45582" cy="386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1291795" y="-2573216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1752316" y="-206584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945" name="Google Shape;1945;p23"/>
            <p:cNvGrpSpPr/>
            <p:nvPr/>
          </p:nvGrpSpPr>
          <p:grpSpPr>
            <a:xfrm>
              <a:off x="-592912" y="-172219"/>
              <a:ext cx="4429053" cy="2225436"/>
              <a:chOff x="-3866337" y="-3267844"/>
              <a:chExt cx="4429053" cy="2225436"/>
            </a:xfrm>
          </p:grpSpPr>
          <p:sp>
            <p:nvSpPr>
              <p:cNvPr id="1946" name="Google Shape;1946;p23"/>
              <p:cNvSpPr/>
              <p:nvPr/>
            </p:nvSpPr>
            <p:spPr>
              <a:xfrm>
                <a:off x="-3127173" y="-1162823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-3135436" y="-1883672"/>
                <a:ext cx="73032" cy="62456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-1952104" y="-3267844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291426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-3783296" y="-182120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-3432415" y="-3067160"/>
                <a:ext cx="73031" cy="6391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-3866337" y="-3116134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-2839050" y="-316408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54" name="Google Shape;1954;p23"/>
          <p:cNvGrpSpPr/>
          <p:nvPr/>
        </p:nvGrpSpPr>
        <p:grpSpPr>
          <a:xfrm flipH="1">
            <a:off x="-134273" y="473700"/>
            <a:ext cx="13176957" cy="6569584"/>
            <a:chOff x="-396757" y="-663336"/>
            <a:chExt cx="4988752" cy="2487222"/>
          </a:xfrm>
        </p:grpSpPr>
        <p:grpSp>
          <p:nvGrpSpPr>
            <p:cNvPr id="1955" name="Google Shape;1955;p23"/>
            <p:cNvGrpSpPr/>
            <p:nvPr/>
          </p:nvGrpSpPr>
          <p:grpSpPr>
            <a:xfrm>
              <a:off x="-150500" y="-663336"/>
              <a:ext cx="1929913" cy="2487222"/>
              <a:chOff x="-1852300" y="-3216036"/>
              <a:chExt cx="1929913" cy="2487222"/>
            </a:xfrm>
          </p:grpSpPr>
          <p:sp>
            <p:nvSpPr>
              <p:cNvPr id="1956" name="Google Shape;1956;p23"/>
              <p:cNvSpPr/>
              <p:nvPr/>
            </p:nvSpPr>
            <p:spPr>
              <a:xfrm>
                <a:off x="-468818" y="-2531407"/>
                <a:ext cx="88339" cy="78186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23"/>
              <p:cNvSpPr/>
              <p:nvPr/>
            </p:nvSpPr>
            <p:spPr>
              <a:xfrm>
                <a:off x="-1776493" y="-877106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21769" y="-3216036"/>
                <a:ext cx="55843" cy="48297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-1077261" y="-2020882"/>
                <a:ext cx="55843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961" name="Google Shape;1961;p23"/>
            <p:cNvGrpSpPr/>
            <p:nvPr/>
          </p:nvGrpSpPr>
          <p:grpSpPr>
            <a:xfrm>
              <a:off x="-396757" y="-183263"/>
              <a:ext cx="4988752" cy="1799815"/>
              <a:chOff x="-3670182" y="-3278888"/>
              <a:chExt cx="4988752" cy="1799815"/>
            </a:xfrm>
          </p:grpSpPr>
          <p:sp>
            <p:nvSpPr>
              <p:cNvPr id="1962" name="Google Shape;1962;p23"/>
              <p:cNvSpPr/>
              <p:nvPr/>
            </p:nvSpPr>
            <p:spPr>
              <a:xfrm>
                <a:off x="1143822" y="-1664364"/>
                <a:ext cx="174748" cy="1852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1047274" y="-327888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-3274136" y="-2678290"/>
                <a:ext cx="88338" cy="7638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rgbClr val="F0BEF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105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7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9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5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2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651A-6569-4ABB-8910-57796034A193}" type="datetimeFigureOut">
              <a:rPr lang="en-US" smtClean="0"/>
              <a:t>05/06/2022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0571-D2D1-4F18-8FC0-C4B2A97C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hdphoto" Target="../media/hdphoto1.wdp"/><Relationship Id="rId21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0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10" Type="http://schemas.openxmlformats.org/officeDocument/2006/relationships/image" Target="../media/image27.jpeg"/><Relationship Id="rId4" Type="http://schemas.openxmlformats.org/officeDocument/2006/relationships/image" Target="../media/image31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0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4" Type="http://schemas.openxmlformats.org/officeDocument/2006/relationships/image" Target="../media/image31.pn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NULL"/><Relationship Id="rId12" Type="http://schemas.openxmlformats.org/officeDocument/2006/relationships/image" Target="../media/image46.png"/><Relationship Id="rId17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hyperlink" Target="https://www.facebook.com/teamKTUTS" TargetMode="External"/><Relationship Id="rId1" Type="http://schemas.microsoft.com/office/2007/relationships/media" Target="../media/media1.mp3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microsoft.com/office/2007/relationships/hdphoto" Target="../media/hdphoto20.wdp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12" Type="http://schemas.microsoft.com/office/2007/relationships/hdphoto" Target="../media/hdphoto2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52.png"/><Relationship Id="rId15" Type="http://schemas.openxmlformats.org/officeDocument/2006/relationships/image" Target="../media/image43.png"/><Relationship Id="rId10" Type="http://schemas.microsoft.com/office/2007/relationships/hdphoto" Target="../media/hdphoto22.wdp"/><Relationship Id="rId9" Type="http://schemas.openxmlformats.org/officeDocument/2006/relationships/image" Target="../media/image51.png"/><Relationship Id="rId1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9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hdphoto" Target="../media/hdphoto1.wdp"/><Relationship Id="rId21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39" y="1106905"/>
            <a:ext cx="2788138" cy="999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9918" y="2141101"/>
            <a:ext cx="11423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QUAN HỆ THỨC ĂN </a:t>
            </a:r>
          </a:p>
          <a:p>
            <a:pPr algn="ctr"/>
            <a:r>
              <a:rPr lang="en-US" sz="6000" dirty="0" smtClean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				    TRONG TỰ NHIÊN</a:t>
            </a:r>
            <a:endParaRPr lang="en-US" sz="6000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15115" y="2173736"/>
            <a:ext cx="12690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THỨC ĂN </a:t>
            </a:r>
          </a:p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TỰ NHIÊN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7501" y="1074602"/>
            <a:ext cx="3596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Khoa</a:t>
            </a:r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học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9636" l="0" r="100000">
                        <a14:foregroundMark x1="63232" y1="9091" x2="66553" y2="13212"/>
                        <a14:foregroundMark x1="88525" y1="8182" x2="91309" y2="17758"/>
                        <a14:foregroundMark x1="64697" y1="6606" x2="71143" y2="14121"/>
                        <a14:foregroundMark x1="89111" y1="6848" x2="92188" y2="12970"/>
                        <a14:foregroundMark x1="57764" y1="14364" x2="72754" y2="17091"/>
                        <a14:foregroundMark x1="65820" y1="4788" x2="69287" y2="9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" y="3524860"/>
            <a:ext cx="734721" cy="591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32" y="3666003"/>
            <a:ext cx="1213169" cy="1213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343" y="58046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93" y="3866812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sp>
        <p:nvSpPr>
          <p:cNvPr id="22" name="Subtitle 15">
            <a:extLst>
              <a:ext uri="{FF2B5EF4-FFF2-40B4-BE49-F238E27FC236}">
                <a16:creationId xmlns:a16="http://schemas.microsoft.com/office/drawing/2014/main" id="{409E5F2D-4F0B-437C-ACD5-EFE5B64BE42D}"/>
              </a:ext>
            </a:extLst>
          </p:cNvPr>
          <p:cNvSpPr txBox="1">
            <a:spLocks/>
          </p:cNvSpPr>
          <p:nvPr/>
        </p:nvSpPr>
        <p:spPr>
          <a:xfrm>
            <a:off x="4073075" y="580851"/>
            <a:ext cx="4283480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ƯỜNG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TIỂU HỌC ĐOÀN KẾT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6A27D1-1684-4805-8D28-5926B3F3D1F6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634375" y="291455"/>
            <a:ext cx="873574" cy="873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 rot="5400000">
            <a:off x="2625074" y="-2170148"/>
            <a:ext cx="6406152" cy="1097280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44450">
            <a:solidFill>
              <a:srgbClr val="FFC000"/>
            </a:solidFill>
            <a:prstDash val="sysDash"/>
          </a:ln>
          <a:effectLst>
            <a:outerShdw blurRad="114300" dist="101600" dir="27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946" l="19827" r="39075">
                        <a14:foregroundMark x1="24783" y1="6399" x2="24866" y2="8259"/>
                        <a14:foregroundMark x1="33209" y1="3646" x2="34077" y2="5357"/>
                        <a14:foregroundMark x1="33870" y1="11905" x2="34366" y2="13616"/>
                        <a14:foregroundMark x1="25568" y1="22545" x2="24990" y2="24256"/>
                        <a14:foregroundMark x1="34242" y1="40179" x2="35233" y2="41369"/>
                        <a14:foregroundMark x1="22016" y1="79613" x2="36349" y2="78423"/>
                        <a14:foregroundMark x1="22098" y1="85268" x2="38083" y2="85491"/>
                        <a14:backgroundMark x1="35812" y1="14955" x2="37133" y2="19643"/>
                        <a14:backgroundMark x1="26311" y1="14955" x2="26311" y2="1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61542" b="15693"/>
          <a:stretch/>
        </p:blipFill>
        <p:spPr>
          <a:xfrm>
            <a:off x="4652248" y="555379"/>
            <a:ext cx="2229815" cy="5835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1901" l="0" r="39952">
                        <a14:foregroundMark x1="12712" y1="11017" x2="21186" y2="20581"/>
                        <a14:foregroundMark x1="17252" y1="11017" x2="23487" y2="14709"/>
                        <a14:foregroundMark x1="20642" y1="10775" x2="10109" y2="16283"/>
                        <a14:foregroundMark x1="14709" y1="10109" x2="15678" y2="23850"/>
                        <a14:foregroundMark x1="17252" y1="23002" x2="20218" y2="21550"/>
                        <a14:foregroundMark x1="22942" y1="16041" x2="22518" y2="20581"/>
                        <a14:foregroundMark x1="20763" y1="11441" x2="16223" y2="10230"/>
                        <a14:foregroundMark x1="13075" y1="11743" x2="10412" y2="14831"/>
                        <a14:foregroundMark x1="10654" y1="16162" x2="13620" y2="21792"/>
                        <a14:foregroundMark x1="14165" y1="21973" x2="11077" y2="17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522" b="66464"/>
          <a:stretch/>
        </p:blipFill>
        <p:spPr>
          <a:xfrm>
            <a:off x="9738561" y="-245714"/>
            <a:ext cx="2697018" cy="2033483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4" idx="3"/>
          </p:cNvCxnSpPr>
          <p:nvPr/>
        </p:nvCxnSpPr>
        <p:spPr>
          <a:xfrm flipH="1" flipV="1">
            <a:off x="6687127" y="3250906"/>
            <a:ext cx="590340" cy="3894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763393" y="5492961"/>
            <a:ext cx="1097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 rot="10800000">
            <a:off x="7277467" y="3237960"/>
            <a:ext cx="3240168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 rot="10800000">
            <a:off x="7797814" y="5231232"/>
            <a:ext cx="2085095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52048" y="5379980"/>
            <a:ext cx="117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4566" y="3332191"/>
            <a:ext cx="3199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>
            <a:off x="958492" y="5223796"/>
            <a:ext cx="3083263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2232" y="5379980"/>
            <a:ext cx="31957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77031" y="5852202"/>
            <a:ext cx="1097280" cy="1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组合 64">
            <a:extLst>
              <a:ext uri="{FF2B5EF4-FFF2-40B4-BE49-F238E27FC236}">
                <a16:creationId xmlns:a16="http://schemas.microsoft.com/office/drawing/2014/main" id="{0DACD21B-EC88-4D11-A473-3BB8E1C92CA6}"/>
              </a:ext>
            </a:extLst>
          </p:cNvPr>
          <p:cNvGrpSpPr/>
          <p:nvPr/>
        </p:nvGrpSpPr>
        <p:grpSpPr>
          <a:xfrm>
            <a:off x="221719" y="0"/>
            <a:ext cx="4475547" cy="2038940"/>
            <a:chOff x="2501458" y="1070657"/>
            <a:chExt cx="6708132" cy="4103226"/>
          </a:xfrm>
        </p:grpSpPr>
        <p:sp>
          <p:nvSpPr>
            <p:cNvPr id="34" name="矩形: 圆角 15">
              <a:extLst>
                <a:ext uri="{FF2B5EF4-FFF2-40B4-BE49-F238E27FC236}">
                  <a16:creationId xmlns:a16="http://schemas.microsoft.com/office/drawing/2014/main" id="{A4C7FF57-147A-42E1-ACB6-C2E4DF9C86C6}"/>
                </a:ext>
              </a:extLst>
            </p:cNvPr>
            <p:cNvSpPr/>
            <p:nvPr/>
          </p:nvSpPr>
          <p:spPr>
            <a:xfrm>
              <a:off x="2766349" y="1452622"/>
              <a:ext cx="6443241" cy="3721261"/>
            </a:xfrm>
            <a:prstGeom prst="roundRect">
              <a:avLst/>
            </a:prstGeom>
            <a:solidFill>
              <a:srgbClr val="F4806E"/>
            </a:solidFill>
            <a:ln>
              <a:noFill/>
            </a:ln>
            <a:effectLst>
              <a:outerShdw blurRad="152400" dist="203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: 圆角 16">
              <a:extLst>
                <a:ext uri="{FF2B5EF4-FFF2-40B4-BE49-F238E27FC236}">
                  <a16:creationId xmlns:a16="http://schemas.microsoft.com/office/drawing/2014/main" id="{9BF91774-E30A-4EDC-94D7-D522C42C6E91}"/>
                </a:ext>
              </a:extLst>
            </p:cNvPr>
            <p:cNvSpPr/>
            <p:nvPr/>
          </p:nvSpPr>
          <p:spPr>
            <a:xfrm>
              <a:off x="2501458" y="1070657"/>
              <a:ext cx="6443241" cy="3721261"/>
            </a:xfrm>
            <a:prstGeom prst="roundRect">
              <a:avLst/>
            </a:prstGeom>
            <a:noFill/>
            <a:ln w="34925" cmpd="sng">
              <a:solidFill>
                <a:srgbClr val="FEF4C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1719" y="363430"/>
            <a:ext cx="4405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nêu ý </a:t>
            </a:r>
            <a:r>
              <a:rPr lang="nl-NL" sz="3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 của chiều các mũi tên có trong sơ </a:t>
            </a:r>
            <a:r>
              <a:rPr lang="nl-NL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đồ?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B0D3EB-A55B-4351-9EA3-1913A609D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29" b="29190"/>
          <a:stretch/>
        </p:blipFill>
        <p:spPr>
          <a:xfrm flipH="1">
            <a:off x="6379854" y="855631"/>
            <a:ext cx="3951794" cy="24647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59910" y="1388332"/>
            <a:ext cx="2893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 mũi tên chỉ vào lá cho biết cây hấp thụ khí các- bô- níc qua </a:t>
            </a:r>
            <a:r>
              <a:rPr lang="nl-N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B0D3EB-A55B-4351-9EA3-1913A609D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29" b="29190"/>
          <a:stretch/>
        </p:blipFill>
        <p:spPr>
          <a:xfrm>
            <a:off x="958492" y="2839403"/>
            <a:ext cx="4015819" cy="26133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flipH="1">
            <a:off x="1311563" y="3319202"/>
            <a:ext cx="3083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 mũi tên chỉ vào </a:t>
            </a:r>
            <a:r>
              <a:rPr lang="nl-N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 cho </a:t>
            </a:r>
            <a:r>
              <a:rPr lang="nl-N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cây hấp </a:t>
            </a:r>
            <a:r>
              <a:rPr lang="nl-N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 chất khoáng, nước qua rễ.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2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11" name="组合 26"/>
          <p:cNvGrpSpPr/>
          <p:nvPr/>
        </p:nvGrpSpPr>
        <p:grpSpPr>
          <a:xfrm>
            <a:off x="350292" y="1091173"/>
            <a:ext cx="5551745" cy="2326282"/>
            <a:chOff x="3830869" y="1723426"/>
            <a:chExt cx="4327473" cy="1377944"/>
          </a:xfrm>
        </p:grpSpPr>
        <p:sp>
          <p:nvSpPr>
            <p:cNvPr id="12" name="圆角矩形 27"/>
            <p:cNvSpPr/>
            <p:nvPr/>
          </p:nvSpPr>
          <p:spPr>
            <a:xfrm>
              <a:off x="3882461" y="1723426"/>
              <a:ext cx="4224292" cy="1377944"/>
            </a:xfrm>
            <a:prstGeom prst="roundRect">
              <a:avLst/>
            </a:prstGeom>
            <a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3" name="文本框 2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3830869" y="2067964"/>
              <a:ext cx="4327473" cy="5724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Theo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thế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yếu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tố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vô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sz="39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?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Cho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ví</a:t>
              </a:r>
              <a:r>
                <a:rPr lang="en-US" altLang="zh-CN" sz="39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9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dụ</a:t>
              </a:r>
              <a:r>
                <a:rPr lang="en-US" altLang="zh-CN" sz="39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5902037" y="2539333"/>
            <a:ext cx="5698836" cy="2919202"/>
          </a:xfrm>
          <a:prstGeom prst="roundRect">
            <a:avLst>
              <a:gd name="adj" fmla="val 19668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l-NL" dirty="0" smtClean="0"/>
          </a:p>
          <a:p>
            <a:pPr algn="ctr"/>
            <a:r>
              <a:rPr lang="nl-NL" dirty="0"/>
              <a:t> </a:t>
            </a:r>
            <a:r>
              <a:rPr lang="nl-NL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</a:t>
            </a:r>
            <a:r>
              <a:rPr lang="nl-NL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vô sinh là những yếu tố không thể sinh sản được mà chúng đã có sẵn trong tự nhiên như: nước, khí các- bô- níc. 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" y="451037"/>
            <a:ext cx="12234118" cy="61026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 flipH="1">
            <a:off x="4941454" y="2926893"/>
            <a:ext cx="7250545" cy="1941684"/>
          </a:xfrm>
          <a:custGeom>
            <a:avLst/>
            <a:gdLst>
              <a:gd name="connsiteX0" fmla="*/ 4669224 w 5042806"/>
              <a:gd name="connsiteY0" fmla="*/ 126700 h 1264496"/>
              <a:gd name="connsiteX1" fmla="*/ 4890693 w 5042806"/>
              <a:gd name="connsiteY1" fmla="*/ 348169 h 1264496"/>
              <a:gd name="connsiteX2" fmla="*/ 4890693 w 5042806"/>
              <a:gd name="connsiteY2" fmla="*/ 905003 h 1264496"/>
              <a:gd name="connsiteX3" fmla="*/ 4669224 w 5042806"/>
              <a:gd name="connsiteY3" fmla="*/ 1126472 h 1264496"/>
              <a:gd name="connsiteX4" fmla="*/ 4112390 w 5042806"/>
              <a:gd name="connsiteY4" fmla="*/ 1126472 h 1264496"/>
              <a:gd name="connsiteX5" fmla="*/ 3890921 w 5042806"/>
              <a:gd name="connsiteY5" fmla="*/ 905003 h 1264496"/>
              <a:gd name="connsiteX6" fmla="*/ 3890921 w 5042806"/>
              <a:gd name="connsiteY6" fmla="*/ 348169 h 1264496"/>
              <a:gd name="connsiteX7" fmla="*/ 4112390 w 5042806"/>
              <a:gd name="connsiteY7" fmla="*/ 126700 h 1264496"/>
              <a:gd name="connsiteX8" fmla="*/ 4831784 w 5042806"/>
              <a:gd name="connsiteY8" fmla="*/ 0 h 1264496"/>
              <a:gd name="connsiteX9" fmla="*/ 4000656 w 5042806"/>
              <a:gd name="connsiteY9" fmla="*/ 0 h 1264496"/>
              <a:gd name="connsiteX10" fmla="*/ 3996053 w 5042806"/>
              <a:gd name="connsiteY10" fmla="*/ 464 h 1264496"/>
              <a:gd name="connsiteX11" fmla="*/ 632016 w 5042806"/>
              <a:gd name="connsiteY11" fmla="*/ 464 h 1264496"/>
              <a:gd name="connsiteX12" fmla="*/ 0 w 5042806"/>
              <a:gd name="connsiteY12" fmla="*/ 632480 h 1264496"/>
              <a:gd name="connsiteX13" fmla="*/ 632016 w 5042806"/>
              <a:gd name="connsiteY13" fmla="*/ 1264496 h 1264496"/>
              <a:gd name="connsiteX14" fmla="*/ 4000656 w 5042806"/>
              <a:gd name="connsiteY14" fmla="*/ 1264496 h 1264496"/>
              <a:gd name="connsiteX15" fmla="*/ 4218285 w 5042806"/>
              <a:gd name="connsiteY15" fmla="*/ 1264496 h 1264496"/>
              <a:gd name="connsiteX16" fmla="*/ 4831784 w 5042806"/>
              <a:gd name="connsiteY16" fmla="*/ 1264496 h 1264496"/>
              <a:gd name="connsiteX17" fmla="*/ 5042806 w 5042806"/>
              <a:gd name="connsiteY17" fmla="*/ 1053474 h 1264496"/>
              <a:gd name="connsiteX18" fmla="*/ 5042806 w 5042806"/>
              <a:gd name="connsiteY18" fmla="*/ 211022 h 1264496"/>
              <a:gd name="connsiteX19" fmla="*/ 4831784 w 5042806"/>
              <a:gd name="connsiteY19" fmla="*/ 0 h 12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2806" h="1264496">
                <a:moveTo>
                  <a:pt x="4669224" y="126700"/>
                </a:moveTo>
                <a:cubicBezTo>
                  <a:pt x="4791538" y="126700"/>
                  <a:pt x="4890693" y="225855"/>
                  <a:pt x="4890693" y="348169"/>
                </a:cubicBezTo>
                <a:lnTo>
                  <a:pt x="4890693" y="905003"/>
                </a:lnTo>
                <a:cubicBezTo>
                  <a:pt x="4890693" y="1027317"/>
                  <a:pt x="4791538" y="1126472"/>
                  <a:pt x="4669224" y="1126472"/>
                </a:cubicBezTo>
                <a:lnTo>
                  <a:pt x="4112390" y="1126472"/>
                </a:lnTo>
                <a:cubicBezTo>
                  <a:pt x="3990076" y="1126472"/>
                  <a:pt x="3890921" y="1027317"/>
                  <a:pt x="3890921" y="905003"/>
                </a:cubicBezTo>
                <a:lnTo>
                  <a:pt x="3890921" y="348169"/>
                </a:lnTo>
                <a:cubicBezTo>
                  <a:pt x="3890921" y="225855"/>
                  <a:pt x="3990076" y="126700"/>
                  <a:pt x="4112390" y="126700"/>
                </a:cubicBezTo>
                <a:close/>
                <a:moveTo>
                  <a:pt x="4831784" y="0"/>
                </a:moveTo>
                <a:lnTo>
                  <a:pt x="4000656" y="0"/>
                </a:lnTo>
                <a:lnTo>
                  <a:pt x="3996053" y="464"/>
                </a:lnTo>
                <a:lnTo>
                  <a:pt x="632016" y="464"/>
                </a:lnTo>
                <a:cubicBezTo>
                  <a:pt x="282963" y="464"/>
                  <a:pt x="0" y="283427"/>
                  <a:pt x="0" y="632480"/>
                </a:cubicBezTo>
                <a:cubicBezTo>
                  <a:pt x="0" y="981533"/>
                  <a:pt x="282963" y="1264496"/>
                  <a:pt x="632016" y="1264496"/>
                </a:cubicBezTo>
                <a:lnTo>
                  <a:pt x="4000656" y="1264496"/>
                </a:lnTo>
                <a:lnTo>
                  <a:pt x="4218285" y="1264496"/>
                </a:lnTo>
                <a:lnTo>
                  <a:pt x="4831784" y="1264496"/>
                </a:lnTo>
                <a:cubicBezTo>
                  <a:pt x="4948328" y="1264496"/>
                  <a:pt x="5042806" y="1170018"/>
                  <a:pt x="5042806" y="1053474"/>
                </a:cubicBezTo>
                <a:lnTo>
                  <a:pt x="5042806" y="211022"/>
                </a:lnTo>
                <a:cubicBezTo>
                  <a:pt x="5042806" y="94478"/>
                  <a:pt x="4948328" y="0"/>
                  <a:pt x="4831784" y="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16897" y="1100051"/>
            <a:ext cx="5802651" cy="1652940"/>
            <a:chOff x="843018" y="2509062"/>
            <a:chExt cx="5042806" cy="1264496"/>
          </a:xfrm>
        </p:grpSpPr>
        <p:sp>
          <p:nvSpPr>
            <p:cNvPr id="18" name="任意多边形 17"/>
            <p:cNvSpPr/>
            <p:nvPr/>
          </p:nvSpPr>
          <p:spPr>
            <a:xfrm>
              <a:off x="843018" y="2509062"/>
              <a:ext cx="5042806" cy="1264496"/>
            </a:xfrm>
            <a:custGeom>
              <a:avLst/>
              <a:gdLst>
                <a:gd name="connsiteX0" fmla="*/ 4112392 w 5042806"/>
                <a:gd name="connsiteY0" fmla="*/ 126700 h 1264496"/>
                <a:gd name="connsiteX1" fmla="*/ 3890923 w 5042806"/>
                <a:gd name="connsiteY1" fmla="*/ 348169 h 1264496"/>
                <a:gd name="connsiteX2" fmla="*/ 3890923 w 5042806"/>
                <a:gd name="connsiteY2" fmla="*/ 905003 h 1264496"/>
                <a:gd name="connsiteX3" fmla="*/ 4112392 w 5042806"/>
                <a:gd name="connsiteY3" fmla="*/ 1126472 h 1264496"/>
                <a:gd name="connsiteX4" fmla="*/ 4669226 w 5042806"/>
                <a:gd name="connsiteY4" fmla="*/ 1126472 h 1264496"/>
                <a:gd name="connsiteX5" fmla="*/ 4890695 w 5042806"/>
                <a:gd name="connsiteY5" fmla="*/ 905003 h 1264496"/>
                <a:gd name="connsiteX6" fmla="*/ 4890695 w 5042806"/>
                <a:gd name="connsiteY6" fmla="*/ 348169 h 1264496"/>
                <a:gd name="connsiteX7" fmla="*/ 4669226 w 5042806"/>
                <a:gd name="connsiteY7" fmla="*/ 126700 h 1264496"/>
                <a:gd name="connsiteX8" fmla="*/ 4000656 w 5042806"/>
                <a:gd name="connsiteY8" fmla="*/ 0 h 1264496"/>
                <a:gd name="connsiteX9" fmla="*/ 4831784 w 5042806"/>
                <a:gd name="connsiteY9" fmla="*/ 0 h 1264496"/>
                <a:gd name="connsiteX10" fmla="*/ 5042806 w 5042806"/>
                <a:gd name="connsiteY10" fmla="*/ 211022 h 1264496"/>
                <a:gd name="connsiteX11" fmla="*/ 5042806 w 5042806"/>
                <a:gd name="connsiteY11" fmla="*/ 1053474 h 1264496"/>
                <a:gd name="connsiteX12" fmla="*/ 4831784 w 5042806"/>
                <a:gd name="connsiteY12" fmla="*/ 1264496 h 1264496"/>
                <a:gd name="connsiteX13" fmla="*/ 4218285 w 5042806"/>
                <a:gd name="connsiteY13" fmla="*/ 1264496 h 1264496"/>
                <a:gd name="connsiteX14" fmla="*/ 4000656 w 5042806"/>
                <a:gd name="connsiteY14" fmla="*/ 1264496 h 1264496"/>
                <a:gd name="connsiteX15" fmla="*/ 632016 w 5042806"/>
                <a:gd name="connsiteY15" fmla="*/ 1264496 h 1264496"/>
                <a:gd name="connsiteX16" fmla="*/ 0 w 5042806"/>
                <a:gd name="connsiteY16" fmla="*/ 632480 h 1264496"/>
                <a:gd name="connsiteX17" fmla="*/ 632016 w 5042806"/>
                <a:gd name="connsiteY17" fmla="*/ 464 h 1264496"/>
                <a:gd name="connsiteX18" fmla="*/ 3996053 w 5042806"/>
                <a:gd name="connsiteY18" fmla="*/ 464 h 126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42806" h="1264496">
                  <a:moveTo>
                    <a:pt x="4112392" y="126700"/>
                  </a:moveTo>
                  <a:cubicBezTo>
                    <a:pt x="3990078" y="126700"/>
                    <a:pt x="3890923" y="225855"/>
                    <a:pt x="3890923" y="348169"/>
                  </a:cubicBezTo>
                  <a:lnTo>
                    <a:pt x="3890923" y="905003"/>
                  </a:lnTo>
                  <a:cubicBezTo>
                    <a:pt x="3890923" y="1027317"/>
                    <a:pt x="3990078" y="1126472"/>
                    <a:pt x="4112392" y="1126472"/>
                  </a:cubicBezTo>
                  <a:lnTo>
                    <a:pt x="4669226" y="1126472"/>
                  </a:lnTo>
                  <a:cubicBezTo>
                    <a:pt x="4791540" y="1126472"/>
                    <a:pt x="4890695" y="1027317"/>
                    <a:pt x="4890695" y="905003"/>
                  </a:cubicBezTo>
                  <a:lnTo>
                    <a:pt x="4890695" y="348169"/>
                  </a:lnTo>
                  <a:cubicBezTo>
                    <a:pt x="4890695" y="225855"/>
                    <a:pt x="4791540" y="126700"/>
                    <a:pt x="4669226" y="126700"/>
                  </a:cubicBezTo>
                  <a:close/>
                  <a:moveTo>
                    <a:pt x="4000656" y="0"/>
                  </a:moveTo>
                  <a:lnTo>
                    <a:pt x="4831784" y="0"/>
                  </a:lnTo>
                  <a:cubicBezTo>
                    <a:pt x="4948328" y="0"/>
                    <a:pt x="5042806" y="94478"/>
                    <a:pt x="5042806" y="211022"/>
                  </a:cubicBezTo>
                  <a:lnTo>
                    <a:pt x="5042806" y="1053474"/>
                  </a:lnTo>
                  <a:cubicBezTo>
                    <a:pt x="5042806" y="1170018"/>
                    <a:pt x="4948328" y="1264496"/>
                    <a:pt x="4831784" y="1264496"/>
                  </a:cubicBezTo>
                  <a:lnTo>
                    <a:pt x="4218285" y="1264496"/>
                  </a:lnTo>
                  <a:lnTo>
                    <a:pt x="4000656" y="1264496"/>
                  </a:lnTo>
                  <a:lnTo>
                    <a:pt x="632016" y="1264496"/>
                  </a:lnTo>
                  <a:cubicBezTo>
                    <a:pt x="282963" y="1264496"/>
                    <a:pt x="0" y="981533"/>
                    <a:pt x="0" y="632480"/>
                  </a:cubicBezTo>
                  <a:cubicBezTo>
                    <a:pt x="0" y="283427"/>
                    <a:pt x="282963" y="464"/>
                    <a:pt x="632016" y="464"/>
                  </a:cubicBezTo>
                  <a:lnTo>
                    <a:pt x="3996053" y="464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87283" y="2660117"/>
              <a:ext cx="3863189" cy="89470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5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 em, thế nào là yếu tố hữu sinh?</a:t>
              </a:r>
              <a:endParaRPr lang="en-US" altLang="zh-CN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69039" y="1613344"/>
            <a:ext cx="813903" cy="3081331"/>
            <a:chOff x="5693320" y="2142655"/>
            <a:chExt cx="813903" cy="3081331"/>
          </a:xfrm>
        </p:grpSpPr>
        <p:grpSp>
          <p:nvGrpSpPr>
            <p:cNvPr id="24" name="组合 23"/>
            <p:cNvGrpSpPr/>
            <p:nvPr/>
          </p:nvGrpSpPr>
          <p:grpSpPr>
            <a:xfrm>
              <a:off x="5733713" y="3569022"/>
              <a:ext cx="773510" cy="558912"/>
              <a:chOff x="5733713" y="3569022"/>
              <a:chExt cx="773510" cy="558912"/>
            </a:xfrm>
          </p:grpSpPr>
          <p:sp>
            <p:nvSpPr>
              <p:cNvPr id="33" name="矩形 32"/>
              <p:cNvSpPr/>
              <p:nvPr/>
            </p:nvSpPr>
            <p:spPr>
              <a:xfrm flipH="1">
                <a:off x="6127198" y="3935429"/>
                <a:ext cx="380025" cy="192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 flipH="1">
                <a:off x="5939504" y="3761527"/>
                <a:ext cx="192505" cy="192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 flipH="1">
                <a:off x="5733713" y="3569022"/>
                <a:ext cx="205789" cy="192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693320" y="2142655"/>
              <a:ext cx="627931" cy="558912"/>
              <a:chOff x="5693320" y="2142655"/>
              <a:chExt cx="627931" cy="558912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693320" y="2509062"/>
                <a:ext cx="242921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936241" y="2335160"/>
                <a:ext cx="192505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128746" y="2142655"/>
                <a:ext cx="192505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766859" y="4665074"/>
              <a:ext cx="627931" cy="558912"/>
              <a:chOff x="5766859" y="4665074"/>
              <a:chExt cx="627931" cy="55891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766859" y="5031481"/>
                <a:ext cx="237933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009780" y="4857579"/>
                <a:ext cx="192505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202285" y="4665074"/>
                <a:ext cx="192505" cy="19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510969" y="3273994"/>
            <a:ext cx="5533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 tố hữu sinh là những yếu tố có thể sản sinh tiếp được như chất bột đường, chất đạm.</a:t>
            </a:r>
            <a:endParaRPr lang="en-US" sz="2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5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06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ubble chart&#10;&#10;Description automatically generated">
            <a:extLst>
              <a:ext uri="{FF2B5EF4-FFF2-40B4-BE49-F238E27FC236}">
                <a16:creationId xmlns:a16="http://schemas.microsoft.com/office/drawing/2014/main" id="{CB9887CE-3E0F-4CD8-9994-1717AF3AB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-1402670" y="644893"/>
            <a:ext cx="14656657" cy="4739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268D4-339B-4BD2-A266-23A83AFE2CCE}"/>
              </a:ext>
            </a:extLst>
          </p:cNvPr>
          <p:cNvSpPr txBox="1"/>
          <p:nvPr/>
        </p:nvSpPr>
        <p:spPr>
          <a:xfrm>
            <a:off x="2874840" y="1899378"/>
            <a:ext cx="92112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có thực vật mới trực tiếp hấp thụ ánh sáng mặt trời và lấy các chất vô sinh như nước, khí các-bô-níc để tạo thành các chất dinh dưỡng như bột</a:t>
            </a:r>
            <a:r>
              <a:rPr lang="en-US" sz="3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vi-VN" sz="3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chất đạm để nuôi chính thực vật.</a:t>
            </a:r>
            <a:endParaRPr lang="en-US" sz="3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椭圆 39"/>
          <p:cNvSpPr>
            <a:spLocks noChangeAspect="1"/>
          </p:cNvSpPr>
          <p:nvPr/>
        </p:nvSpPr>
        <p:spPr>
          <a:xfrm>
            <a:off x="0" y="1767911"/>
            <a:ext cx="3105723" cy="297136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0722" y="2845791"/>
            <a:ext cx="379614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700" dirty="0" smtClean="0">
                <a:solidFill>
                  <a:srgbClr val="C00000"/>
                </a:solidFill>
                <a:latin typeface="Rockstone" panose="00000400000000000000" pitchFamily="2" charset="0"/>
              </a:rPr>
              <a:t>KẾT LUẬN</a:t>
            </a:r>
            <a:endParaRPr lang="en-US" sz="4700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1107996" cy="2119865"/>
            <a:chOff x="124694" y="2347215"/>
            <a:chExt cx="1107996" cy="2119865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69778" y="2347215"/>
            <a:ext cx="1107996" cy="2119865"/>
            <a:chOff x="3869778" y="2347215"/>
            <a:chExt cx="1107996" cy="2119865"/>
          </a:xfrm>
        </p:grpSpPr>
        <p:grpSp>
          <p:nvGrpSpPr>
            <p:cNvPr id="16" name="组合 15"/>
            <p:cNvGrpSpPr/>
            <p:nvPr/>
          </p:nvGrpSpPr>
          <p:grpSpPr>
            <a:xfrm>
              <a:off x="4515267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869778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E8AD5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3E8AD5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1107996" cy="2119865"/>
            <a:chOff x="7614862" y="2347215"/>
            <a:chExt cx="1107996" cy="2119865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3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42" y="2212136"/>
            <a:ext cx="9858903" cy="2650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2537" y="2477827"/>
            <a:ext cx="8808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 QUAN HỆ</a:t>
            </a:r>
            <a:endParaRPr kumimoji="0" lang="vi-VN" sz="6000" b="1" i="0" u="none" strike="noStrike" kern="1200" cap="none" spc="0" normalizeH="0" baseline="0" noProof="0" dirty="0" smtClean="0">
              <a:ln w="152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GIỮA</a:t>
            </a:r>
            <a:r>
              <a:rPr kumimoji="0" lang="vi-VN" sz="6000" b="1" i="0" u="none" strike="noStrike" kern="1200" cap="none" spc="0" normalizeH="0" noProof="0" dirty="0" smtClean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CÁC SINH VẬT</a:t>
            </a:r>
            <a:endParaRPr kumimoji="0" lang="en-US" sz="6000" b="1" i="0" u="none" strike="noStrike" kern="1200" cap="none" spc="0" normalizeH="0" baseline="0" noProof="0" dirty="0">
              <a:ln w="1524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7186381" y="84333"/>
            <a:ext cx="3481619" cy="1236467"/>
            <a:chOff x="3588005" y="0"/>
            <a:chExt cx="5866667" cy="1760478"/>
          </a:xfrm>
        </p:grpSpPr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273942" y="639070"/>
            <a:ext cx="37961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stone" panose="00000400000000000000" pitchFamily="2" charset="0"/>
                <a:ea typeface="+mn-ea"/>
                <a:cs typeface="+mn-cs"/>
              </a:rPr>
              <a:t>HOẠT ĐỘNG </a:t>
            </a:r>
            <a:r>
              <a:rPr kumimoji="0" lang="vi-VN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stone" panose="00000400000000000000" pitchFamily="2" charset="0"/>
                <a:ea typeface="+mn-ea"/>
                <a:cs typeface="+mn-cs"/>
              </a:rPr>
              <a:t>2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ckstone" panose="00000400000000000000" pitchFamily="2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08944" y="2483503"/>
            <a:ext cx="8808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 QUAN HỆ 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CÁC SINH VẬT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82" y="3197707"/>
            <a:ext cx="3341759" cy="35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194" y="445790"/>
            <a:ext cx="11610406" cy="6197600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946" l="19827" r="39075">
                        <a14:foregroundMark x1="24783" y1="6399" x2="24866" y2="8259"/>
                        <a14:foregroundMark x1="33209" y1="3646" x2="34077" y2="5357"/>
                        <a14:foregroundMark x1="33870" y1="11905" x2="34366" y2="13616"/>
                        <a14:foregroundMark x1="25568" y1="22545" x2="24990" y2="24256"/>
                        <a14:foregroundMark x1="34242" y1="40179" x2="35233" y2="41369"/>
                        <a14:foregroundMark x1="22016" y1="79613" x2="36349" y2="78423"/>
                        <a14:foregroundMark x1="22098" y1="85268" x2="38083" y2="85491"/>
                        <a14:backgroundMark x1="35812" y1="14955" x2="37133" y2="19643"/>
                        <a14:backgroundMark x1="26311" y1="14955" x2="26311" y2="1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61697" b="22229"/>
          <a:stretch/>
        </p:blipFill>
        <p:spPr>
          <a:xfrm>
            <a:off x="175194" y="2174463"/>
            <a:ext cx="1923155" cy="445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8" t="44714" r="34431" b="36161"/>
          <a:stretch/>
        </p:blipFill>
        <p:spPr>
          <a:xfrm>
            <a:off x="2184253" y="2601066"/>
            <a:ext cx="2628564" cy="257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" b="98557" l="1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67" y="2829890"/>
            <a:ext cx="845463" cy="508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72" l="454" r="100000">
                        <a14:foregroundMark x1="70644" y1="34549" x2="72956" y2="35477"/>
                        <a14:foregroundMark x1="22213" y1="13859" x2="30099" y2="20955"/>
                        <a14:foregroundMark x1="20685" y1="3979" x2="22213" y2="12931"/>
                        <a14:foregroundMark x1="19158" y1="4310" x2="21841" y2="6167"/>
                        <a14:foregroundMark x1="24897" y1="19098" x2="27415" y2="21618"/>
                        <a14:foregroundMark x1="23576" y1="20358" x2="24319" y2="2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4" y="4488113"/>
            <a:ext cx="3029019" cy="2382981"/>
          </a:xfrm>
          <a:prstGeom prst="rect">
            <a:avLst/>
          </a:prstGeom>
        </p:spPr>
      </p:pic>
      <p:sp>
        <p:nvSpPr>
          <p:cNvPr id="11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>
            <a:off x="4276436" y="1108277"/>
            <a:ext cx="4692073" cy="891141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2689" y="1136451"/>
            <a:ext cx="4174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chấu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任意多边形 13"/>
          <p:cNvSpPr/>
          <p:nvPr/>
        </p:nvSpPr>
        <p:spPr>
          <a:xfrm flipH="1">
            <a:off x="8358907" y="1074747"/>
            <a:ext cx="3149306" cy="924671"/>
          </a:xfrm>
          <a:custGeom>
            <a:avLst/>
            <a:gdLst>
              <a:gd name="connsiteX0" fmla="*/ 4669224 w 5042806"/>
              <a:gd name="connsiteY0" fmla="*/ 126700 h 1264496"/>
              <a:gd name="connsiteX1" fmla="*/ 4890693 w 5042806"/>
              <a:gd name="connsiteY1" fmla="*/ 348169 h 1264496"/>
              <a:gd name="connsiteX2" fmla="*/ 4890693 w 5042806"/>
              <a:gd name="connsiteY2" fmla="*/ 905003 h 1264496"/>
              <a:gd name="connsiteX3" fmla="*/ 4669224 w 5042806"/>
              <a:gd name="connsiteY3" fmla="*/ 1126472 h 1264496"/>
              <a:gd name="connsiteX4" fmla="*/ 4112390 w 5042806"/>
              <a:gd name="connsiteY4" fmla="*/ 1126472 h 1264496"/>
              <a:gd name="connsiteX5" fmla="*/ 3890921 w 5042806"/>
              <a:gd name="connsiteY5" fmla="*/ 905003 h 1264496"/>
              <a:gd name="connsiteX6" fmla="*/ 3890921 w 5042806"/>
              <a:gd name="connsiteY6" fmla="*/ 348169 h 1264496"/>
              <a:gd name="connsiteX7" fmla="*/ 4112390 w 5042806"/>
              <a:gd name="connsiteY7" fmla="*/ 126700 h 1264496"/>
              <a:gd name="connsiteX8" fmla="*/ 4831784 w 5042806"/>
              <a:gd name="connsiteY8" fmla="*/ 0 h 1264496"/>
              <a:gd name="connsiteX9" fmla="*/ 4000656 w 5042806"/>
              <a:gd name="connsiteY9" fmla="*/ 0 h 1264496"/>
              <a:gd name="connsiteX10" fmla="*/ 3996053 w 5042806"/>
              <a:gd name="connsiteY10" fmla="*/ 464 h 1264496"/>
              <a:gd name="connsiteX11" fmla="*/ 632016 w 5042806"/>
              <a:gd name="connsiteY11" fmla="*/ 464 h 1264496"/>
              <a:gd name="connsiteX12" fmla="*/ 0 w 5042806"/>
              <a:gd name="connsiteY12" fmla="*/ 632480 h 1264496"/>
              <a:gd name="connsiteX13" fmla="*/ 632016 w 5042806"/>
              <a:gd name="connsiteY13" fmla="*/ 1264496 h 1264496"/>
              <a:gd name="connsiteX14" fmla="*/ 4000656 w 5042806"/>
              <a:gd name="connsiteY14" fmla="*/ 1264496 h 1264496"/>
              <a:gd name="connsiteX15" fmla="*/ 4218285 w 5042806"/>
              <a:gd name="connsiteY15" fmla="*/ 1264496 h 1264496"/>
              <a:gd name="connsiteX16" fmla="*/ 4831784 w 5042806"/>
              <a:gd name="connsiteY16" fmla="*/ 1264496 h 1264496"/>
              <a:gd name="connsiteX17" fmla="*/ 5042806 w 5042806"/>
              <a:gd name="connsiteY17" fmla="*/ 1053474 h 1264496"/>
              <a:gd name="connsiteX18" fmla="*/ 5042806 w 5042806"/>
              <a:gd name="connsiteY18" fmla="*/ 211022 h 1264496"/>
              <a:gd name="connsiteX19" fmla="*/ 4831784 w 5042806"/>
              <a:gd name="connsiteY19" fmla="*/ 0 h 12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2806" h="1264496">
                <a:moveTo>
                  <a:pt x="4669224" y="126700"/>
                </a:moveTo>
                <a:cubicBezTo>
                  <a:pt x="4791538" y="126700"/>
                  <a:pt x="4890693" y="225855"/>
                  <a:pt x="4890693" y="348169"/>
                </a:cubicBezTo>
                <a:lnTo>
                  <a:pt x="4890693" y="905003"/>
                </a:lnTo>
                <a:cubicBezTo>
                  <a:pt x="4890693" y="1027317"/>
                  <a:pt x="4791538" y="1126472"/>
                  <a:pt x="4669224" y="1126472"/>
                </a:cubicBezTo>
                <a:lnTo>
                  <a:pt x="4112390" y="1126472"/>
                </a:lnTo>
                <a:cubicBezTo>
                  <a:pt x="3990076" y="1126472"/>
                  <a:pt x="3890921" y="1027317"/>
                  <a:pt x="3890921" y="905003"/>
                </a:cubicBezTo>
                <a:lnTo>
                  <a:pt x="3890921" y="348169"/>
                </a:lnTo>
                <a:cubicBezTo>
                  <a:pt x="3890921" y="225855"/>
                  <a:pt x="3990076" y="126700"/>
                  <a:pt x="4112390" y="126700"/>
                </a:cubicBezTo>
                <a:close/>
                <a:moveTo>
                  <a:pt x="4831784" y="0"/>
                </a:moveTo>
                <a:lnTo>
                  <a:pt x="4000656" y="0"/>
                </a:lnTo>
                <a:lnTo>
                  <a:pt x="3996053" y="464"/>
                </a:lnTo>
                <a:lnTo>
                  <a:pt x="632016" y="464"/>
                </a:lnTo>
                <a:cubicBezTo>
                  <a:pt x="282963" y="464"/>
                  <a:pt x="0" y="283427"/>
                  <a:pt x="0" y="632480"/>
                </a:cubicBezTo>
                <a:cubicBezTo>
                  <a:pt x="0" y="981533"/>
                  <a:pt x="282963" y="1264496"/>
                  <a:pt x="632016" y="1264496"/>
                </a:cubicBezTo>
                <a:lnTo>
                  <a:pt x="4000656" y="1264496"/>
                </a:lnTo>
                <a:lnTo>
                  <a:pt x="4218285" y="1264496"/>
                </a:lnTo>
                <a:lnTo>
                  <a:pt x="4831784" y="1264496"/>
                </a:lnTo>
                <a:cubicBezTo>
                  <a:pt x="4948328" y="1264496"/>
                  <a:pt x="5042806" y="1170018"/>
                  <a:pt x="5042806" y="1053474"/>
                </a:cubicBezTo>
                <a:lnTo>
                  <a:pt x="5042806" y="211022"/>
                </a:lnTo>
                <a:cubicBezTo>
                  <a:pt x="5042806" y="94478"/>
                  <a:pt x="4948328" y="0"/>
                  <a:pt x="4831784" y="0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68509" y="1099928"/>
            <a:ext cx="2392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nl-NL" sz="2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 ngô, lá cỏ, lá lúa</a:t>
            </a:r>
            <a:r>
              <a:rPr lang="nl-NL" sz="2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2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>
            <a:off x="4276436" y="2496266"/>
            <a:ext cx="4590473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5925" y="2449043"/>
            <a:ext cx="417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 cây ngô và châu chấu có mối quan hệ gì?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任意多边形 13"/>
          <p:cNvSpPr/>
          <p:nvPr/>
        </p:nvSpPr>
        <p:spPr>
          <a:xfrm flipH="1">
            <a:off x="8118762" y="2432008"/>
            <a:ext cx="3666837" cy="924671"/>
          </a:xfrm>
          <a:custGeom>
            <a:avLst/>
            <a:gdLst>
              <a:gd name="connsiteX0" fmla="*/ 4669224 w 5042806"/>
              <a:gd name="connsiteY0" fmla="*/ 126700 h 1264496"/>
              <a:gd name="connsiteX1" fmla="*/ 4890693 w 5042806"/>
              <a:gd name="connsiteY1" fmla="*/ 348169 h 1264496"/>
              <a:gd name="connsiteX2" fmla="*/ 4890693 w 5042806"/>
              <a:gd name="connsiteY2" fmla="*/ 905003 h 1264496"/>
              <a:gd name="connsiteX3" fmla="*/ 4669224 w 5042806"/>
              <a:gd name="connsiteY3" fmla="*/ 1126472 h 1264496"/>
              <a:gd name="connsiteX4" fmla="*/ 4112390 w 5042806"/>
              <a:gd name="connsiteY4" fmla="*/ 1126472 h 1264496"/>
              <a:gd name="connsiteX5" fmla="*/ 3890921 w 5042806"/>
              <a:gd name="connsiteY5" fmla="*/ 905003 h 1264496"/>
              <a:gd name="connsiteX6" fmla="*/ 3890921 w 5042806"/>
              <a:gd name="connsiteY6" fmla="*/ 348169 h 1264496"/>
              <a:gd name="connsiteX7" fmla="*/ 4112390 w 5042806"/>
              <a:gd name="connsiteY7" fmla="*/ 126700 h 1264496"/>
              <a:gd name="connsiteX8" fmla="*/ 4831784 w 5042806"/>
              <a:gd name="connsiteY8" fmla="*/ 0 h 1264496"/>
              <a:gd name="connsiteX9" fmla="*/ 4000656 w 5042806"/>
              <a:gd name="connsiteY9" fmla="*/ 0 h 1264496"/>
              <a:gd name="connsiteX10" fmla="*/ 3996053 w 5042806"/>
              <a:gd name="connsiteY10" fmla="*/ 464 h 1264496"/>
              <a:gd name="connsiteX11" fmla="*/ 632016 w 5042806"/>
              <a:gd name="connsiteY11" fmla="*/ 464 h 1264496"/>
              <a:gd name="connsiteX12" fmla="*/ 0 w 5042806"/>
              <a:gd name="connsiteY12" fmla="*/ 632480 h 1264496"/>
              <a:gd name="connsiteX13" fmla="*/ 632016 w 5042806"/>
              <a:gd name="connsiteY13" fmla="*/ 1264496 h 1264496"/>
              <a:gd name="connsiteX14" fmla="*/ 4000656 w 5042806"/>
              <a:gd name="connsiteY14" fmla="*/ 1264496 h 1264496"/>
              <a:gd name="connsiteX15" fmla="*/ 4218285 w 5042806"/>
              <a:gd name="connsiteY15" fmla="*/ 1264496 h 1264496"/>
              <a:gd name="connsiteX16" fmla="*/ 4831784 w 5042806"/>
              <a:gd name="connsiteY16" fmla="*/ 1264496 h 1264496"/>
              <a:gd name="connsiteX17" fmla="*/ 5042806 w 5042806"/>
              <a:gd name="connsiteY17" fmla="*/ 1053474 h 1264496"/>
              <a:gd name="connsiteX18" fmla="*/ 5042806 w 5042806"/>
              <a:gd name="connsiteY18" fmla="*/ 211022 h 1264496"/>
              <a:gd name="connsiteX19" fmla="*/ 4831784 w 5042806"/>
              <a:gd name="connsiteY19" fmla="*/ 0 h 12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2806" h="1264496">
                <a:moveTo>
                  <a:pt x="4669224" y="126700"/>
                </a:moveTo>
                <a:cubicBezTo>
                  <a:pt x="4791538" y="126700"/>
                  <a:pt x="4890693" y="225855"/>
                  <a:pt x="4890693" y="348169"/>
                </a:cubicBezTo>
                <a:lnTo>
                  <a:pt x="4890693" y="905003"/>
                </a:lnTo>
                <a:cubicBezTo>
                  <a:pt x="4890693" y="1027317"/>
                  <a:pt x="4791538" y="1126472"/>
                  <a:pt x="4669224" y="1126472"/>
                </a:cubicBezTo>
                <a:lnTo>
                  <a:pt x="4112390" y="1126472"/>
                </a:lnTo>
                <a:cubicBezTo>
                  <a:pt x="3990076" y="1126472"/>
                  <a:pt x="3890921" y="1027317"/>
                  <a:pt x="3890921" y="905003"/>
                </a:cubicBezTo>
                <a:lnTo>
                  <a:pt x="3890921" y="348169"/>
                </a:lnTo>
                <a:cubicBezTo>
                  <a:pt x="3890921" y="225855"/>
                  <a:pt x="3990076" y="126700"/>
                  <a:pt x="4112390" y="126700"/>
                </a:cubicBezTo>
                <a:close/>
                <a:moveTo>
                  <a:pt x="4831784" y="0"/>
                </a:moveTo>
                <a:lnTo>
                  <a:pt x="4000656" y="0"/>
                </a:lnTo>
                <a:lnTo>
                  <a:pt x="3996053" y="464"/>
                </a:lnTo>
                <a:lnTo>
                  <a:pt x="632016" y="464"/>
                </a:lnTo>
                <a:cubicBezTo>
                  <a:pt x="282963" y="464"/>
                  <a:pt x="0" y="283427"/>
                  <a:pt x="0" y="632480"/>
                </a:cubicBezTo>
                <a:cubicBezTo>
                  <a:pt x="0" y="981533"/>
                  <a:pt x="282963" y="1264496"/>
                  <a:pt x="632016" y="1264496"/>
                </a:cubicBezTo>
                <a:lnTo>
                  <a:pt x="4000656" y="1264496"/>
                </a:lnTo>
                <a:lnTo>
                  <a:pt x="4218285" y="1264496"/>
                </a:lnTo>
                <a:lnTo>
                  <a:pt x="4831784" y="1264496"/>
                </a:lnTo>
                <a:cubicBezTo>
                  <a:pt x="4948328" y="1264496"/>
                  <a:pt x="5042806" y="1170018"/>
                  <a:pt x="5042806" y="1053474"/>
                </a:cubicBezTo>
                <a:lnTo>
                  <a:pt x="5042806" y="211022"/>
                </a:lnTo>
                <a:cubicBezTo>
                  <a:pt x="5042806" y="94478"/>
                  <a:pt x="4948328" y="0"/>
                  <a:pt x="4831784" y="0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nl-NL" i="1" dirty="0"/>
              <a:t> 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21462" y="2490783"/>
            <a:ext cx="293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nl-NL" sz="23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 là thức ăn của châu chấu.</a:t>
            </a:r>
            <a:endParaRPr lang="en-US" sz="2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17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>
            <a:off x="4276436" y="3576293"/>
            <a:ext cx="4716320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6436" y="3754803"/>
            <a:ext cx="417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任意多边形 13"/>
          <p:cNvSpPr/>
          <p:nvPr/>
        </p:nvSpPr>
        <p:spPr>
          <a:xfrm flipH="1">
            <a:off x="8233023" y="3531505"/>
            <a:ext cx="3427065" cy="924671"/>
          </a:xfrm>
          <a:custGeom>
            <a:avLst/>
            <a:gdLst>
              <a:gd name="connsiteX0" fmla="*/ 4669224 w 5042806"/>
              <a:gd name="connsiteY0" fmla="*/ 126700 h 1264496"/>
              <a:gd name="connsiteX1" fmla="*/ 4890693 w 5042806"/>
              <a:gd name="connsiteY1" fmla="*/ 348169 h 1264496"/>
              <a:gd name="connsiteX2" fmla="*/ 4890693 w 5042806"/>
              <a:gd name="connsiteY2" fmla="*/ 905003 h 1264496"/>
              <a:gd name="connsiteX3" fmla="*/ 4669224 w 5042806"/>
              <a:gd name="connsiteY3" fmla="*/ 1126472 h 1264496"/>
              <a:gd name="connsiteX4" fmla="*/ 4112390 w 5042806"/>
              <a:gd name="connsiteY4" fmla="*/ 1126472 h 1264496"/>
              <a:gd name="connsiteX5" fmla="*/ 3890921 w 5042806"/>
              <a:gd name="connsiteY5" fmla="*/ 905003 h 1264496"/>
              <a:gd name="connsiteX6" fmla="*/ 3890921 w 5042806"/>
              <a:gd name="connsiteY6" fmla="*/ 348169 h 1264496"/>
              <a:gd name="connsiteX7" fmla="*/ 4112390 w 5042806"/>
              <a:gd name="connsiteY7" fmla="*/ 126700 h 1264496"/>
              <a:gd name="connsiteX8" fmla="*/ 4831784 w 5042806"/>
              <a:gd name="connsiteY8" fmla="*/ 0 h 1264496"/>
              <a:gd name="connsiteX9" fmla="*/ 4000656 w 5042806"/>
              <a:gd name="connsiteY9" fmla="*/ 0 h 1264496"/>
              <a:gd name="connsiteX10" fmla="*/ 3996053 w 5042806"/>
              <a:gd name="connsiteY10" fmla="*/ 464 h 1264496"/>
              <a:gd name="connsiteX11" fmla="*/ 632016 w 5042806"/>
              <a:gd name="connsiteY11" fmla="*/ 464 h 1264496"/>
              <a:gd name="connsiteX12" fmla="*/ 0 w 5042806"/>
              <a:gd name="connsiteY12" fmla="*/ 632480 h 1264496"/>
              <a:gd name="connsiteX13" fmla="*/ 632016 w 5042806"/>
              <a:gd name="connsiteY13" fmla="*/ 1264496 h 1264496"/>
              <a:gd name="connsiteX14" fmla="*/ 4000656 w 5042806"/>
              <a:gd name="connsiteY14" fmla="*/ 1264496 h 1264496"/>
              <a:gd name="connsiteX15" fmla="*/ 4218285 w 5042806"/>
              <a:gd name="connsiteY15" fmla="*/ 1264496 h 1264496"/>
              <a:gd name="connsiteX16" fmla="*/ 4831784 w 5042806"/>
              <a:gd name="connsiteY16" fmla="*/ 1264496 h 1264496"/>
              <a:gd name="connsiteX17" fmla="*/ 5042806 w 5042806"/>
              <a:gd name="connsiteY17" fmla="*/ 1053474 h 1264496"/>
              <a:gd name="connsiteX18" fmla="*/ 5042806 w 5042806"/>
              <a:gd name="connsiteY18" fmla="*/ 211022 h 1264496"/>
              <a:gd name="connsiteX19" fmla="*/ 4831784 w 5042806"/>
              <a:gd name="connsiteY19" fmla="*/ 0 h 12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2806" h="1264496">
                <a:moveTo>
                  <a:pt x="4669224" y="126700"/>
                </a:moveTo>
                <a:cubicBezTo>
                  <a:pt x="4791538" y="126700"/>
                  <a:pt x="4890693" y="225855"/>
                  <a:pt x="4890693" y="348169"/>
                </a:cubicBezTo>
                <a:lnTo>
                  <a:pt x="4890693" y="905003"/>
                </a:lnTo>
                <a:cubicBezTo>
                  <a:pt x="4890693" y="1027317"/>
                  <a:pt x="4791538" y="1126472"/>
                  <a:pt x="4669224" y="1126472"/>
                </a:cubicBezTo>
                <a:lnTo>
                  <a:pt x="4112390" y="1126472"/>
                </a:lnTo>
                <a:cubicBezTo>
                  <a:pt x="3990076" y="1126472"/>
                  <a:pt x="3890921" y="1027317"/>
                  <a:pt x="3890921" y="905003"/>
                </a:cubicBezTo>
                <a:lnTo>
                  <a:pt x="3890921" y="348169"/>
                </a:lnTo>
                <a:cubicBezTo>
                  <a:pt x="3890921" y="225855"/>
                  <a:pt x="3990076" y="126700"/>
                  <a:pt x="4112390" y="126700"/>
                </a:cubicBezTo>
                <a:close/>
                <a:moveTo>
                  <a:pt x="4831784" y="0"/>
                </a:moveTo>
                <a:lnTo>
                  <a:pt x="4000656" y="0"/>
                </a:lnTo>
                <a:lnTo>
                  <a:pt x="3996053" y="464"/>
                </a:lnTo>
                <a:lnTo>
                  <a:pt x="632016" y="464"/>
                </a:lnTo>
                <a:cubicBezTo>
                  <a:pt x="282963" y="464"/>
                  <a:pt x="0" y="283427"/>
                  <a:pt x="0" y="632480"/>
                </a:cubicBezTo>
                <a:cubicBezTo>
                  <a:pt x="0" y="981533"/>
                  <a:pt x="282963" y="1264496"/>
                  <a:pt x="632016" y="1264496"/>
                </a:cubicBezTo>
                <a:lnTo>
                  <a:pt x="4000656" y="1264496"/>
                </a:lnTo>
                <a:lnTo>
                  <a:pt x="4218285" y="1264496"/>
                </a:lnTo>
                <a:lnTo>
                  <a:pt x="4831784" y="1264496"/>
                </a:lnTo>
                <a:cubicBezTo>
                  <a:pt x="4948328" y="1264496"/>
                  <a:pt x="5042806" y="1170018"/>
                  <a:pt x="5042806" y="1053474"/>
                </a:cubicBezTo>
                <a:lnTo>
                  <a:pt x="5042806" y="211022"/>
                </a:lnTo>
                <a:cubicBezTo>
                  <a:pt x="5042806" y="94478"/>
                  <a:pt x="4948328" y="0"/>
                  <a:pt x="4831784" y="0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nl-NL" i="1" dirty="0"/>
              <a:t> 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770834" y="3694602"/>
            <a:ext cx="2939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châu chấu</a:t>
            </a:r>
            <a:endParaRPr lang="en-US" sz="2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2" grpId="0" animBg="1"/>
      <p:bldP spid="4" grpId="0"/>
      <p:bldP spid="14" grpId="0" animBg="1"/>
      <p:bldP spid="8" grpId="0"/>
      <p:bldP spid="15" grpId="0" animBg="1"/>
      <p:bldP spid="10" grpId="0"/>
      <p:bldP spid="17" grpId="0" animBg="1"/>
      <p:bldP spid="16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454" y="138545"/>
            <a:ext cx="11333019" cy="637309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946" l="19827" r="39075">
                        <a14:foregroundMark x1="24783" y1="6399" x2="24866" y2="8259"/>
                        <a14:foregroundMark x1="33209" y1="3646" x2="34077" y2="5357"/>
                        <a14:foregroundMark x1="33870" y1="11905" x2="34366" y2="13616"/>
                        <a14:foregroundMark x1="25568" y1="22545" x2="24990" y2="24256"/>
                        <a14:foregroundMark x1="34242" y1="40179" x2="35233" y2="41369"/>
                        <a14:foregroundMark x1="22016" y1="79613" x2="36349" y2="78423"/>
                        <a14:foregroundMark x1="22098" y1="85268" x2="38083" y2="85491"/>
                        <a14:backgroundMark x1="35812" y1="14955" x2="37133" y2="19643"/>
                        <a14:backgroundMark x1="26311" y1="14955" x2="26311" y2="1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61697" b="22229"/>
          <a:stretch/>
        </p:blipFill>
        <p:spPr>
          <a:xfrm>
            <a:off x="1450513" y="606521"/>
            <a:ext cx="1516088" cy="351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8" t="44714" r="34431" b="36161"/>
          <a:stretch/>
        </p:blipFill>
        <p:spPr>
          <a:xfrm>
            <a:off x="4186087" y="1772840"/>
            <a:ext cx="4411663" cy="257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" b="98557" l="1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89" y="1884305"/>
            <a:ext cx="845463" cy="508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72" l="454" r="100000">
                        <a14:foregroundMark x1="70644" y1="34549" x2="72956" y2="35477"/>
                        <a14:foregroundMark x1="22213" y1="13859" x2="30099" y2="20955"/>
                        <a14:foregroundMark x1="20685" y1="3979" x2="22213" y2="12931"/>
                        <a14:foregroundMark x1="19158" y1="4310" x2="21841" y2="6167"/>
                        <a14:foregroundMark x1="24897" y1="19098" x2="27415" y2="21618"/>
                        <a14:foregroundMark x1="23576" y1="20358" x2="24319" y2="2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24" y="1424968"/>
            <a:ext cx="2944963" cy="2316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3156" y="344734"/>
            <a:ext cx="8026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chuỗi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chấu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140973" y="4503514"/>
            <a:ext cx="971550" cy="1861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124021" y="4287231"/>
            <a:ext cx="1943100" cy="492125"/>
          </a:xfrm>
          <a:prstGeom prst="flowChartTerminator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0033CC"/>
                </a:solidFill>
              </a:rPr>
              <a:t>Châu</a:t>
            </a:r>
            <a:r>
              <a:rPr lang="en-US" altLang="vi-VN" sz="2800" b="1" dirty="0" smtClean="0">
                <a:solidFill>
                  <a:srgbClr val="0033CC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33CC"/>
                </a:solidFill>
              </a:rPr>
              <a:t>chấu</a:t>
            </a:r>
            <a:endParaRPr lang="en-US" altLang="vi-VN" sz="2800" dirty="0" smtClean="0">
              <a:solidFill>
                <a:srgbClr val="0033CC"/>
              </a:solidFill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505572" y="4235965"/>
            <a:ext cx="1600200" cy="5365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990099"/>
                </a:solidFill>
              </a:rPr>
              <a:t>Cây</a:t>
            </a:r>
            <a:r>
              <a:rPr lang="en-US" altLang="vi-VN" sz="2800" b="1" dirty="0" smtClean="0">
                <a:solidFill>
                  <a:srgbClr val="990099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990099"/>
                </a:solidFill>
              </a:rPr>
              <a:t>ngô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7076357" y="4562016"/>
            <a:ext cx="8001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7876225" y="4322648"/>
            <a:ext cx="1600200" cy="4572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990099"/>
                </a:solidFill>
              </a:rPr>
              <a:t>Ếch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4691" y="5019321"/>
            <a:ext cx="10042544" cy="1077218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rút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101" y="5343170"/>
            <a:ext cx="9973724" cy="553998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1107996" cy="2119865"/>
            <a:chOff x="124694" y="2347215"/>
            <a:chExt cx="1107996" cy="2119865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69778" y="2347215"/>
            <a:ext cx="1107996" cy="2119865"/>
            <a:chOff x="3869778" y="2347215"/>
            <a:chExt cx="1107996" cy="2119865"/>
          </a:xfrm>
        </p:grpSpPr>
        <p:grpSp>
          <p:nvGrpSpPr>
            <p:cNvPr id="16" name="组合 15"/>
            <p:cNvGrpSpPr/>
            <p:nvPr/>
          </p:nvGrpSpPr>
          <p:grpSpPr>
            <a:xfrm>
              <a:off x="4515267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869778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3E8AD5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3E8AD5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1107996" cy="2119865"/>
            <a:chOff x="7614862" y="2347215"/>
            <a:chExt cx="1107996" cy="2119865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2558474" y="612328"/>
            <a:ext cx="7398324" cy="3879649"/>
            <a:chOff x="3588005" y="0"/>
            <a:chExt cx="5866667" cy="1760478"/>
          </a:xfrm>
        </p:grpSpPr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841065" y="2347214"/>
            <a:ext cx="66909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74" y="3156120"/>
            <a:ext cx="3341759" cy="3591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67" r="89992">
                        <a14:foregroundMark x1="58023" y1="22192" x2="64806" y2="25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52" y="2984523"/>
            <a:ext cx="6146377" cy="36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4728" y="270406"/>
            <a:ext cx="11850255" cy="637309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82586" y="5908963"/>
            <a:ext cx="6743700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S</a:t>
            </a:r>
            <a:r>
              <a:rPr lang="vi-VN" sz="3000" b="1" dirty="0" smtClean="0">
                <a:solidFill>
                  <a:srgbClr val="FF0000"/>
                </a:solidFill>
              </a:rPr>
              <a:t>ơ đ</a:t>
            </a:r>
            <a:r>
              <a:rPr lang="en-US" sz="3000" b="1" dirty="0" smtClean="0">
                <a:solidFill>
                  <a:srgbClr val="FF0000"/>
                </a:solidFill>
              </a:rPr>
              <a:t>ồ</a:t>
            </a:r>
            <a:r>
              <a:rPr lang="vi-VN" sz="3000" b="1" dirty="0" smtClean="0">
                <a:solidFill>
                  <a:srgbClr val="FF0000"/>
                </a:solidFill>
              </a:rPr>
              <a:t> chuỗi thức ăn trong tự nhiên</a:t>
            </a:r>
            <a:endParaRPr lang="vi-VN" altLang="vi-VN" sz="30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282665"/>
            <a:ext cx="3444008" cy="2365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58" y="1175042"/>
            <a:ext cx="3637343" cy="2343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45" y="1650336"/>
            <a:ext cx="3637277" cy="258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4113265" y="5362495"/>
            <a:ext cx="971550" cy="1861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082885" y="5093397"/>
            <a:ext cx="1943100" cy="492125"/>
          </a:xfrm>
          <a:prstGeom prst="flowChartTerminator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0033CC"/>
                </a:solidFill>
              </a:rPr>
              <a:t>Con </a:t>
            </a:r>
            <a:r>
              <a:rPr lang="en-US" altLang="vi-VN" sz="2800" b="1" dirty="0" err="1" smtClean="0">
                <a:solidFill>
                  <a:srgbClr val="0033CC"/>
                </a:solidFill>
              </a:rPr>
              <a:t>gà</a:t>
            </a:r>
            <a:endParaRPr lang="en-US" altLang="vi-VN" sz="2800" b="1" dirty="0" smtClean="0">
              <a:solidFill>
                <a:srgbClr val="0033CC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477864" y="5094946"/>
            <a:ext cx="1600200" cy="5365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000000"/>
                </a:solidFill>
              </a:rPr>
              <a:t>Con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giun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7048649" y="5420997"/>
            <a:ext cx="8001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7848749" y="5166092"/>
            <a:ext cx="1960501" cy="4572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000000"/>
                </a:solidFill>
              </a:rPr>
              <a:t>Con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chồn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785091"/>
            <a:ext cx="13605165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" y="1982911"/>
            <a:ext cx="3676506" cy="245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38" y="1902691"/>
            <a:ext cx="4085102" cy="2635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91" y="1982911"/>
            <a:ext cx="3844518" cy="2635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5082885" y="5093397"/>
            <a:ext cx="1943100" cy="492125"/>
          </a:xfrm>
          <a:prstGeom prst="flowChartTerminator">
            <a:avLst/>
          </a:prstGeom>
          <a:solidFill>
            <a:srgbClr val="CC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33CC"/>
                </a:solidFill>
              </a:rPr>
              <a:t>S</a:t>
            </a:r>
            <a:r>
              <a:rPr lang="en-US" altLang="vi-VN" sz="2800" b="1" dirty="0" err="1" smtClean="0">
                <a:solidFill>
                  <a:srgbClr val="0033CC"/>
                </a:solidFill>
              </a:rPr>
              <a:t>âu</a:t>
            </a:r>
            <a:endParaRPr lang="en-US" altLang="vi-VN" sz="2800" b="1" dirty="0" smtClean="0">
              <a:solidFill>
                <a:srgbClr val="0033CC"/>
              </a:solidFill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477864" y="5094946"/>
            <a:ext cx="1600200" cy="536575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000000"/>
                </a:solidFill>
              </a:rPr>
              <a:t>Cây</a:t>
            </a:r>
            <a:r>
              <a:rPr lang="en-US" altLang="vi-VN" sz="28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</a:rPr>
              <a:t>rau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7048649" y="5420997"/>
            <a:ext cx="8001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7848749" y="5166092"/>
            <a:ext cx="1960501" cy="457200"/>
          </a:xfrm>
          <a:prstGeom prst="flowChartPreparation">
            <a:avLst/>
          </a:prstGeom>
          <a:solidFill>
            <a:srgbClr val="CCFFCC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000000"/>
                </a:solidFill>
              </a:rPr>
              <a:t>Chim</a:t>
            </a:r>
            <a:endParaRPr lang="en-US" altLang="vi-VN" sz="2800" b="1" dirty="0" smtClean="0">
              <a:solidFill>
                <a:srgbClr val="000000"/>
              </a:solidFill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4113265" y="5362495"/>
            <a:ext cx="971550" cy="1861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821131" y="6030794"/>
            <a:ext cx="6743700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S</a:t>
            </a:r>
            <a:r>
              <a:rPr lang="vi-VN" sz="3000" b="1" dirty="0" smtClean="0">
                <a:solidFill>
                  <a:srgbClr val="FF0000"/>
                </a:solidFill>
              </a:rPr>
              <a:t>ơ đ</a:t>
            </a:r>
            <a:r>
              <a:rPr lang="en-US" sz="3000" b="1" dirty="0" smtClean="0">
                <a:solidFill>
                  <a:srgbClr val="FF0000"/>
                </a:solidFill>
              </a:rPr>
              <a:t>ồ</a:t>
            </a:r>
            <a:r>
              <a:rPr lang="vi-VN" sz="3000" b="1" dirty="0" smtClean="0">
                <a:solidFill>
                  <a:srgbClr val="FF0000"/>
                </a:solidFill>
              </a:rPr>
              <a:t> chuỗi thức ăn trong tự nhiên</a:t>
            </a:r>
            <a:endParaRPr lang="vi-VN" altLang="vi-VN" sz="3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1514" y="2501201"/>
            <a:ext cx="66205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smtClean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KHỞI ĐỘNG</a:t>
            </a:r>
            <a:endParaRPr lang="en-US" sz="96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4191" y="2501201"/>
            <a:ext cx="7915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9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887129" y="2118819"/>
            <a:ext cx="1683787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smtClean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THỬ TÀI 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0000" b="1" dirty="0" smtClean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                          NHANH TRÍ</a:t>
            </a:r>
            <a:endParaRPr kumimoji="0" lang="en-US" sz="10000" b="1" i="0" u="none" strike="noStrike" kern="1200" cap="none" spc="0" normalizeH="0" baseline="0" noProof="0" dirty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56179" y="2118819"/>
            <a:ext cx="172069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THỬ</a:t>
            </a:r>
            <a:r>
              <a:rPr kumimoji="0" lang="en-US" sz="10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TÀI 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>
                <a:solidFill>
                  <a:srgbClr val="C00000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10000" b="1" dirty="0" smtClean="0">
                <a:solidFill>
                  <a:srgbClr val="C00000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                           </a:t>
            </a:r>
            <a:r>
              <a:rPr kumimoji="0" lang="en-US" sz="10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NHANH TRÍ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6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75123" y="174539"/>
            <a:ext cx="9335877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6602" y="477480"/>
            <a:ext cx="23622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89747" y="990601"/>
              <a:ext cx="1520268" cy="6924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655431" y="879366"/>
            <a:ext cx="907438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Dòng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chỉ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gồm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yếu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tố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vô</a:t>
            </a:r>
            <a:r>
              <a:rPr lang="en-US" sz="4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60562" y="2081483"/>
            <a:ext cx="10367859" cy="2166891"/>
            <a:chOff x="877121" y="2081481"/>
            <a:chExt cx="10857679" cy="216689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199"/>
              <a:ext cx="10439400" cy="941046"/>
            </a:xfrm>
            <a:prstGeom prst="roundRect">
              <a:avLst/>
            </a:prstGeom>
            <a:solidFill>
              <a:srgbClr val="DCFCEC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467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kumimoji="0" lang="en-US" sz="34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kumimoji="0" lang="en-US" sz="34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kumimoji="0" lang="en-US" sz="34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</a:t>
              </a:r>
              <a:r>
                <a:rPr kumimoji="0" lang="en-US" sz="3467" b="1" i="0" u="none" strike="noStrike" kern="0" cap="none" spc="0" normalizeH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4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kumimoji="0" lang="en-US" sz="3467" b="1" i="0" u="none" strike="noStrike" kern="0" cap="none" spc="0" normalizeH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4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bột</a:t>
              </a:r>
              <a:r>
                <a:rPr kumimoji="0" lang="en-US" sz="3467" b="1" i="0" u="none" strike="noStrike" kern="0" cap="none" spc="0" normalizeH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4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kumimoji="0" lang="en-US" sz="3467" b="1" i="0" u="none" strike="noStrike" kern="0" cap="none" spc="0" normalizeH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vi-VN" sz="3467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50" b="21650" l="11100" r="23550">
                          <a14:foregroundMark x1="11600" y1="15300" x2="11600" y2="15300"/>
                          <a14:foregroundMark x1="12050" y1="15200" x2="12050" y2="15200"/>
                          <a14:foregroundMark x1="12050" y1="15200" x2="11600" y2="15500"/>
                          <a14:foregroundMark x1="12150" y1="13800" x2="12800" y2="14550"/>
                          <a14:foregroundMark x1="14000" y1="14950" x2="13750" y2="15950"/>
                          <a14:foregroundMark x1="13450" y1="14650" x2="13650" y2="17750"/>
                          <a14:foregroundMark x1="11500" y1="17000" x2="11500" y2="17000"/>
                          <a14:foregroundMark x1="11750" y1="17450" x2="11750" y2="17450"/>
                          <a14:foregroundMark x1="11100" y1="17450" x2="11100" y2="17450"/>
                          <a14:foregroundMark x1="11600" y1="17450" x2="11600" y2="17450"/>
                        </a14:backgroundRemoval>
                      </a14:imgEffect>
                    </a14:imgLayer>
                  </a14:imgProps>
                </a:ext>
              </a:extLst>
            </a:blip>
            <a:srcRect l="10107" t="612" r="74936" b="75976"/>
            <a:stretch/>
          </p:blipFill>
          <p:spPr>
            <a:xfrm>
              <a:off x="877121" y="2081481"/>
              <a:ext cx="1384391" cy="2166890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22387" y="3639494"/>
            <a:ext cx="10159314" cy="1743809"/>
            <a:chOff x="838948" y="3639490"/>
            <a:chExt cx="10849975" cy="174380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49523" y="4229018"/>
              <a:ext cx="10439400" cy="94104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    </a:t>
              </a:r>
              <a:r>
                <a:rPr lang="en-US" sz="3467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467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bột</a:t>
              </a: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467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467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467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đạm</a:t>
              </a:r>
              <a:r>
                <a:rPr lang="en-US" sz="3467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vi-VN" sz="3467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0" b="18550" l="27550" r="38100">
                          <a14:foregroundMark x1="38100" y1="7500" x2="38100" y2="7500"/>
                          <a14:foregroundMark x1="28850" y1="7750" x2="28850" y2="7750"/>
                          <a14:foregroundMark x1="36800" y1="7950" x2="36800" y2="7950"/>
                          <a14:foregroundMark x1="32500" y1="18450" x2="32500" y2="18450"/>
                          <a14:foregroundMark x1="28800" y1="17350" x2="28800" y2="17350"/>
                          <a14:foregroundMark x1="28850" y1="16500" x2="28600" y2="17450"/>
                          <a14:foregroundMark x1="32500" y1="18550" x2="32500" y2="18550"/>
                          <a14:foregroundMark x1="38100" y1="15450" x2="38100" y2="15450"/>
                          <a14:foregroundMark x1="38100" y1="15800" x2="38100" y2="15800"/>
                          <a14:backgroundMark x1="32800" y1="10700" x2="33000" y2="10950"/>
                          <a14:backgroundMark x1="33900" y1="15600" x2="34050" y2="16000"/>
                        </a14:backgroundRemoval>
                      </a14:imgEffect>
                    </a14:imgLayer>
                  </a14:imgProps>
                </a:ext>
              </a:extLst>
            </a:blip>
            <a:srcRect l="26239" t="4266" r="60641" b="80072"/>
            <a:stretch/>
          </p:blipFill>
          <p:spPr>
            <a:xfrm>
              <a:off x="838948" y="3639490"/>
              <a:ext cx="1460739" cy="1743808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298624" y="5216426"/>
            <a:ext cx="10452454" cy="1743809"/>
            <a:chOff x="715184" y="5216427"/>
            <a:chExt cx="11019616" cy="174381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Nước</a:t>
              </a:r>
              <a:r>
                <a:rPr lang="en-US" sz="3733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khí</a:t>
              </a:r>
              <a:r>
                <a:rPr lang="en-US" sz="3733" b="1" kern="0" dirty="0" smtClea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các-bô-níc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EE789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01" b="18793" l="40898" r="56306"/>
                      </a14:imgEffect>
                    </a14:imgLayer>
                  </a14:imgProps>
                </a:ext>
              </a:extLst>
            </a:blip>
            <a:srcRect l="38972" t="4065" r="41768" b="79570"/>
            <a:stretch/>
          </p:blipFill>
          <p:spPr>
            <a:xfrm>
              <a:off x="715184" y="5216427"/>
              <a:ext cx="2052347" cy="174381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804378-07B2-4FF3-9FB1-3DE20DFBD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27" y="2494304"/>
            <a:ext cx="1462919" cy="1422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C97762-4B77-449B-8D84-A4C2E2C17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59" y="4020732"/>
            <a:ext cx="1462919" cy="1422283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4939E1B2-1162-4534-942D-D1B889061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1227" y="5300384"/>
            <a:ext cx="1659851" cy="1659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90BDF6-B1BE-4B35-AF9C-30C5A1B02336}"/>
              </a:ext>
            </a:extLst>
          </p:cNvPr>
          <p:cNvSpPr txBox="1"/>
          <p:nvPr/>
        </p:nvSpPr>
        <p:spPr>
          <a:xfrm>
            <a:off x="2630263" y="11915813"/>
            <a:ext cx="559858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6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7" y="1172834"/>
            <a:ext cx="12707056" cy="6550624"/>
          </a:xfrm>
          <a:prstGeom prst="rect">
            <a:avLst/>
          </a:prstGeom>
        </p:spPr>
      </p:pic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50959" y="25979"/>
            <a:ext cx="9335877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49986" y="526503"/>
            <a:ext cx="8919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Hãy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điền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ô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hoàn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thành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aril"/>
              </a:rPr>
              <a:t>sơ</a:t>
            </a:r>
            <a:r>
              <a:rPr lang="en-US" sz="3000" b="1" dirty="0" smtClean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chuỗi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ăn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aril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Aaril"/>
              </a:rPr>
              <a:t>:</a:t>
            </a:r>
            <a:endParaRPr lang="en-US" sz="3000" dirty="0">
              <a:solidFill>
                <a:srgbClr val="002060"/>
              </a:solidFill>
              <a:latin typeface="Aaril"/>
            </a:endParaRP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042124" y="3280894"/>
            <a:ext cx="2161309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579" y="3292115"/>
            <a:ext cx="1791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03256" y="3280894"/>
            <a:ext cx="2783580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08654" y="3208399"/>
            <a:ext cx="2161309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862516" y="3740349"/>
            <a:ext cx="109728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297131" y="3784276"/>
            <a:ext cx="109728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8654" y="3319366"/>
            <a:ext cx="2781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4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3256" y="3330587"/>
            <a:ext cx="31474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2" b="100000" l="2608" r="96422">
                        <a14:foregroundMark x1="84597" y1="57307" x2="81747" y2="5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92" y="2686313"/>
            <a:ext cx="4372507" cy="4372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1486" l="9885" r="96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52" y="4115417"/>
            <a:ext cx="5527541" cy="5527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432" b="100000" l="0" r="45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04" y="1610668"/>
            <a:ext cx="5439858" cy="54398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53002" l="3032" r="47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63" y="4747858"/>
            <a:ext cx="4318897" cy="43188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51F268-9200-4776-B661-1501568788E8}"/>
              </a:ext>
            </a:extLst>
          </p:cNvPr>
          <p:cNvSpPr txBox="1"/>
          <p:nvPr/>
        </p:nvSpPr>
        <p:spPr>
          <a:xfrm>
            <a:off x="325225" y="1018591"/>
            <a:ext cx="1683154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5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3170" y="276467"/>
            <a:ext cx="23622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89747" y="990601"/>
              <a:ext cx="1520267" cy="6924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5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963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7" y="1172834"/>
            <a:ext cx="12707056" cy="6550624"/>
          </a:xfrm>
          <a:prstGeom prst="rect">
            <a:avLst/>
          </a:prstGeom>
        </p:spPr>
      </p:pic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59289" y="89291"/>
            <a:ext cx="9335877" cy="2293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32201" y="701700"/>
            <a:ext cx="8919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Hãy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điền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ngữ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ô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trống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để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hoàn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thành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sơ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đồ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chuỗi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dưới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đây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phù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hợp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ril"/>
                <a:ea typeface="+mn-ea"/>
                <a:cs typeface="+mn-cs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ri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42124" y="3280894"/>
            <a:ext cx="2161309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1579" y="3292115"/>
            <a:ext cx="1791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03256" y="3280894"/>
            <a:ext cx="2783580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08654" y="3208399"/>
            <a:ext cx="2161309" cy="100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862516" y="3740349"/>
            <a:ext cx="109728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297131" y="3784276"/>
            <a:ext cx="109728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8654" y="3319366"/>
            <a:ext cx="2781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6886" y="3319366"/>
            <a:ext cx="31474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3170" y="276467"/>
            <a:ext cx="23622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89747" y="990601"/>
              <a:ext cx="1520267" cy="6924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500" b="1" kern="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13" b="48501" l="33940" r="62958">
                        <a14:foregroundMark x1="41140" y1="27598" x2="42792" y2="29354"/>
                        <a14:foregroundMark x1="42173" y1="26194" x2="41966" y2="2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4527" r="33415" b="46613"/>
          <a:stretch/>
        </p:blipFill>
        <p:spPr>
          <a:xfrm>
            <a:off x="-269950" y="4213996"/>
            <a:ext cx="3648363" cy="2890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2" b="89958" l="641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46"/>
          <a:stretch/>
        </p:blipFill>
        <p:spPr>
          <a:xfrm>
            <a:off x="8764516" y="4066583"/>
            <a:ext cx="3656590" cy="59168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7" b="52317" l="0" r="30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014" b="45364"/>
          <a:stretch/>
        </p:blipFill>
        <p:spPr>
          <a:xfrm>
            <a:off x="6159222" y="3869845"/>
            <a:ext cx="3418464" cy="3232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986" b="94944" l="372" r="35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09" r="64820"/>
          <a:stretch/>
        </p:blipFill>
        <p:spPr>
          <a:xfrm>
            <a:off x="3082889" y="4425477"/>
            <a:ext cx="3538537" cy="29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79896" y="2087764"/>
            <a:ext cx="2481771" cy="2399196"/>
            <a:chOff x="770163" y="2542880"/>
            <a:chExt cx="2225498" cy="1860019"/>
          </a:xfrm>
        </p:grpSpPr>
        <p:sp>
          <p:nvSpPr>
            <p:cNvPr id="41" name="泪滴形 40"/>
            <p:cNvSpPr/>
            <p:nvPr/>
          </p:nvSpPr>
          <p:spPr>
            <a:xfrm rot="18911031">
              <a:off x="908238" y="2542880"/>
              <a:ext cx="1860019" cy="1860019"/>
            </a:xfrm>
            <a:prstGeom prst="teardrop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70163" y="2809314"/>
              <a:ext cx="2225498" cy="1216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ea typeface="幼圆" panose="02010509060101010101" pitchFamily="49" charset="-122"/>
                  <a:sym typeface="Montserrat" panose="00000500000000000000" charset="0"/>
                </a:rPr>
                <a:t>TẠM</a:t>
              </a:r>
              <a:endParaRPr lang="zh-CN" altLang="en-US" sz="4000" b="1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44" name="泪滴形 43"/>
          <p:cNvSpPr/>
          <p:nvPr/>
        </p:nvSpPr>
        <p:spPr>
          <a:xfrm rot="18911031">
            <a:off x="3474157" y="2149743"/>
            <a:ext cx="2339186" cy="2430209"/>
          </a:xfrm>
          <a:prstGeom prst="teardrop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泪滴形 46"/>
          <p:cNvSpPr/>
          <p:nvPr/>
        </p:nvSpPr>
        <p:spPr>
          <a:xfrm rot="18911031">
            <a:off x="5910092" y="2335055"/>
            <a:ext cx="2445399" cy="2162564"/>
          </a:xfrm>
          <a:prstGeom prst="teardrop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泪滴形 49"/>
          <p:cNvSpPr/>
          <p:nvPr/>
        </p:nvSpPr>
        <p:spPr>
          <a:xfrm rot="18911031">
            <a:off x="8866798" y="2188039"/>
            <a:ext cx="2370447" cy="2372512"/>
          </a:xfrm>
          <a:prstGeom prst="teardrop">
            <a:avLst>
              <a:gd name="adj" fmla="val 102188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1"/>
          <p:cNvSpPr txBox="1"/>
          <p:nvPr/>
        </p:nvSpPr>
        <p:spPr>
          <a:xfrm>
            <a:off x="3507250" y="2631507"/>
            <a:ext cx="2409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BIỆT</a:t>
            </a:r>
            <a:endParaRPr lang="zh-CN" altLang="en-US" sz="40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6" name="文本框 41"/>
          <p:cNvSpPr txBox="1"/>
          <p:nvPr/>
        </p:nvSpPr>
        <p:spPr>
          <a:xfrm>
            <a:off x="9001734" y="2535858"/>
            <a:ext cx="2286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EM </a:t>
            </a:r>
            <a:endParaRPr lang="zh-CN" altLang="en-US" sz="40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7" name="文本框 41"/>
          <p:cNvSpPr txBox="1"/>
          <p:nvPr/>
        </p:nvSpPr>
        <p:spPr>
          <a:xfrm>
            <a:off x="6069284" y="2612953"/>
            <a:ext cx="2692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CÁC </a:t>
            </a:r>
            <a:endParaRPr lang="zh-CN" altLang="en-US" sz="40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8" name="文本框 41"/>
          <p:cNvSpPr txBox="1"/>
          <p:nvPr/>
        </p:nvSpPr>
        <p:spPr>
          <a:xfrm>
            <a:off x="464155" y="2431431"/>
            <a:ext cx="2767553" cy="2024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C00000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TẠM</a:t>
            </a:r>
            <a:endParaRPr lang="zh-CN" altLang="en-US" sz="40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3478253" y="2631507"/>
            <a:ext cx="24096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C00000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BIỆT</a:t>
            </a:r>
            <a:endParaRPr lang="zh-CN" altLang="en-US" sz="40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文本框 41"/>
          <p:cNvSpPr txBox="1"/>
          <p:nvPr/>
        </p:nvSpPr>
        <p:spPr>
          <a:xfrm>
            <a:off x="8987235" y="2531654"/>
            <a:ext cx="2286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C00000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EM </a:t>
            </a:r>
            <a:endParaRPr lang="zh-CN" altLang="en-US" sz="40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2" name="文本框 41"/>
          <p:cNvSpPr txBox="1"/>
          <p:nvPr/>
        </p:nvSpPr>
        <p:spPr>
          <a:xfrm>
            <a:off x="6083782" y="2600913"/>
            <a:ext cx="2692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rgbClr val="C00000"/>
                </a:solidFill>
                <a:latin typeface="SVN-Poky's" panose="020B0606040200020203" pitchFamily="34" charset="0"/>
                <a:ea typeface="幼圆" panose="02010509060101010101" pitchFamily="49" charset="-122"/>
                <a:sym typeface="Montserrat" panose="00000500000000000000" charset="0"/>
              </a:rPr>
              <a:t>CÁC </a:t>
            </a:r>
            <a:endParaRPr lang="zh-CN" altLang="en-US" sz="4000" b="1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3475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50" grpId="0" animBg="1"/>
      <p:bldP spid="35" grpId="0"/>
      <p:bldP spid="36" grpId="0"/>
      <p:bldP spid="37" grpId="0"/>
      <p:bldP spid="18" grpId="0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32" y="423512"/>
            <a:ext cx="2154955" cy="57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0" y="42640"/>
            <a:ext cx="4201589" cy="242011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3267" y="36702"/>
            <a:ext cx="11612613" cy="6807697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4832924" y="2145151"/>
            <a:ext cx="2057400" cy="19812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61124" y="1764151"/>
            <a:ext cx="22860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>
              <a:solidFill>
                <a:srgbClr val="00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48677" y="3680664"/>
            <a:ext cx="3376769" cy="1662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61124" y="2830951"/>
            <a:ext cx="2209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469902" y="1706959"/>
            <a:ext cx="2364516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652325" y="2830951"/>
            <a:ext cx="2264074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7561083" y="4111242"/>
            <a:ext cx="2446557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200" b="1" dirty="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4159244" y="2118740"/>
            <a:ext cx="888421" cy="38282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4147124" y="3211951"/>
            <a:ext cx="685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4264214" y="3832074"/>
            <a:ext cx="1020141" cy="63057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V="1">
            <a:off x="6707902" y="2068000"/>
            <a:ext cx="762000" cy="457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6966524" y="3135751"/>
            <a:ext cx="604838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6661724" y="3775706"/>
            <a:ext cx="909638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670624" y="904012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/>
              <a:t>       </a:t>
            </a:r>
            <a:r>
              <a:rPr lang="vi-VN" altLang="en-US" sz="2800" b="1" dirty="0" smtClean="0">
                <a:solidFill>
                  <a:srgbClr val="7030A0"/>
                </a:solidFill>
              </a:rPr>
              <a:t>HẤP THỤ</a:t>
            </a:r>
            <a:r>
              <a:rPr lang="en-US" altLang="en-US" sz="2800" b="1" dirty="0" smtClean="0">
                <a:solidFill>
                  <a:srgbClr val="7030A0"/>
                </a:solidFill>
              </a:rPr>
              <a:t> </a:t>
            </a:r>
            <a:endParaRPr lang="en-US" alt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8093362" y="907148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</a:rPr>
              <a:t>THẢI RA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235362" y="223894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     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vật</a:t>
            </a:r>
            <a:endParaRPr lang="en-US" altLang="en-US" sz="3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27824" y="1883334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41817" y="287957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996059" y="4409109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06332" y="184398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43560" y="2863884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06332" y="4331603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57631" y="5416402"/>
            <a:ext cx="242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- xi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9104" y="5236425"/>
            <a:ext cx="2420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các-bô-níc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44938" y="5299245"/>
            <a:ext cx="2420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27603" y="5881114"/>
            <a:ext cx="242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64215" y="5705760"/>
            <a:ext cx="3642117" cy="113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75818" y="5965003"/>
            <a:ext cx="2420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6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02474 -0.52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2955 -0.4340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28841 -0.259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78 L 0.19844 -0.496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13841 -0.3604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0278 L -0.12422 -0.247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39" y="1106905"/>
            <a:ext cx="2788138" cy="999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9918" y="2141101"/>
            <a:ext cx="11423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QUAN HỆ THỨC ĂN </a:t>
            </a:r>
          </a:p>
          <a:p>
            <a:pPr algn="ctr"/>
            <a:r>
              <a:rPr lang="en-US" sz="6000" dirty="0" smtClean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				    TRONG TỰ NHIÊN</a:t>
            </a:r>
            <a:endParaRPr lang="en-US" sz="6000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15115" y="2173736"/>
            <a:ext cx="12690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SVN-Poky's" panose="020B0606040200020203" pitchFamily="34" charset="0"/>
              </a:rPr>
              <a:t>QUAN HỆ THỨC ĂN </a:t>
            </a:r>
          </a:p>
          <a:p>
            <a:pPr algn="ctr"/>
            <a:r>
              <a:rPr lang="en-US" sz="6000" dirty="0" smtClean="0">
                <a:solidFill>
                  <a:srgbClr val="C00000"/>
                </a:solidFill>
                <a:latin typeface="SVN-Poky's" panose="020B0606040200020203" pitchFamily="34" charset="0"/>
              </a:rPr>
              <a:t>					</a:t>
            </a:r>
            <a:r>
              <a:rPr lang="en-US" sz="6000" dirty="0" smtClean="0">
                <a:solidFill>
                  <a:srgbClr val="002060"/>
                </a:solidFill>
                <a:latin typeface="SVN-Poky's" panose="020B0606040200020203" pitchFamily="34" charset="0"/>
              </a:rPr>
              <a:t>TRONG TỰ NHIÊN</a:t>
            </a:r>
            <a:endParaRPr lang="en-US" sz="6000" dirty="0">
              <a:solidFill>
                <a:srgbClr val="002060"/>
              </a:solidFill>
              <a:latin typeface="SVN-Poky's" panose="020B0606040200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7501" y="1074602"/>
            <a:ext cx="3596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Khoa</a:t>
            </a:r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chemeClr val="bg2">
                    <a:lumMod val="25000"/>
                  </a:schemeClr>
                </a:solidFill>
                <a:latin typeface="UTM Wedding K&amp;T" panose="02040603050506020204" pitchFamily="18" charset="0"/>
              </a:rPr>
              <a:t>học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9636" l="0" r="100000">
                        <a14:foregroundMark x1="63232" y1="9091" x2="66553" y2="13212"/>
                        <a14:foregroundMark x1="88525" y1="8182" x2="91309" y2="17758"/>
                        <a14:foregroundMark x1="64697" y1="6606" x2="71143" y2="14121"/>
                        <a14:foregroundMark x1="89111" y1="6848" x2="92188" y2="12970"/>
                        <a14:foregroundMark x1="57764" y1="14364" x2="72754" y2="17091"/>
                        <a14:foregroundMark x1="65820" y1="4788" x2="69287" y2="9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" y="3524860"/>
            <a:ext cx="734721" cy="591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32" y="3666003"/>
            <a:ext cx="1213169" cy="1213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343" y="58046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93" y="3866812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sp>
        <p:nvSpPr>
          <p:cNvPr id="22" name="Subtitle 15">
            <a:extLst>
              <a:ext uri="{FF2B5EF4-FFF2-40B4-BE49-F238E27FC236}">
                <a16:creationId xmlns:a16="http://schemas.microsoft.com/office/drawing/2014/main" id="{409E5F2D-4F0B-437C-ACD5-EFE5B64BE42D}"/>
              </a:ext>
            </a:extLst>
          </p:cNvPr>
          <p:cNvSpPr txBox="1">
            <a:spLocks/>
          </p:cNvSpPr>
          <p:nvPr/>
        </p:nvSpPr>
        <p:spPr>
          <a:xfrm>
            <a:off x="4073075" y="580851"/>
            <a:ext cx="4283480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ƯỜNG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TIỂU HỌC ĐOÀN KẾT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6A27D1-1684-4805-8D28-5926B3F3D1F6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634375" y="291455"/>
            <a:ext cx="873574" cy="873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62" y="3910215"/>
            <a:ext cx="6772211" cy="1898998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23" y="2186219"/>
            <a:ext cx="6691151" cy="18989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2" y="398906"/>
            <a:ext cx="6744383" cy="20585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1" y="-134380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22" y="3457473"/>
            <a:ext cx="1656835" cy="44071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499881" y="901080"/>
            <a:ext cx="947361" cy="833677"/>
            <a:chOff x="5607765" y="427939"/>
            <a:chExt cx="947361" cy="83367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5" y="427939"/>
              <a:ext cx="947361" cy="833677"/>
            </a:xfrm>
            <a:prstGeom prst="rect">
              <a:avLst/>
            </a:prstGeom>
          </p:spPr>
        </p:pic>
        <p:sp>
          <p:nvSpPr>
            <p:cNvPr id="22" name="TextBox 50"/>
            <p:cNvSpPr txBox="1"/>
            <p:nvPr/>
          </p:nvSpPr>
          <p:spPr>
            <a:xfrm flipH="1">
              <a:off x="5729300" y="627188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801371" y="2655907"/>
            <a:ext cx="981730" cy="838397"/>
            <a:chOff x="5607765" y="1505740"/>
            <a:chExt cx="981730" cy="8383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5" y="1505740"/>
              <a:ext cx="981730" cy="838397"/>
            </a:xfrm>
            <a:prstGeom prst="rect">
              <a:avLst/>
            </a:prstGeom>
          </p:spPr>
        </p:pic>
        <p:sp>
          <p:nvSpPr>
            <p:cNvPr id="23" name="TextBox 50"/>
            <p:cNvSpPr txBox="1"/>
            <p:nvPr/>
          </p:nvSpPr>
          <p:spPr>
            <a:xfrm flipH="1">
              <a:off x="5738020" y="1680259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449177" y="4272243"/>
            <a:ext cx="947361" cy="833677"/>
            <a:chOff x="5607764" y="2597795"/>
            <a:chExt cx="947361" cy="83367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64" y="2597795"/>
              <a:ext cx="947361" cy="833677"/>
            </a:xfrm>
            <a:prstGeom prst="rect">
              <a:avLst/>
            </a:prstGeom>
          </p:spPr>
        </p:pic>
        <p:sp>
          <p:nvSpPr>
            <p:cNvPr id="24" name="TextBox 50"/>
            <p:cNvSpPr txBox="1"/>
            <p:nvPr/>
          </p:nvSpPr>
          <p:spPr>
            <a:xfrm flipH="1">
              <a:off x="5743914" y="2793658"/>
              <a:ext cx="7580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77659" y="1294259"/>
            <a:ext cx="5009285" cy="2383573"/>
            <a:chOff x="-180102" y="1994770"/>
            <a:chExt cx="4330548" cy="18630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0102" y="1994770"/>
              <a:ext cx="3726053" cy="1863025"/>
            </a:xfrm>
            <a:prstGeom prst="rect">
              <a:avLst/>
            </a:prstGeom>
          </p:spPr>
        </p:pic>
        <p:sp>
          <p:nvSpPr>
            <p:cNvPr id="30" name="文本框 29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028316" y="2554108"/>
              <a:ext cx="3122130" cy="74574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YÊU CẦU </a:t>
              </a:r>
            </a:p>
            <a:p>
              <a:r>
                <a:rPr lang="en-US" altLang="zh-CN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 ĐẠT</a:t>
              </a:r>
              <a:endPara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69229" y="962600"/>
            <a:ext cx="5532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 được mối quan hệ thức ăn trong tự nhiên.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4648" y="2638508"/>
            <a:ext cx="5845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mối quan hệ sinh vật này là thức ăn của sinh vật kia.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29234" y="4370087"/>
            <a:ext cx="6262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 </a:t>
            </a:r>
            <a:r>
              <a:rPr lang="nl-NL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làm việc nhóm, NL giải quyết vấn đề và sáng tạo, NL hợp tác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32" y="2521927"/>
            <a:ext cx="2776575" cy="27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1112" y="2578752"/>
            <a:ext cx="780053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KHÁM</a:t>
            </a:r>
            <a:r>
              <a:rPr kumimoji="0" lang="en-US" sz="12000" b="1" i="0" u="none" strike="noStrike" kern="1200" cap="none" spc="0" normalizeH="0" noProof="0" dirty="0" smtClean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PHÁ</a:t>
            </a:r>
            <a:endParaRPr kumimoji="0" lang="en-US" sz="12000" b="1" i="0" u="none" strike="noStrike" kern="1200" cap="none" spc="0" normalizeH="0" baseline="0" noProof="0" dirty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925" y="2562440"/>
            <a:ext cx="79151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KHÁM</a:t>
            </a:r>
            <a:r>
              <a:rPr kumimoji="0" lang="en-US" sz="1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PHÁ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/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35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1107996" cy="2119865"/>
            <a:chOff x="124694" y="2347215"/>
            <a:chExt cx="1107996" cy="2119865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>
                  <a:solidFill>
                    <a:srgbClr val="55BE23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55BE2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69778" y="2347215"/>
            <a:ext cx="1107996" cy="2119865"/>
            <a:chOff x="3869778" y="2347215"/>
            <a:chExt cx="1107996" cy="2119865"/>
          </a:xfrm>
        </p:grpSpPr>
        <p:grpSp>
          <p:nvGrpSpPr>
            <p:cNvPr id="16" name="组合 15"/>
            <p:cNvGrpSpPr/>
            <p:nvPr/>
          </p:nvGrpSpPr>
          <p:grpSpPr>
            <a:xfrm>
              <a:off x="4515267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869778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>
                  <a:solidFill>
                    <a:srgbClr val="3E8AD5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3E8AD5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1107996" cy="2119865"/>
            <a:chOff x="7614862" y="2347215"/>
            <a:chExt cx="1107996" cy="2119865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>
                  <a:solidFill>
                    <a:srgbClr val="55BE23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55BE2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3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75" y="2347214"/>
            <a:ext cx="9858903" cy="2650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7864" y="2937654"/>
            <a:ext cx="8808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 QUAN HỆ GIỮA THỰC VẬT VÀ CÁC YẾU TỐ VÔ SINH TRONG TỰ NHIÊN</a:t>
            </a:r>
            <a:endParaRPr lang="en-US" sz="3500" b="1" dirty="0">
              <a:ln w="152400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7186381" y="84333"/>
            <a:ext cx="3481619" cy="1236467"/>
            <a:chOff x="3588005" y="0"/>
            <a:chExt cx="5866667" cy="1760478"/>
          </a:xfrm>
        </p:grpSpPr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273942" y="639070"/>
            <a:ext cx="37961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C00000"/>
                </a:solidFill>
                <a:latin typeface="Rockstone" panose="00000400000000000000" pitchFamily="2" charset="0"/>
              </a:rPr>
              <a:t>HOẠT ĐỘNG 1</a:t>
            </a:r>
            <a:endParaRPr lang="en-US" sz="3500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00691" y="2934731"/>
            <a:ext cx="8808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 QUAN HỆ GIỮA THỰC VẬT VÀ CÁC YẾU TỐ VÔ SINH TRONG TỰ NHIÊN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5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 rot="5400000">
            <a:off x="2782090" y="-2142440"/>
            <a:ext cx="6406152" cy="1097280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44450">
            <a:solidFill>
              <a:srgbClr val="FFC000"/>
            </a:solidFill>
            <a:prstDash val="sysDash"/>
          </a:ln>
          <a:effectLst>
            <a:outerShdw blurRad="114300" dist="101600" dir="27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 smtClean="0"/>
              <a:t>"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946" l="19827" r="39075">
                        <a14:foregroundMark x1="24783" y1="6399" x2="24866" y2="8259"/>
                        <a14:foregroundMark x1="33209" y1="3646" x2="34077" y2="5357"/>
                        <a14:foregroundMark x1="33870" y1="11905" x2="34366" y2="13616"/>
                        <a14:foregroundMark x1="25568" y1="22545" x2="24990" y2="24256"/>
                        <a14:foregroundMark x1="34242" y1="40179" x2="35233" y2="41369"/>
                        <a14:foregroundMark x1="22016" y1="79613" x2="36349" y2="78423"/>
                        <a14:foregroundMark x1="22098" y1="85268" x2="38083" y2="85491"/>
                        <a14:backgroundMark x1="35812" y1="14955" x2="37133" y2="19643"/>
                        <a14:backgroundMark x1="26311" y1="14955" x2="26311" y2="1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0" r="58861" b="2227"/>
          <a:stretch/>
        </p:blipFill>
        <p:spPr>
          <a:xfrm>
            <a:off x="4652248" y="583087"/>
            <a:ext cx="2564117" cy="6767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1901" l="0" r="39952">
                        <a14:foregroundMark x1="12712" y1="11017" x2="21186" y2="20581"/>
                        <a14:foregroundMark x1="17252" y1="11017" x2="23487" y2="14709"/>
                        <a14:foregroundMark x1="20642" y1="10775" x2="10109" y2="16283"/>
                        <a14:foregroundMark x1="14709" y1="10109" x2="15678" y2="23850"/>
                        <a14:foregroundMark x1="17252" y1="23002" x2="20218" y2="21550"/>
                        <a14:foregroundMark x1="22942" y1="16041" x2="22518" y2="20581"/>
                        <a14:foregroundMark x1="20763" y1="11441" x2="16223" y2="10230"/>
                        <a14:foregroundMark x1="13075" y1="11743" x2="10412" y2="14831"/>
                        <a14:foregroundMark x1="10654" y1="16162" x2="13620" y2="21792"/>
                        <a14:foregroundMark x1="14165" y1="21973" x2="11077" y2="17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522" b="66464"/>
          <a:stretch/>
        </p:blipFill>
        <p:spPr>
          <a:xfrm>
            <a:off x="7088909" y="113177"/>
            <a:ext cx="2697018" cy="203348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567106" y="2730010"/>
            <a:ext cx="877460" cy="54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763393" y="5492961"/>
            <a:ext cx="10972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 rot="10800000">
            <a:off x="7444565" y="2350004"/>
            <a:ext cx="3240168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 rot="10800000">
            <a:off x="7797814" y="5231232"/>
            <a:ext cx="2085095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52048" y="5379980"/>
            <a:ext cx="117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48434" y="2483788"/>
            <a:ext cx="3199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níc</a:t>
            </a:r>
            <a:endParaRPr lang="en-US" sz="2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Arrow: Pentagon 14">
            <a:extLst>
              <a:ext uri="{FF2B5EF4-FFF2-40B4-BE49-F238E27FC236}">
                <a16:creationId xmlns:a16="http://schemas.microsoft.com/office/drawing/2014/main" id="{5A09D781-0E35-4355-98C3-68DF6D88B719}"/>
              </a:ext>
            </a:extLst>
          </p:cNvPr>
          <p:cNvSpPr/>
          <p:nvPr/>
        </p:nvSpPr>
        <p:spPr>
          <a:xfrm>
            <a:off x="958492" y="5223796"/>
            <a:ext cx="3083263" cy="804809"/>
          </a:xfrm>
          <a:prstGeom prst="homePlate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54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2232" y="5379980"/>
            <a:ext cx="31957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khoáng</a:t>
            </a:r>
            <a:endParaRPr lang="en-US" sz="2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77031" y="5852202"/>
            <a:ext cx="1097280" cy="1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组合 64">
            <a:extLst>
              <a:ext uri="{FF2B5EF4-FFF2-40B4-BE49-F238E27FC236}">
                <a16:creationId xmlns:a16="http://schemas.microsoft.com/office/drawing/2014/main" id="{0DACD21B-EC88-4D11-A473-3BB8E1C92CA6}"/>
              </a:ext>
            </a:extLst>
          </p:cNvPr>
          <p:cNvGrpSpPr/>
          <p:nvPr/>
        </p:nvGrpSpPr>
        <p:grpSpPr>
          <a:xfrm>
            <a:off x="498764" y="113178"/>
            <a:ext cx="4475547" cy="2038940"/>
            <a:chOff x="2501458" y="1070657"/>
            <a:chExt cx="6708132" cy="4103226"/>
          </a:xfrm>
        </p:grpSpPr>
        <p:sp>
          <p:nvSpPr>
            <p:cNvPr id="34" name="矩形: 圆角 15">
              <a:extLst>
                <a:ext uri="{FF2B5EF4-FFF2-40B4-BE49-F238E27FC236}">
                  <a16:creationId xmlns:a16="http://schemas.microsoft.com/office/drawing/2014/main" id="{A4C7FF57-147A-42E1-ACB6-C2E4DF9C86C6}"/>
                </a:ext>
              </a:extLst>
            </p:cNvPr>
            <p:cNvSpPr/>
            <p:nvPr/>
          </p:nvSpPr>
          <p:spPr>
            <a:xfrm>
              <a:off x="2766349" y="1452622"/>
              <a:ext cx="6443241" cy="3721261"/>
            </a:xfrm>
            <a:prstGeom prst="roundRect">
              <a:avLst/>
            </a:prstGeom>
            <a:solidFill>
              <a:srgbClr val="F4806E"/>
            </a:solidFill>
            <a:ln>
              <a:noFill/>
            </a:ln>
            <a:effectLst>
              <a:outerShdw blurRad="152400" dist="2032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16">
              <a:extLst>
                <a:ext uri="{FF2B5EF4-FFF2-40B4-BE49-F238E27FC236}">
                  <a16:creationId xmlns:a16="http://schemas.microsoft.com/office/drawing/2014/main" id="{9BF91774-E30A-4EDC-94D7-D522C42C6E91}"/>
                </a:ext>
              </a:extLst>
            </p:cNvPr>
            <p:cNvSpPr/>
            <p:nvPr/>
          </p:nvSpPr>
          <p:spPr>
            <a:xfrm>
              <a:off x="2501458" y="1070657"/>
              <a:ext cx="6443241" cy="3721261"/>
            </a:xfrm>
            <a:prstGeom prst="roundRect">
              <a:avLst/>
            </a:prstGeom>
            <a:noFill/>
            <a:ln w="34925" cmpd="sng">
              <a:solidFill>
                <a:srgbClr val="FEF4C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77605" y="583087"/>
            <a:ext cx="353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4614" y="301621"/>
            <a:ext cx="415024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nl-NL" sz="21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ưới </a:t>
            </a:r>
            <a:r>
              <a:rPr lang="nl-N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lượng của ánh sáng Mặt Trời: cây ngô hấp thụ khí các- bô- níc, nước, các chất khoáng hoà tan trong đất.</a:t>
            </a:r>
            <a:endParaRPr lang="en-US" sz="2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4" grpId="0"/>
      <p:bldP spid="25" grpId="0"/>
      <p:bldP spid="28" grpId="0" animBg="1"/>
      <p:bldP spid="29" grpId="0"/>
      <p:bldP spid="36" grpId="0"/>
      <p:bldP spid="36" grpId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5" y="2272145"/>
            <a:ext cx="7730837" cy="2281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0" r="979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8" y="1801090"/>
            <a:ext cx="6449079" cy="6449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5652" y="2586182"/>
            <a:ext cx="665480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9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những "thức ăn" đó, cây ngô có thể </a:t>
            </a:r>
            <a:r>
              <a:rPr lang="nl-NL" sz="29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 </a:t>
            </a:r>
            <a:r>
              <a:rPr lang="nl-NL" sz="29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những chất dinh dưỡng nào nuôi </a:t>
            </a:r>
            <a:r>
              <a:rPr lang="nl-NL" sz="29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cây?</a:t>
            </a:r>
            <a:endParaRPr lang="en-US" sz="2900" b="1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189" y="2540117"/>
            <a:ext cx="6915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</a:t>
            </a:r>
            <a:r>
              <a:rPr lang="nl-NL" sz="32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"thức ăn" đó, cây </a:t>
            </a:r>
            <a:r>
              <a:rPr lang="nl-NL" sz="32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 tạo ra </a:t>
            </a:r>
            <a:r>
              <a:rPr lang="nl-NL" sz="3200" b="1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đạm</a:t>
            </a:r>
            <a:r>
              <a:rPr lang="nl-NL" sz="32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3200" b="1" i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bột đường</a:t>
            </a:r>
            <a:r>
              <a:rPr lang="nl-NL" sz="32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,...nuôi cây.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81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753</Words>
  <Application>Microsoft Office PowerPoint</Application>
  <PresentationFormat>Widescreen</PresentationFormat>
  <Paragraphs>147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宋体</vt:lpstr>
      <vt:lpstr>Aaril</vt:lpstr>
      <vt:lpstr>Arial</vt:lpstr>
      <vt:lpstr>Arial Rounded MT Bold</vt:lpstr>
      <vt:lpstr>Calibri</vt:lpstr>
      <vt:lpstr>Calibri Light</vt:lpstr>
      <vt:lpstr>Cambria</vt:lpstr>
      <vt:lpstr>Coming Soon</vt:lpstr>
      <vt:lpstr>等线</vt:lpstr>
      <vt:lpstr>inpin heiti</vt:lpstr>
      <vt:lpstr>Montserrat</vt:lpstr>
      <vt:lpstr>Rockstone</vt:lpstr>
      <vt:lpstr>SVN-Poky's</vt:lpstr>
      <vt:lpstr>Tahoma</vt:lpstr>
      <vt:lpstr>Times New Roman</vt:lpstr>
      <vt:lpstr>UTM Wedding K&amp;T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10P200421</dc:creator>
  <cp:lastModifiedBy>10P200421</cp:lastModifiedBy>
  <cp:revision>2</cp:revision>
  <dcterms:created xsi:type="dcterms:W3CDTF">2022-06-05T15:53:53Z</dcterms:created>
  <dcterms:modified xsi:type="dcterms:W3CDTF">2022-06-05T16:05:35Z</dcterms:modified>
</cp:coreProperties>
</file>