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466" r:id="rId2"/>
    <p:sldId id="467" r:id="rId3"/>
    <p:sldId id="468" r:id="rId4"/>
    <p:sldId id="469" r:id="rId5"/>
    <p:sldId id="470" r:id="rId6"/>
    <p:sldId id="471" r:id="rId7"/>
    <p:sldId id="472" r:id="rId8"/>
    <p:sldId id="445" r:id="rId9"/>
    <p:sldId id="446" r:id="rId10"/>
    <p:sldId id="432" r:id="rId11"/>
    <p:sldId id="477" r:id="rId12"/>
    <p:sldId id="456" r:id="rId13"/>
    <p:sldId id="457" r:id="rId14"/>
    <p:sldId id="476" r:id="rId15"/>
    <p:sldId id="478" r:id="rId16"/>
    <p:sldId id="479"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CE1A93FD-985B-4054-B481-EF273A574BAD}">
          <p14:sldIdLst>
            <p14:sldId id="466"/>
            <p14:sldId id="467"/>
            <p14:sldId id="468"/>
            <p14:sldId id="469"/>
            <p14:sldId id="470"/>
            <p14:sldId id="471"/>
            <p14:sldId id="472"/>
            <p14:sldId id="445"/>
            <p14:sldId id="446"/>
            <p14:sldId id="432"/>
            <p14:sldId id="477"/>
            <p14:sldId id="456"/>
            <p14:sldId id="457"/>
            <p14:sldId id="476"/>
            <p14:sldId id="478"/>
            <p14:sldId id="479"/>
          </p14:sldIdLst>
        </p14:section>
        <p14:section name="Untitled Section" id="{9949FA81-E002-4657-8239-789E3B81F0A8}">
          <p14:sldIdLst/>
        </p14:section>
      </p14:sectionLst>
    </p:ex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D8"/>
    <a:srgbClr val="FF0000"/>
    <a:srgbClr val="0000CC"/>
    <a:srgbClr val="FEDEEC"/>
    <a:srgbClr val="FDCFE3"/>
    <a:srgbClr val="FF7C80"/>
    <a:srgbClr val="FF0066"/>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79" autoAdjust="0"/>
    <p:restoredTop sz="99274" autoAdjust="0"/>
  </p:normalViewPr>
  <p:slideViewPr>
    <p:cSldViewPr>
      <p:cViewPr varScale="1">
        <p:scale>
          <a:sx n="47" d="100"/>
          <a:sy n="47" d="100"/>
        </p:scale>
        <p:origin x="516" y="10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r>
              <a:rPr lang="en-US" sz="2000" b="1">
                <a:solidFill>
                  <a:srgbClr val="0000CC"/>
                </a:solidFill>
                <a:latin typeface="Times New Roman" pitchFamily="18" charset="0"/>
                <a:cs typeface="Times New Roman" pitchFamily="18" charset="0"/>
              </a:rPr>
              <a:t>GV gợi ý</a:t>
            </a:r>
          </a:p>
          <a:p>
            <a:pPr algn="just"/>
            <a:r>
              <a:rPr lang="en-US" sz="2000" b="1">
                <a:solidFill>
                  <a:srgbClr val="0000CC"/>
                </a:solidFill>
                <a:latin typeface="Times New Roman" pitchFamily="18" charset="0"/>
                <a:cs typeface="Times New Roman" pitchFamily="18" charset="0"/>
              </a:rPr>
              <a:t>+ Các bạn trong tình huống bất đồng về điều gì?</a:t>
            </a:r>
          </a:p>
          <a:p>
            <a:pPr algn="just"/>
            <a:r>
              <a:rPr lang="en-US" sz="2000" b="1">
                <a:solidFill>
                  <a:srgbClr val="0000CC"/>
                </a:solidFill>
                <a:latin typeface="Times New Roman" pitchFamily="18" charset="0"/>
                <a:cs typeface="Times New Roman" pitchFamily="18" charset="0"/>
              </a:rPr>
              <a:t>+ Em có nhận xét gì về cách xử lí khi gặp bất đồng của các bạn?</a:t>
            </a:r>
          </a:p>
          <a:p>
            <a:pPr algn="just"/>
            <a:r>
              <a:rPr lang="en-US" sz="2000" b="1">
                <a:solidFill>
                  <a:srgbClr val="0000CC"/>
                </a:solidFill>
                <a:latin typeface="Times New Roman" pitchFamily="18" charset="0"/>
                <a:cs typeface="Times New Roman" pitchFamily="18" charset="0"/>
              </a:rPr>
              <a:t>+ Em thích cách xử lí của bạn nào hơn? Vì sao?</a:t>
            </a:r>
          </a:p>
          <a:p>
            <a:pPr algn="just"/>
            <a:r>
              <a:rPr lang="en-US" sz="2000" b="1">
                <a:solidFill>
                  <a:srgbClr val="0000CC"/>
                </a:solidFill>
                <a:latin typeface="Times New Roman" pitchFamily="18" charset="0"/>
                <a:cs typeface="Times New Roman" pitchFamily="18" charset="0"/>
              </a:rPr>
              <a:t>+ Nếu là em, em sẽ xử lí thế nào nếu gặp tình huống bất đồng tương tự?</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C4FA25-5DD5-485C-BCD2-EF739D2A719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76076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Shape 74"/>
        <p:cNvGrpSpPr/>
        <p:nvPr/>
      </p:nvGrpSpPr>
      <p:grpSpPr>
        <a:xfrm>
          <a:off x="0" y="0"/>
          <a:ext cx="0" cy="0"/>
          <a:chOff x="0" y="0"/>
          <a:chExt cx="0" cy="0"/>
        </a:xfrm>
      </p:grpSpPr>
      <p:sp>
        <p:nvSpPr>
          <p:cNvPr id="3" name="Google Shape;10;p2"/>
          <p:cNvSpPr/>
          <p:nvPr userDrawn="1"/>
        </p:nvSpPr>
        <p:spPr>
          <a:xfrm>
            <a:off x="901320" y="1510926"/>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956423"/>
            <a:ext cx="18111893" cy="6187577"/>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2788840" y="18334"/>
            <a:ext cx="13489269" cy="658752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13679320" y="6404525"/>
            <a:ext cx="1736452" cy="1665154"/>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784707" y="2090615"/>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3208812" y="-53911"/>
            <a:ext cx="13117578" cy="618737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4083462" y="1639945"/>
            <a:ext cx="1049822" cy="100798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5003942" y="4095493"/>
            <a:ext cx="915463" cy="843346"/>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3581614" y="4584882"/>
            <a:ext cx="1316022" cy="121222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2626468" y="347701"/>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6444054" y="470613"/>
            <a:ext cx="3161543" cy="25218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273;p25"/>
          <p:cNvSpPr/>
          <p:nvPr userDrawn="1"/>
        </p:nvSpPr>
        <p:spPr>
          <a:xfrm rot="-1177723">
            <a:off x="6774864" y="625646"/>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7054985" y="2215641"/>
            <a:ext cx="892063" cy="1800533"/>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a16="http://schemas.microsoft.com/office/drawing/2014/main" id="{865D6CC9-776C-FC68-65D2-22FEA20F5D42}"/>
              </a:ext>
            </a:extLst>
          </p:cNvPr>
          <p:cNvPicPr>
            <a:picLocks noChangeAspect="1"/>
          </p:cNvPicPr>
          <p:nvPr userDrawn="1"/>
        </p:nvPicPr>
        <p:blipFill>
          <a:blip r:embed="rId2"/>
          <a:stretch>
            <a:fillRect/>
          </a:stretch>
        </p:blipFill>
        <p:spPr>
          <a:xfrm>
            <a:off x="137519" y="135765"/>
            <a:ext cx="1647189" cy="2083353"/>
          </a:xfrm>
          <a:prstGeom prst="rect">
            <a:avLst/>
          </a:prstGeom>
        </p:spPr>
      </p:pic>
      <p:pic>
        <p:nvPicPr>
          <p:cNvPr id="51" name="Picture 50">
            <a:extLst>
              <a:ext uri="{FF2B5EF4-FFF2-40B4-BE49-F238E27FC236}">
                <a16:creationId xmlns:a16="http://schemas.microsoft.com/office/drawing/2014/main" id="{D2AD4056-4787-88D0-DCBD-BD87C994B6C3}"/>
              </a:ext>
            </a:extLst>
          </p:cNvPr>
          <p:cNvPicPr>
            <a:picLocks noChangeAspect="1"/>
          </p:cNvPicPr>
          <p:nvPr userDrawn="1"/>
        </p:nvPicPr>
        <p:blipFill>
          <a:blip r:embed="rId3"/>
          <a:stretch>
            <a:fillRect/>
          </a:stretch>
        </p:blipFill>
        <p:spPr>
          <a:xfrm>
            <a:off x="1" y="4070653"/>
            <a:ext cx="7075526" cy="2763760"/>
          </a:xfrm>
          <a:prstGeom prst="rect">
            <a:avLst/>
          </a:prstGeom>
        </p:spPr>
      </p:pic>
      <p:pic>
        <p:nvPicPr>
          <p:cNvPr id="2" name="Hình ảnh 1">
            <a:extLst>
              <a:ext uri="{FF2B5EF4-FFF2-40B4-BE49-F238E27FC236}">
                <a16:creationId xmlns:a16="http://schemas.microsoft.com/office/drawing/2014/main" id="{86E1F17C-80E7-AFC9-854C-4EF606E34617}"/>
              </a:ext>
            </a:extLst>
          </p:cNvPr>
          <p:cNvPicPr>
            <a:picLocks noChangeAspect="1"/>
          </p:cNvPicPr>
          <p:nvPr userDrawn="1"/>
        </p:nvPicPr>
        <p:blipFill>
          <a:blip r:embed="rId4"/>
          <a:stretch>
            <a:fillRect/>
          </a:stretch>
        </p:blipFill>
        <p:spPr>
          <a:xfrm>
            <a:off x="8950322" y="100190"/>
            <a:ext cx="8175192" cy="5002852"/>
          </a:xfrm>
          <a:prstGeom prst="rect">
            <a:avLst/>
          </a:prstGeom>
        </p:spPr>
      </p:pic>
      <p:pic>
        <p:nvPicPr>
          <p:cNvPr id="16" name="Hình ảnh 15">
            <a:extLst>
              <a:ext uri="{FF2B5EF4-FFF2-40B4-BE49-F238E27FC236}">
                <a16:creationId xmlns:a16="http://schemas.microsoft.com/office/drawing/2014/main" id="{C708FC56-9584-17F6-3E3C-058C5B3D0B95}"/>
              </a:ext>
            </a:extLst>
          </p:cNvPr>
          <p:cNvPicPr>
            <a:picLocks noChangeAspect="1"/>
          </p:cNvPicPr>
          <p:nvPr userDrawn="1"/>
        </p:nvPicPr>
        <p:blipFill>
          <a:blip r:embed="rId5"/>
          <a:stretch>
            <a:fillRect/>
          </a:stretch>
        </p:blipFill>
        <p:spPr>
          <a:xfrm>
            <a:off x="6490714" y="1134779"/>
            <a:ext cx="2816596" cy="1335140"/>
          </a:xfrm>
          <a:prstGeom prst="rect">
            <a:avLst/>
          </a:prstGeom>
        </p:spPr>
      </p:pic>
    </p:spTree>
    <p:extLst>
      <p:ext uri="{BB962C8B-B14F-4D97-AF65-F5344CB8AC3E}">
        <p14:creationId xmlns:p14="http://schemas.microsoft.com/office/powerpoint/2010/main" val="995988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39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80A16F9F-493C-5A93-CE9A-70120189AC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119" y="990600"/>
            <a:ext cx="11568254" cy="6730158"/>
          </a:xfrm>
          <a:prstGeom prst="rect">
            <a:avLst/>
          </a:prstGeom>
        </p:spPr>
      </p:pic>
      <p:pic>
        <p:nvPicPr>
          <p:cNvPr id="4" name="Hình ảnh 3">
            <a:extLst>
              <a:ext uri="{FF2B5EF4-FFF2-40B4-BE49-F238E27FC236}">
                <a16:creationId xmlns:a16="http://schemas.microsoft.com/office/drawing/2014/main" id="{479E3399-33ED-5348-D538-14048CD78F0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2336" t="28889" r="14433" b="10000"/>
          <a:stretch/>
        </p:blipFill>
        <p:spPr>
          <a:xfrm>
            <a:off x="1813719" y="838200"/>
            <a:ext cx="4572000" cy="7858126"/>
          </a:xfrm>
          <a:prstGeom prst="rect">
            <a:avLst/>
          </a:prstGeom>
        </p:spPr>
      </p:pic>
    </p:spTree>
    <p:extLst>
      <p:ext uri="{BB962C8B-B14F-4D97-AF65-F5344CB8AC3E}">
        <p14:creationId xmlns:p14="http://schemas.microsoft.com/office/powerpoint/2010/main" val="654159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mirror&#10;&#10;Description automatically generated">
            <a:extLst>
              <a:ext uri="{FF2B5EF4-FFF2-40B4-BE49-F238E27FC236}">
                <a16:creationId xmlns:a16="http://schemas.microsoft.com/office/drawing/2014/main" id="{1BF17891-ECC5-70F6-87DF-F8380859EE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997" y="-686407"/>
            <a:ext cx="14706600" cy="9830407"/>
          </a:xfrm>
          <a:prstGeom prst="rect">
            <a:avLst/>
          </a:prstGeom>
        </p:spPr>
      </p:pic>
      <p:pic>
        <p:nvPicPr>
          <p:cNvPr id="5" name="Picture 2">
            <a:extLst>
              <a:ext uri="{FF2B5EF4-FFF2-40B4-BE49-F238E27FC236}">
                <a16:creationId xmlns:a16="http://schemas.microsoft.com/office/drawing/2014/main" id="{C7528549-A3B7-9F8B-E2DE-49C39D71EF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4702" y="3034485"/>
            <a:ext cx="7132417" cy="5690084"/>
          </a:xfrm>
          <a:prstGeom prst="rect">
            <a:avLst/>
          </a:prstGeom>
        </p:spPr>
      </p:pic>
    </p:spTree>
    <p:extLst>
      <p:ext uri="{BB962C8B-B14F-4D97-AF65-F5344CB8AC3E}">
        <p14:creationId xmlns:p14="http://schemas.microsoft.com/office/powerpoint/2010/main" val="391526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2C3650EC-0831-FDE0-75AD-F00D884603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9881" y="0"/>
            <a:ext cx="9386463" cy="9407605"/>
          </a:xfrm>
          <a:prstGeom prst="rect">
            <a:avLst/>
          </a:prstGeom>
        </p:spPr>
      </p:pic>
      <p:pic>
        <p:nvPicPr>
          <p:cNvPr id="4" name="Hình ảnh 3">
            <a:extLst>
              <a:ext uri="{FF2B5EF4-FFF2-40B4-BE49-F238E27FC236}">
                <a16:creationId xmlns:a16="http://schemas.microsoft.com/office/drawing/2014/main" id="{B77C9368-778D-A691-B445-3B17AFB837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5653" y="3124200"/>
            <a:ext cx="6248461" cy="2216749"/>
          </a:xfrm>
          <a:prstGeom prst="rect">
            <a:avLst/>
          </a:prstGeom>
        </p:spPr>
      </p:pic>
      <p:pic>
        <p:nvPicPr>
          <p:cNvPr id="5" name="Hình ảnh 4">
            <a:extLst>
              <a:ext uri="{FF2B5EF4-FFF2-40B4-BE49-F238E27FC236}">
                <a16:creationId xmlns:a16="http://schemas.microsoft.com/office/drawing/2014/main" id="{9615DFF0-AB6A-9CBB-9DC6-D2CA756507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719" y="2362201"/>
            <a:ext cx="4743525" cy="5496720"/>
          </a:xfrm>
          <a:prstGeom prst="rect">
            <a:avLst/>
          </a:prstGeom>
        </p:spPr>
      </p:pic>
    </p:spTree>
    <p:extLst>
      <p:ext uri="{BB962C8B-B14F-4D97-AF65-F5344CB8AC3E}">
        <p14:creationId xmlns:p14="http://schemas.microsoft.com/office/powerpoint/2010/main" val="379804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A323A110-4267-5F96-2047-08E57B205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8319" y="914400"/>
            <a:ext cx="8025572" cy="3533949"/>
          </a:xfrm>
          <a:prstGeom prst="rect">
            <a:avLst/>
          </a:prstGeom>
        </p:spPr>
      </p:pic>
      <p:pic>
        <p:nvPicPr>
          <p:cNvPr id="4" name="Hình ảnh 3">
            <a:extLst>
              <a:ext uri="{FF2B5EF4-FFF2-40B4-BE49-F238E27FC236}">
                <a16:creationId xmlns:a16="http://schemas.microsoft.com/office/drawing/2014/main" id="{148CE1A9-C4BC-5C32-232B-C888766F07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7235" y="4080907"/>
            <a:ext cx="4321693" cy="4013319"/>
          </a:xfrm>
          <a:prstGeom prst="rect">
            <a:avLst/>
          </a:prstGeom>
        </p:spPr>
      </p:pic>
      <p:pic>
        <p:nvPicPr>
          <p:cNvPr id="5" name="Hình ảnh 4">
            <a:extLst>
              <a:ext uri="{FF2B5EF4-FFF2-40B4-BE49-F238E27FC236}">
                <a16:creationId xmlns:a16="http://schemas.microsoft.com/office/drawing/2014/main" id="{C88810C9-CE57-DF8F-99BB-D3AAF63434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09119" y="2697997"/>
            <a:ext cx="10748963" cy="7978120"/>
          </a:xfrm>
          <a:prstGeom prst="rect">
            <a:avLst/>
          </a:prstGeom>
        </p:spPr>
      </p:pic>
      <p:pic>
        <p:nvPicPr>
          <p:cNvPr id="6" name="Hình ảnh 5">
            <a:extLst>
              <a:ext uri="{FF2B5EF4-FFF2-40B4-BE49-F238E27FC236}">
                <a16:creationId xmlns:a16="http://schemas.microsoft.com/office/drawing/2014/main" id="{A9F1C2C5-77D0-62B8-284F-051421750B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336450" y="3564770"/>
            <a:ext cx="4541731" cy="4529456"/>
          </a:xfrm>
          <a:prstGeom prst="rect">
            <a:avLst/>
          </a:prstGeom>
        </p:spPr>
      </p:pic>
    </p:spTree>
    <p:extLst>
      <p:ext uri="{BB962C8B-B14F-4D97-AF65-F5344CB8AC3E}">
        <p14:creationId xmlns:p14="http://schemas.microsoft.com/office/powerpoint/2010/main" val="99235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descr="Ảnh có chứa văn bản, bánh xe&#10;&#10;Mô tả được tạo tự động">
            <a:extLst>
              <a:ext uri="{FF2B5EF4-FFF2-40B4-BE49-F238E27FC236}">
                <a16:creationId xmlns:a16="http://schemas.microsoft.com/office/drawing/2014/main" id="{2B2C442D-FED9-FAB8-EC43-622E09F79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964" y="406401"/>
            <a:ext cx="16195899" cy="8087682"/>
          </a:xfrm>
          <a:prstGeom prst="rect">
            <a:avLst/>
          </a:prstGeom>
        </p:spPr>
      </p:pic>
    </p:spTree>
    <p:extLst>
      <p:ext uri="{BB962C8B-B14F-4D97-AF65-F5344CB8AC3E}">
        <p14:creationId xmlns:p14="http://schemas.microsoft.com/office/powerpoint/2010/main" val="843971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bg1"/>
        </a:solidFill>
        <a:effectLst/>
      </p:bgPr>
    </p:bg>
    <p:spTree>
      <p:nvGrpSpPr>
        <p:cNvPr id="1" name="Shape 74"/>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AFFA05E-875C-CF57-095B-9048AEB234F1}"/>
              </a:ext>
            </a:extLst>
          </p:cNvPr>
          <p:cNvPicPr>
            <a:picLocks noChangeAspect="1"/>
          </p:cNvPicPr>
          <p:nvPr userDrawn="1"/>
        </p:nvPicPr>
        <p:blipFill>
          <a:blip r:embed="rId2"/>
          <a:stretch>
            <a:fillRect/>
          </a:stretch>
        </p:blipFill>
        <p:spPr>
          <a:xfrm>
            <a:off x="838246" y="0"/>
            <a:ext cx="14600146" cy="9144000"/>
          </a:xfrm>
          <a:prstGeom prst="rect">
            <a:avLst/>
          </a:prstGeom>
        </p:spPr>
      </p:pic>
    </p:spTree>
    <p:extLst>
      <p:ext uri="{BB962C8B-B14F-4D97-AF65-F5344CB8AC3E}">
        <p14:creationId xmlns:p14="http://schemas.microsoft.com/office/powerpoint/2010/main" val="2340211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36872544-3A56-30EC-EF9E-2C01C1F8A31D}"/>
              </a:ext>
            </a:extLst>
          </p:cNvPr>
          <p:cNvSpPr txBox="1"/>
          <p:nvPr userDrawn="1"/>
        </p:nvSpPr>
        <p:spPr>
          <a:xfrm>
            <a:off x="0" y="-1728417"/>
            <a:ext cx="16276638" cy="585417"/>
          </a:xfrm>
          <a:prstGeom prst="rect">
            <a:avLst/>
          </a:prstGeom>
          <a:noFill/>
        </p:spPr>
        <p:txBody>
          <a:bodyPr vert="horz" rtlCol="0">
            <a:spAutoFit/>
          </a:bodyPr>
          <a:lstStyle/>
          <a:p>
            <a:pPr algn="ctr"/>
            <a:r>
              <a:rPr lang="en-US" sz="3204">
                <a:solidFill>
                  <a:srgbClr val="CFCFCF"/>
                </a:solidFill>
              </a:rPr>
              <a:t>www.9slide.vn</a:t>
            </a:r>
          </a:p>
        </p:txBody>
      </p:sp>
      <p:pic>
        <p:nvPicPr>
          <p:cNvPr id="3" name="Hình ảnh 2">
            <a:extLst>
              <a:ext uri="{FF2B5EF4-FFF2-40B4-BE49-F238E27FC236}">
                <a16:creationId xmlns:a16="http://schemas.microsoft.com/office/drawing/2014/main" id="{F239D790-E980-B048-0202-4F58B09156E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077056" y="65314"/>
            <a:ext cx="1195387" cy="1513837"/>
          </a:xfrm>
          <a:prstGeom prst="rect">
            <a:avLst/>
          </a:prstGeom>
        </p:spPr>
      </p:pic>
    </p:spTree>
    <p:extLst>
      <p:ext uri="{BB962C8B-B14F-4D97-AF65-F5344CB8AC3E}">
        <p14:creationId xmlns:p14="http://schemas.microsoft.com/office/powerpoint/2010/main" val="1735367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14"/>
          <p:cNvSpPr txBox="1">
            <a:spLocks noChangeArrowheads="1"/>
          </p:cNvSpPr>
          <p:nvPr/>
        </p:nvSpPr>
        <p:spPr bwMode="auto">
          <a:xfrm>
            <a:off x="2504" y="7315200"/>
            <a:ext cx="12435839" cy="116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nl-NL" sz="6600" b="1" i="0" u="none" strike="noStrike" kern="1200" cap="none" spc="0" normalizeH="0" baseline="0" noProof="0">
                <a:ln>
                  <a:noFill/>
                </a:ln>
                <a:solidFill>
                  <a:srgbClr val="000000"/>
                </a:solidFill>
                <a:effectLst/>
                <a:uLnTx/>
                <a:uFillTx/>
                <a:latin typeface="SVN-Anastasia" panose="020B0606040200020203" pitchFamily="34" charset="0"/>
                <a:ea typeface="Times New Roman" panose="02020603050405020304" pitchFamily="18" charset="0"/>
                <a:cs typeface="+mn-cs"/>
              </a:rPr>
              <a:t>An toàn trong lao động</a:t>
            </a:r>
            <a:endParaRPr kumimoji="0" lang="en-US" sz="6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VN-Anastasia" panose="020B0606040200020203" pitchFamily="34" charset="0"/>
              <a:ea typeface="+mn-ea"/>
              <a:cs typeface="Times New Roman" pitchFamily="18" charset="0"/>
            </a:endParaRPr>
          </a:p>
        </p:txBody>
      </p:sp>
      <p:sp>
        <p:nvSpPr>
          <p:cNvPr id="3" name="Hộp Văn bản 2">
            <a:extLst>
              <a:ext uri="{FF2B5EF4-FFF2-40B4-BE49-F238E27FC236}">
                <a16:creationId xmlns:a16="http://schemas.microsoft.com/office/drawing/2014/main" id="{AD62D1B0-AE47-7ED4-7A46-34C92CE7A005}"/>
              </a:ext>
            </a:extLst>
          </p:cNvPr>
          <p:cNvSpPr txBox="1"/>
          <p:nvPr/>
        </p:nvSpPr>
        <p:spPr>
          <a:xfrm>
            <a:off x="4252119" y="4724400"/>
            <a:ext cx="1905000"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P-087" panose="020B0803050302020204" pitchFamily="34" charset="0"/>
                <a:ea typeface="+mn-ea"/>
                <a:cs typeface="Times New Roman" pitchFamily="18" charset="0"/>
              </a:rPr>
              <a:t>35</a:t>
            </a:r>
            <a:endParaRPr kumimoji="0" lang="en-US" sz="9600" b="0" i="0" u="none" strike="noStrike" kern="1200" cap="none" spc="0" normalizeH="0" baseline="0" noProof="0" dirty="0">
              <a:ln>
                <a:noFill/>
              </a:ln>
              <a:solidFill>
                <a:srgbClr val="FFFFFF"/>
              </a:solidFill>
              <a:effectLst/>
              <a:uLnTx/>
              <a:uFillTx/>
              <a:latin typeface="HP-087" panose="020B0803050302020204" pitchFamily="34" charset="0"/>
              <a:ea typeface="+mn-ea"/>
              <a:cs typeface="+mn-cs"/>
            </a:endParaRPr>
          </a:p>
        </p:txBody>
      </p:sp>
    </p:spTree>
    <p:extLst>
      <p:ext uri="{BB962C8B-B14F-4D97-AF65-F5344CB8AC3E}">
        <p14:creationId xmlns:p14="http://schemas.microsoft.com/office/powerpoint/2010/main" val="2610984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AA6A31DF-1682-56D2-9248-11479CDC1B44}"/>
              </a:ext>
            </a:extLst>
          </p:cNvPr>
          <p:cNvSpPr txBox="1"/>
          <p:nvPr/>
        </p:nvSpPr>
        <p:spPr>
          <a:xfrm rot="21187642">
            <a:off x="2678738" y="4314090"/>
            <a:ext cx="8229600" cy="2215991"/>
          </a:xfrm>
          <a:prstGeom prst="rect">
            <a:avLst/>
          </a:prstGeom>
          <a:noFill/>
        </p:spPr>
        <p:txBody>
          <a:bodyPr wrap="square" rtlCol="0">
            <a:spAutoFit/>
          </a:bodyPr>
          <a:lstStyle/>
          <a:p>
            <a:r>
              <a:rPr lang="en-US" sz="13800">
                <a:ln w="60325">
                  <a:solidFill>
                    <a:schemeClr val="tx1"/>
                  </a:solidFill>
                </a:ln>
                <a:solidFill>
                  <a:srgbClr val="00B050"/>
                </a:solidFill>
                <a:latin typeface="#9Slide07 Cadena" panose="02000503000000020004" pitchFamily="2" charset="0"/>
              </a:rPr>
              <a:t>Luyện tập</a:t>
            </a:r>
          </a:p>
        </p:txBody>
      </p:sp>
    </p:spTree>
    <p:extLst>
      <p:ext uri="{BB962C8B-B14F-4D97-AF65-F5344CB8AC3E}">
        <p14:creationId xmlns:p14="http://schemas.microsoft.com/office/powerpoint/2010/main" val="2432748071"/>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0ED05A5-EEBE-C5FE-1422-D492BE40759D}"/>
              </a:ext>
            </a:extLst>
          </p:cNvPr>
          <p:cNvPicPr>
            <a:picLocks noChangeAspect="1"/>
          </p:cNvPicPr>
          <p:nvPr/>
        </p:nvPicPr>
        <p:blipFill rotWithShape="1">
          <a:blip r:embed="rId2">
            <a:extLst>
              <a:ext uri="{28A0092B-C50C-407E-A947-70E740481C1C}">
                <a14:useLocalDpi xmlns:a14="http://schemas.microsoft.com/office/drawing/2010/main" val="0"/>
              </a:ext>
            </a:extLst>
          </a:blip>
          <a:srcRect l="25938" t="49193" r="32212" b="9140"/>
          <a:stretch/>
        </p:blipFill>
        <p:spPr>
          <a:xfrm>
            <a:off x="8976519" y="1944838"/>
            <a:ext cx="6455416" cy="4303612"/>
          </a:xfrm>
          <a:prstGeom prst="roundRect">
            <a:avLst>
              <a:gd name="adj" fmla="val 34513"/>
            </a:avLst>
          </a:prstGeom>
        </p:spPr>
      </p:pic>
      <p:grpSp>
        <p:nvGrpSpPr>
          <p:cNvPr id="4" name="Nhóm 3">
            <a:extLst>
              <a:ext uri="{FF2B5EF4-FFF2-40B4-BE49-F238E27FC236}">
                <a16:creationId xmlns:a16="http://schemas.microsoft.com/office/drawing/2014/main" id="{1CEC99A9-65F7-5318-868A-97043712573A}"/>
              </a:ext>
            </a:extLst>
          </p:cNvPr>
          <p:cNvGrpSpPr/>
          <p:nvPr/>
        </p:nvGrpSpPr>
        <p:grpSpPr>
          <a:xfrm>
            <a:off x="620372" y="532577"/>
            <a:ext cx="14223547" cy="1200329"/>
            <a:chOff x="620372" y="740966"/>
            <a:chExt cx="14223547" cy="1200329"/>
          </a:xfrm>
        </p:grpSpPr>
        <p:grpSp>
          <p:nvGrpSpPr>
            <p:cNvPr id="5" name="Nhóm 4">
              <a:extLst>
                <a:ext uri="{FF2B5EF4-FFF2-40B4-BE49-F238E27FC236}">
                  <a16:creationId xmlns:a16="http://schemas.microsoft.com/office/drawing/2014/main" id="{D04C3FF2-1780-D826-AF2E-6CB1A0AD8CDA}"/>
                </a:ext>
              </a:extLst>
            </p:cNvPr>
            <p:cNvGrpSpPr/>
            <p:nvPr/>
          </p:nvGrpSpPr>
          <p:grpSpPr>
            <a:xfrm>
              <a:off x="620372" y="740966"/>
              <a:ext cx="14223547" cy="1200329"/>
              <a:chOff x="485336" y="1708061"/>
              <a:chExt cx="14223547" cy="1200329"/>
            </a:xfrm>
          </p:grpSpPr>
          <p:sp>
            <p:nvSpPr>
              <p:cNvPr id="7" name="Rectangle 14">
                <a:extLst>
                  <a:ext uri="{FF2B5EF4-FFF2-40B4-BE49-F238E27FC236}">
                    <a16:creationId xmlns:a16="http://schemas.microsoft.com/office/drawing/2014/main" id="{AA8EFA81-18C9-D7FF-516E-7C34EE36D414}"/>
                  </a:ext>
                </a:extLst>
              </p:cNvPr>
              <p:cNvSpPr/>
              <p:nvPr/>
            </p:nvSpPr>
            <p:spPr>
              <a:xfrm>
                <a:off x="1474605" y="1708061"/>
                <a:ext cx="13234278"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1CB2BE"/>
                    </a:solidFill>
                    <a:effectLst/>
                    <a:uLnTx/>
                    <a:uFillTx/>
                    <a:latin typeface="AvantGarde" panose="00000400000000000000" pitchFamily="2" charset="0"/>
                    <a:ea typeface="AvantGarde" panose="00000400000000000000" pitchFamily="2" charset="0"/>
                    <a:cs typeface="AvantGarde" panose="00000400000000000000" pitchFamily="2" charset="0"/>
                  </a:rPr>
                  <a:t>Thực hành xây dựng kế hoạch tham gia lao động đảm bảo an toàn tại gia đình và địa phương</a:t>
                </a:r>
              </a:p>
            </p:txBody>
          </p:sp>
          <p:pic>
            <p:nvPicPr>
              <p:cNvPr id="8" name="Hình ảnh 7">
                <a:extLst>
                  <a:ext uri="{FF2B5EF4-FFF2-40B4-BE49-F238E27FC236}">
                    <a16:creationId xmlns:a16="http://schemas.microsoft.com/office/drawing/2014/main" id="{D33C378F-1708-7FC7-6117-1237087BA60F}"/>
                  </a:ext>
                </a:extLst>
              </p:cNvPr>
              <p:cNvPicPr>
                <a:picLocks noChangeAspect="1"/>
              </p:cNvPicPr>
              <p:nvPr/>
            </p:nvPicPr>
            <p:blipFill>
              <a:blip r:embed="rId3"/>
              <a:stretch>
                <a:fillRect/>
              </a:stretch>
            </p:blipFill>
            <p:spPr>
              <a:xfrm>
                <a:off x="485336" y="2152420"/>
                <a:ext cx="3151905" cy="755970"/>
              </a:xfrm>
              <a:prstGeom prst="rect">
                <a:avLst/>
              </a:prstGeom>
            </p:spPr>
          </p:pic>
        </p:grpSp>
        <p:sp>
          <p:nvSpPr>
            <p:cNvPr id="6" name="Hộp Văn bản 5">
              <a:extLst>
                <a:ext uri="{FF2B5EF4-FFF2-40B4-BE49-F238E27FC236}">
                  <a16:creationId xmlns:a16="http://schemas.microsoft.com/office/drawing/2014/main" id="{8E698F90-6FC1-DB9F-CA70-1301FD7C3A99}"/>
                </a:ext>
              </a:extLst>
            </p:cNvPr>
            <p:cNvSpPr txBox="1"/>
            <p:nvPr/>
          </p:nvSpPr>
          <p:spPr>
            <a:xfrm>
              <a:off x="810334" y="1172728"/>
              <a:ext cx="470000"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n-ea"/>
                  <a:cs typeface="+mn-cs"/>
                </a:rPr>
                <a:t>2</a:t>
              </a:r>
            </a:p>
          </p:txBody>
        </p:sp>
      </p:grpSp>
      <p:sp>
        <p:nvSpPr>
          <p:cNvPr id="9" name="Hộp Văn bản 8">
            <a:extLst>
              <a:ext uri="{FF2B5EF4-FFF2-40B4-BE49-F238E27FC236}">
                <a16:creationId xmlns:a16="http://schemas.microsoft.com/office/drawing/2014/main" id="{F5C2FCE4-D377-3593-0B62-FD89EEE41255}"/>
              </a:ext>
            </a:extLst>
          </p:cNvPr>
          <p:cNvSpPr txBox="1"/>
          <p:nvPr/>
        </p:nvSpPr>
        <p:spPr>
          <a:xfrm>
            <a:off x="620372" y="1944838"/>
            <a:ext cx="8580478" cy="4635180"/>
          </a:xfrm>
          <a:prstGeom prst="rect">
            <a:avLst/>
          </a:prstGeom>
          <a:noFill/>
        </p:spPr>
        <p:txBody>
          <a:bodyPr wrap="square" rtlCol="0">
            <a:spAutoFit/>
          </a:bodyPr>
          <a:lstStyle/>
          <a:p>
            <a:pPr marL="571500" marR="0" lvl="0" indent="-571500" algn="l" defTabSz="914400" rtl="0" eaLnBrk="0" fontAlgn="base" latinLnBrk="0" hangingPunct="0">
              <a:lnSpc>
                <a:spcPct val="119000"/>
              </a:lnSpc>
              <a:spcBef>
                <a:spcPct val="0"/>
              </a:spcBef>
              <a:spcAft>
                <a:spcPct val="0"/>
              </a:spcAft>
              <a:buClrTx/>
              <a:buSzTx/>
              <a:buFont typeface="Arial" panose="020B0604020202020204" pitchFamily="34" charset="0"/>
              <a:buChar char="•"/>
              <a:tabLst/>
              <a:defRPr/>
            </a:pPr>
            <a:r>
              <a:rPr lang="en-US" sz="36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Xây dựng kế hoạch tham gia lao động theo gợi ý:</a:t>
            </a:r>
          </a:p>
          <a:p>
            <a:pPr marR="0" lvl="0" algn="l" defTabSz="914400" rtl="0" eaLnBrk="0" fontAlgn="base" latinLnBrk="0" hangingPunct="0">
              <a:lnSpc>
                <a:spcPct val="119000"/>
              </a:lnSpc>
              <a:spcBef>
                <a:spcPct val="0"/>
              </a:spcBef>
              <a:spcAft>
                <a:spcPct val="0"/>
              </a:spcAft>
              <a:buClrTx/>
              <a:buSzTx/>
              <a:tabLst/>
              <a:defRPr/>
            </a:pPr>
            <a:r>
              <a:rPr kumimoji="0" lang="en-US" sz="3600" b="0" i="0" u="none" strike="noStrike" kern="1200" cap="none" spc="0" normalizeH="0" baseline="0" noProof="0">
                <a:ln>
                  <a:noFill/>
                </a:ln>
                <a:solidFill>
                  <a:sysClr val="windowText" lastClr="000000"/>
                </a:solidFill>
                <a:effectLst/>
                <a:uLnTx/>
                <a:uFillTx/>
                <a:latin typeface="AvantGarde" panose="00000400000000000000" pitchFamily="2" charset="0"/>
                <a:ea typeface="AvantGarde" panose="00000400000000000000" pitchFamily="2" charset="0"/>
                <a:cs typeface="AvantGarde" panose="00000400000000000000" pitchFamily="2" charset="0"/>
              </a:rPr>
              <a:t>- Công việc cần thực hiện;</a:t>
            </a:r>
          </a:p>
          <a:p>
            <a:pPr marR="0" lvl="0" algn="l" defTabSz="914400" rtl="0" eaLnBrk="0" fontAlgn="base" latinLnBrk="0" hangingPunct="0">
              <a:lnSpc>
                <a:spcPct val="119000"/>
              </a:lnSpc>
              <a:spcBef>
                <a:spcPct val="0"/>
              </a:spcBef>
              <a:spcAft>
                <a:spcPct val="0"/>
              </a:spcAft>
              <a:buClrTx/>
              <a:buSzTx/>
              <a:tabLst/>
              <a:defRPr/>
            </a:pPr>
            <a:r>
              <a:rPr kumimoji="0" lang="en-US" sz="3600" b="0" i="0" u="none" strike="noStrike" kern="1200" cap="none" spc="0" normalizeH="0" baseline="0" noProof="0">
                <a:ln>
                  <a:noFill/>
                </a:ln>
                <a:solidFill>
                  <a:sysClr val="windowText" lastClr="000000"/>
                </a:solidFill>
                <a:effectLst/>
                <a:uLnTx/>
                <a:uFillTx/>
                <a:latin typeface="AvantGarde" panose="00000400000000000000" pitchFamily="2" charset="0"/>
                <a:ea typeface="AvantGarde" panose="00000400000000000000" pitchFamily="2" charset="0"/>
                <a:cs typeface="AvantGarde" panose="00000400000000000000" pitchFamily="2" charset="0"/>
              </a:rPr>
              <a:t>- Dụng cụ lao động cần chuẩn bị;</a:t>
            </a:r>
          </a:p>
          <a:p>
            <a:pPr marR="0" lvl="0" algn="l" defTabSz="914400" rtl="0" eaLnBrk="0" fontAlgn="base" latinLnBrk="0" hangingPunct="0">
              <a:lnSpc>
                <a:spcPct val="119000"/>
              </a:lnSpc>
              <a:spcBef>
                <a:spcPct val="0"/>
              </a:spcBef>
              <a:spcAft>
                <a:spcPct val="0"/>
              </a:spcAft>
              <a:buClrTx/>
              <a:buSzTx/>
              <a:tabLst/>
              <a:defRPr/>
            </a:pPr>
            <a:r>
              <a:rPr kumimoji="0" lang="en-US" sz="3600" b="0" i="0" u="none" strike="noStrike" kern="1200" cap="none" spc="0" normalizeH="0" baseline="0" noProof="0">
                <a:ln>
                  <a:noFill/>
                </a:ln>
                <a:solidFill>
                  <a:sysClr val="windowText" lastClr="000000"/>
                </a:solidFill>
                <a:effectLst/>
                <a:uLnTx/>
                <a:uFillTx/>
                <a:latin typeface="AvantGarde" panose="00000400000000000000" pitchFamily="2" charset="0"/>
                <a:ea typeface="AvantGarde" panose="00000400000000000000" pitchFamily="2" charset="0"/>
                <a:cs typeface="AvantGarde" panose="00000400000000000000" pitchFamily="2" charset="0"/>
              </a:rPr>
              <a:t>- Những lưu ý đảm bảo an toàn;</a:t>
            </a:r>
          </a:p>
          <a:p>
            <a:pPr marR="0" lvl="0" algn="l" defTabSz="914400" rtl="0" eaLnBrk="0" fontAlgn="base" latinLnBrk="0" hangingPunct="0">
              <a:lnSpc>
                <a:spcPct val="119000"/>
              </a:lnSpc>
              <a:spcBef>
                <a:spcPct val="0"/>
              </a:spcBef>
              <a:spcAft>
                <a:spcPct val="0"/>
              </a:spcAft>
              <a:buClrTx/>
              <a:buSzTx/>
              <a:tabLst/>
              <a:defRPr/>
            </a:pPr>
            <a:r>
              <a:rPr kumimoji="0" lang="en-US" sz="3600" b="0" i="0" u="none" strike="noStrike" kern="1200" cap="none" spc="0" normalizeH="0" baseline="0" noProof="0">
                <a:ln>
                  <a:noFill/>
                </a:ln>
                <a:solidFill>
                  <a:sysClr val="windowText" lastClr="000000"/>
                </a:solidFill>
                <a:effectLst/>
                <a:uLnTx/>
                <a:uFillTx/>
                <a:latin typeface="AvantGarde" panose="00000400000000000000" pitchFamily="2" charset="0"/>
                <a:ea typeface="AvantGarde" panose="00000400000000000000" pitchFamily="2" charset="0"/>
                <a:cs typeface="AvantGarde" panose="00000400000000000000" pitchFamily="2" charset="0"/>
              </a:rPr>
              <a:t>- Thời gian thực hiện.</a:t>
            </a:r>
          </a:p>
          <a:p>
            <a:pPr marL="571500" marR="0" lvl="0" indent="-571500" algn="l" defTabSz="914400" rtl="0" eaLnBrk="0" fontAlgn="base" latinLnBrk="0" hangingPunct="0">
              <a:lnSpc>
                <a:spcPct val="119000"/>
              </a:lnSpc>
              <a:spcBef>
                <a:spcPct val="0"/>
              </a:spcBef>
              <a:spcAft>
                <a:spcPct val="0"/>
              </a:spcAft>
              <a:buClrTx/>
              <a:buSzTx/>
              <a:buFont typeface="Arial" panose="020B0604020202020204" pitchFamily="34" charset="0"/>
              <a:buChar char="•"/>
              <a:tabLst/>
              <a:defRPr/>
            </a:pPr>
            <a:r>
              <a:rPr kumimoji="0" lang="en-US" sz="3600" b="1" i="0" u="none" strike="noStrike" kern="1200" cap="none" spc="0" normalizeH="0" baseline="0" noProof="0">
                <a:ln>
                  <a:noFill/>
                </a:ln>
                <a:solidFill>
                  <a:sysClr val="windowText" lastClr="000000"/>
                </a:solidFill>
                <a:effectLst/>
                <a:uLnTx/>
                <a:uFillTx/>
                <a:latin typeface="AvantGarde" panose="00000400000000000000" pitchFamily="2" charset="0"/>
                <a:ea typeface="AvantGarde" panose="00000400000000000000" pitchFamily="2" charset="0"/>
                <a:cs typeface="AvantGarde" panose="00000400000000000000" pitchFamily="2" charset="0"/>
              </a:rPr>
              <a:t>Chia sẻ kế hoạch trước lớp.</a:t>
            </a:r>
          </a:p>
        </p:txBody>
      </p:sp>
      <p:grpSp>
        <p:nvGrpSpPr>
          <p:cNvPr id="10" name="Nhóm 9">
            <a:extLst>
              <a:ext uri="{FF2B5EF4-FFF2-40B4-BE49-F238E27FC236}">
                <a16:creationId xmlns:a16="http://schemas.microsoft.com/office/drawing/2014/main" id="{21EBA58B-13F5-8F43-A1C2-4CAE89080926}"/>
              </a:ext>
            </a:extLst>
          </p:cNvPr>
          <p:cNvGrpSpPr/>
          <p:nvPr/>
        </p:nvGrpSpPr>
        <p:grpSpPr>
          <a:xfrm>
            <a:off x="5375669" y="5782214"/>
            <a:ext cx="5702222" cy="3396955"/>
            <a:chOff x="1118911" y="5403918"/>
            <a:chExt cx="5702222" cy="3396955"/>
          </a:xfrm>
        </p:grpSpPr>
        <p:pic>
          <p:nvPicPr>
            <p:cNvPr id="11" name="Hình ảnh 10">
              <a:extLst>
                <a:ext uri="{FF2B5EF4-FFF2-40B4-BE49-F238E27FC236}">
                  <a16:creationId xmlns:a16="http://schemas.microsoft.com/office/drawing/2014/main" id="{273E1311-A001-5AB3-8742-104C15749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911" y="5693768"/>
              <a:ext cx="3888478" cy="3107105"/>
            </a:xfrm>
            <a:prstGeom prst="rect">
              <a:avLst/>
            </a:prstGeom>
          </p:spPr>
        </p:pic>
        <p:sp>
          <p:nvSpPr>
            <p:cNvPr id="12" name="Bong bóng Ý nghĩ: Hình đám mây 11">
              <a:extLst>
                <a:ext uri="{FF2B5EF4-FFF2-40B4-BE49-F238E27FC236}">
                  <a16:creationId xmlns:a16="http://schemas.microsoft.com/office/drawing/2014/main" id="{A45532A5-0DE2-EEBD-FDCF-74141967EE99}"/>
                </a:ext>
              </a:extLst>
            </p:cNvPr>
            <p:cNvSpPr/>
            <p:nvPr/>
          </p:nvSpPr>
          <p:spPr>
            <a:xfrm>
              <a:off x="3744804" y="5403918"/>
              <a:ext cx="3076329" cy="1754326"/>
            </a:xfrm>
            <a:prstGeom prst="cloudCallout">
              <a:avLst>
                <a:gd name="adj1" fmla="val -61187"/>
                <a:gd name="adj2" fmla="val 1804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Thảo luận nhóm</a:t>
              </a:r>
            </a:p>
          </p:txBody>
        </p:sp>
      </p:grpSp>
    </p:spTree>
    <p:extLst>
      <p:ext uri="{BB962C8B-B14F-4D97-AF65-F5344CB8AC3E}">
        <p14:creationId xmlns:p14="http://schemas.microsoft.com/office/powerpoint/2010/main" val="2701002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12897376"/>
              </p:ext>
            </p:extLst>
          </p:nvPr>
        </p:nvGraphicFramePr>
        <p:xfrm>
          <a:off x="963005" y="918519"/>
          <a:ext cx="14350629" cy="7613542"/>
        </p:xfrm>
        <a:graphic>
          <a:graphicData uri="http://schemas.openxmlformats.org/drawingml/2006/table">
            <a:tbl>
              <a:tblPr firstRow="1" bandRow="1">
                <a:tableStyleId>{073A0DAA-6AF3-43AB-8588-CEC1D06C72B9}</a:tableStyleId>
              </a:tblPr>
              <a:tblGrid>
                <a:gridCol w="6292792">
                  <a:extLst>
                    <a:ext uri="{9D8B030D-6E8A-4147-A177-3AD203B41FA5}">
                      <a16:colId xmlns:a16="http://schemas.microsoft.com/office/drawing/2014/main" val="376050711"/>
                    </a:ext>
                  </a:extLst>
                </a:gridCol>
                <a:gridCol w="8057837">
                  <a:extLst>
                    <a:ext uri="{9D8B030D-6E8A-4147-A177-3AD203B41FA5}">
                      <a16:colId xmlns:a16="http://schemas.microsoft.com/office/drawing/2014/main" val="291344252"/>
                    </a:ext>
                  </a:extLst>
                </a:gridCol>
              </a:tblGrid>
              <a:tr h="824935">
                <a:tc gridSpan="2">
                  <a:txBody>
                    <a:bodyPr/>
                    <a:lstStyle/>
                    <a:p>
                      <a:pPr algn="ct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KẾ HOẠCH</a:t>
                      </a:r>
                      <a:r>
                        <a:rPr lang="en-US" sz="400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THAM GIA LAO ĐỘNG</a:t>
                      </a:r>
                      <a:endPar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2838364"/>
                  </a:ext>
                </a:extLst>
              </a:tr>
              <a:tr h="1388516">
                <a:tc>
                  <a: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a:p>
                      <a:endParaRPr lang="en-US" dirty="0">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6535556"/>
                  </a:ext>
                </a:extLst>
              </a:tr>
              <a:tr h="1647090">
                <a:tc>
                  <a: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a:p>
                      <a:endParaRPr lang="en-US" dirty="0">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2636307"/>
                  </a:ext>
                </a:extLst>
              </a:tr>
              <a:tr h="3753001">
                <a:tc>
                  <a: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a:p>
                      <a:endParaRPr lang="en-US" dirty="0">
                        <a:latin typeface="Arial-Rounded" panose="020B0500000000000000" pitchFamily="34" charset="0"/>
                        <a:ea typeface="Arial-Rounded" panose="020B0500000000000000" pitchFamily="34" charset="0"/>
                        <a:cs typeface="Arial-Rounded" panose="020B0500000000000000" pitchFamily="34" charset="0"/>
                      </a:endParaRPr>
                    </a:p>
                    <a:p>
                      <a:endParaRPr lang="en-US" dirty="0">
                        <a:latin typeface="Arial-Rounded" panose="020B0500000000000000" pitchFamily="34" charset="0"/>
                        <a:ea typeface="Arial-Rounded" panose="020B0500000000000000" pitchFamily="34" charset="0"/>
                        <a:cs typeface="Arial-Rounded" panose="020B0500000000000000" pitchFamily="34" charset="0"/>
                      </a:endParaRPr>
                    </a:p>
                    <a:p>
                      <a:endParaRPr lang="en-US" dirty="0">
                        <a:latin typeface="Arial-Rounded" panose="020B0500000000000000" pitchFamily="34" charset="0"/>
                        <a:ea typeface="Arial-Rounded" panose="020B0500000000000000" pitchFamily="34" charset="0"/>
                        <a:cs typeface="Arial-Rounded" panose="020B0500000000000000" pitchFamily="34" charset="0"/>
                      </a:endParaRPr>
                    </a:p>
                    <a:p>
                      <a:endParaRPr lang="en-US" dirty="0">
                        <a:latin typeface="Arial-Rounded" panose="020B0500000000000000" pitchFamily="34" charset="0"/>
                        <a:ea typeface="Arial-Rounded" panose="020B0500000000000000" pitchFamily="34" charset="0"/>
                        <a:cs typeface="Arial-Rounded" panose="020B0500000000000000" pitchFamily="34" charset="0"/>
                      </a:endParaRPr>
                    </a:p>
                    <a:p>
                      <a:endParaRPr lang="en-US" dirty="0">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4346996"/>
                  </a:ext>
                </a:extLst>
              </a:tr>
            </a:tbl>
          </a:graphicData>
        </a:graphic>
      </p:graphicFrame>
      <p:sp>
        <p:nvSpPr>
          <p:cNvPr id="5" name="TextBox 4"/>
          <p:cNvSpPr txBox="1"/>
          <p:nvPr/>
        </p:nvSpPr>
        <p:spPr>
          <a:xfrm>
            <a:off x="1461211" y="2161286"/>
            <a:ext cx="5496410" cy="646331"/>
          </a:xfrm>
          <a:prstGeom prst="rect">
            <a:avLst/>
          </a:prstGeom>
          <a:noFill/>
        </p:spPr>
        <p:txBody>
          <a:bodyPr wrap="square" rtlCol="0">
            <a:spAutoFit/>
          </a:bodyPr>
          <a:lstStyle/>
          <a:p>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thực</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hiện</a:t>
            </a:r>
            <a:endPar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1045496" y="3605783"/>
            <a:ext cx="6451068" cy="646331"/>
          </a:xfrm>
          <a:prstGeom prst="rect">
            <a:avLst/>
          </a:prstGeom>
          <a:noFill/>
        </p:spPr>
        <p:txBody>
          <a:bodyPr wrap="square" rtlCol="0">
            <a:spAutoFit/>
          </a:bodyPr>
          <a:lstStyle/>
          <a:p>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Dụng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cụ</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lao</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động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chuẩn</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bị</a:t>
            </a:r>
            <a:endPar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537052" y="6033753"/>
            <a:ext cx="5420569" cy="646331"/>
          </a:xfrm>
          <a:prstGeom prst="rect">
            <a:avLst/>
          </a:prstGeom>
          <a:noFill/>
        </p:spPr>
        <p:txBody>
          <a:bodyPr wrap="square" rtlCol="0">
            <a:spAutoFit/>
          </a:bodyPr>
          <a:lstStyle/>
          <a:p>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Phân</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nhiệm</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vụ</a:t>
            </a:r>
            <a:endPar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7373962" y="1785656"/>
            <a:ext cx="7848601" cy="1200329"/>
          </a:xfrm>
          <a:prstGeom prst="rect">
            <a:avLst/>
          </a:prstGeom>
          <a:noFill/>
        </p:spPr>
        <p:txBody>
          <a:bodyPr wrap="square" rtlCol="0">
            <a:spAutoFit/>
          </a:bodyPr>
          <a:lstStyle/>
          <a:p>
            <a:pPr algn="just"/>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Trồng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vườn</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Nhổ</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cỏ</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Dọn</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vệ</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sinh</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trồng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p:cNvSpPr txBox="1"/>
          <p:nvPr/>
        </p:nvSpPr>
        <p:spPr>
          <a:xfrm>
            <a:off x="7383463" y="3377927"/>
            <a:ext cx="7917656" cy="1200329"/>
          </a:xfrm>
          <a:prstGeom prst="rect">
            <a:avLst/>
          </a:prstGeom>
          <a:noFill/>
        </p:spPr>
        <p:txBody>
          <a:bodyPr wrap="square" rtlCol="0">
            <a:spAutoFit/>
          </a:bodyPr>
          <a:lstStyle/>
          <a:p>
            <a:pPr algn="just"/>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Cuốc</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xẻng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găng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giày</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ủng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bình</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tưới</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p:cNvSpPr txBox="1"/>
          <p:nvPr/>
        </p:nvSpPr>
        <p:spPr>
          <a:xfrm>
            <a:off x="7482678" y="5050020"/>
            <a:ext cx="7832668" cy="2308324"/>
          </a:xfrm>
          <a:prstGeom prst="rect">
            <a:avLst/>
          </a:prstGeom>
          <a:noFill/>
        </p:spPr>
        <p:txBody>
          <a:bodyPr wrap="square" rtlCol="0">
            <a:spAutoFit/>
          </a:bodyPr>
          <a:lstStyle/>
          <a:p>
            <a:pPr algn="just"/>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1: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Trồng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cây</a:t>
            </a:r>
            <a:endPar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Nhổ</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cỏ</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dại</a:t>
            </a:r>
            <a:endPar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3: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Tưới</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cây</a:t>
            </a:r>
            <a:endPar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4: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Gom</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rác</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hậu</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9750841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51001946"/>
              </p:ext>
            </p:extLst>
          </p:nvPr>
        </p:nvGraphicFramePr>
        <p:xfrm>
          <a:off x="1013618" y="1676400"/>
          <a:ext cx="14439901" cy="5472214"/>
        </p:xfrm>
        <a:graphic>
          <a:graphicData uri="http://schemas.openxmlformats.org/drawingml/2006/table">
            <a:tbl>
              <a:tblPr firstRow="1" bandRow="1">
                <a:tableStyleId>{073A0DAA-6AF3-43AB-8588-CEC1D06C72B9}</a:tableStyleId>
              </a:tblPr>
              <a:tblGrid>
                <a:gridCol w="6331938">
                  <a:extLst>
                    <a:ext uri="{9D8B030D-6E8A-4147-A177-3AD203B41FA5}">
                      <a16:colId xmlns:a16="http://schemas.microsoft.com/office/drawing/2014/main" val="376050711"/>
                    </a:ext>
                  </a:extLst>
                </a:gridCol>
                <a:gridCol w="8107963">
                  <a:extLst>
                    <a:ext uri="{9D8B030D-6E8A-4147-A177-3AD203B41FA5}">
                      <a16:colId xmlns:a16="http://schemas.microsoft.com/office/drawing/2014/main" val="291344252"/>
                    </a:ext>
                  </a:extLst>
                </a:gridCol>
              </a:tblGrid>
              <a:tr h="1274658">
                <a:tc gridSpan="2">
                  <a:txBody>
                    <a:bodyPr/>
                    <a:lstStyle/>
                    <a:p>
                      <a:pPr algn="ct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KẾ HOẠCH</a:t>
                      </a:r>
                      <a:r>
                        <a:rPr lang="en-US" sz="400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THAM GIA LAO ĐỘNG</a:t>
                      </a:r>
                      <a:endPar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2838364"/>
                  </a:ext>
                </a:extLst>
              </a:tr>
              <a:tr h="2145476">
                <a:tc>
                  <a:txBody>
                    <a:bodyPr/>
                    <a:lstStyle/>
                    <a:p>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6535556"/>
                  </a:ext>
                </a:extLst>
              </a:tr>
              <a:tr h="2052080">
                <a:tc>
                  <a:txBody>
                    <a:bodyPr/>
                    <a:lstStyle/>
                    <a:p>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2636307"/>
                  </a:ext>
                </a:extLst>
              </a:tr>
            </a:tbl>
          </a:graphicData>
        </a:graphic>
      </p:graphicFrame>
      <p:sp>
        <p:nvSpPr>
          <p:cNvPr id="15" name="TextBox 14"/>
          <p:cNvSpPr txBox="1"/>
          <p:nvPr/>
        </p:nvSpPr>
        <p:spPr>
          <a:xfrm>
            <a:off x="1184850" y="3655230"/>
            <a:ext cx="6400804" cy="646331"/>
          </a:xfrm>
          <a:prstGeom prst="rect">
            <a:avLst/>
          </a:prstGeom>
          <a:noFill/>
        </p:spPr>
        <p:txBody>
          <a:bodyPr wrap="square" rtlCol="0">
            <a:spAutoFit/>
          </a:bodyPr>
          <a:lstStyle/>
          <a:p>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lưu</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đảm</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bảo</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an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toàn</a:t>
            </a:r>
            <a:endPar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p:cNvSpPr txBox="1"/>
          <p:nvPr/>
        </p:nvSpPr>
        <p:spPr>
          <a:xfrm>
            <a:off x="1296203" y="5634060"/>
            <a:ext cx="6248403" cy="646331"/>
          </a:xfrm>
          <a:prstGeom prst="rect">
            <a:avLst/>
          </a:prstGeom>
          <a:noFill/>
        </p:spPr>
        <p:txBody>
          <a:bodyPr wrap="square" rtlCol="0">
            <a:spAutoFit/>
          </a:bodyPr>
          <a:lstStyle/>
          <a:p>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Thời</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gian</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thực</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hiện</a:t>
            </a:r>
            <a:endPar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7405200" y="3189987"/>
            <a:ext cx="7848601" cy="1200329"/>
          </a:xfrm>
          <a:prstGeom prst="rect">
            <a:avLst/>
          </a:prstGeom>
          <a:noFill/>
        </p:spPr>
        <p:txBody>
          <a:bodyPr wrap="square" rtlCol="0">
            <a:spAutoFit/>
          </a:bodyPr>
          <a:lstStyle/>
          <a:p>
            <a:pPr algn="just"/>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Chú</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xung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quanh</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sử</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dụng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dụng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cụ</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sắc</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nhọn</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dao</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cuốc</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xẻng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p:cNvSpPr txBox="1"/>
          <p:nvPr/>
        </p:nvSpPr>
        <p:spPr>
          <a:xfrm>
            <a:off x="7414419" y="5458309"/>
            <a:ext cx="7848601" cy="1200329"/>
          </a:xfrm>
          <a:prstGeom prst="rect">
            <a:avLst/>
          </a:prstGeom>
          <a:noFill/>
        </p:spPr>
        <p:txBody>
          <a:bodyPr wrap="square" rtlCol="0">
            <a:spAutoFit/>
          </a:bodyPr>
          <a:lstStyle/>
          <a:p>
            <a:pPr algn="just"/>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nghỉ</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ngoại</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khóa</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thứ</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bảy</a:t>
            </a:r>
            <a:r>
              <a:rPr lang="en-US" sz="36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2922816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05D332BF-958C-5BDD-30EA-80F4538934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7119" y="0"/>
            <a:ext cx="14520350" cy="7543801"/>
          </a:xfrm>
          <a:prstGeom prst="rect">
            <a:avLst/>
          </a:prstGeom>
        </p:spPr>
      </p:pic>
      <p:pic>
        <p:nvPicPr>
          <p:cNvPr id="3" name="Hình ảnh 2">
            <a:extLst>
              <a:ext uri="{FF2B5EF4-FFF2-40B4-BE49-F238E27FC236}">
                <a16:creationId xmlns:a16="http://schemas.microsoft.com/office/drawing/2014/main" id="{A5B738C2-3C51-4A73-387F-E3436FD13E6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889" t="8889" r="32222" b="11111"/>
          <a:stretch/>
        </p:blipFill>
        <p:spPr>
          <a:xfrm>
            <a:off x="442119" y="3352800"/>
            <a:ext cx="3352800" cy="5486400"/>
          </a:xfrm>
          <a:prstGeom prst="rect">
            <a:avLst/>
          </a:prstGeom>
        </p:spPr>
      </p:pic>
      <p:sp>
        <p:nvSpPr>
          <p:cNvPr id="6" name="Hộp Văn bản 5">
            <a:extLst>
              <a:ext uri="{FF2B5EF4-FFF2-40B4-BE49-F238E27FC236}">
                <a16:creationId xmlns:a16="http://schemas.microsoft.com/office/drawing/2014/main" id="{334293C9-48A6-F59C-AF55-B213EC2978C7}"/>
              </a:ext>
            </a:extLst>
          </p:cNvPr>
          <p:cNvSpPr txBox="1"/>
          <p:nvPr/>
        </p:nvSpPr>
        <p:spPr>
          <a:xfrm>
            <a:off x="4023519" y="1653600"/>
            <a:ext cx="10896600" cy="5507470"/>
          </a:xfrm>
          <a:prstGeom prst="rect">
            <a:avLst/>
          </a:prstGeom>
          <a:noFill/>
        </p:spPr>
        <p:txBody>
          <a:bodyPr wrap="square" rtlCol="0">
            <a:spAutoFit/>
          </a:bodyPr>
          <a:lstStyle/>
          <a:p>
            <a:pPr lvl="0" algn="just">
              <a:lnSpc>
                <a:spcPct val="116000"/>
              </a:lnSpc>
              <a:defRPr/>
            </a:pPr>
            <a:r>
              <a:rPr lang="en-US" sz="4400" b="1">
                <a:solidFill>
                  <a:srgbClr val="0000CC"/>
                </a:solidFill>
                <a:latin typeface="AvantGarde" panose="00000400000000000000" pitchFamily="2" charset="0"/>
                <a:ea typeface="AvantGarde" panose="00000400000000000000" pitchFamily="2" charset="0"/>
                <a:cs typeface="AvantGarde" panose="00000400000000000000" pitchFamily="2" charset="0"/>
              </a:rPr>
              <a:t> Khi tham gia lao động, các em hãy nhớ những công việc cần  thực hiện và chú ý đảm bảo an toàn cho bản thân và mọi người xung quanh. Ngoài ra, các em có thể tìm thêm sự hỗ trợ từ người thân để việc thực hiện đạt kết quả tốt hơn.</a:t>
            </a:r>
            <a:endParaRPr kumimoji="0" lang="en-US" sz="6000" b="1" i="0" u="none" strike="noStrike" kern="1200" cap="none" spc="0" normalizeH="0" baseline="0" noProof="0">
              <a:ln w="22225">
                <a:solidFill>
                  <a:srgbClr val="333399"/>
                </a:solidFill>
                <a:prstDash val="solid"/>
              </a:ln>
              <a:solidFill>
                <a:srgbClr val="333399">
                  <a:lumMod val="40000"/>
                  <a:lumOff val="60000"/>
                </a:srgbClr>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722016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476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024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2D819A22-481B-25E3-5847-6D2612003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19" y="-1143000"/>
            <a:ext cx="11065521" cy="11065521"/>
          </a:xfrm>
          <a:prstGeom prst="rect">
            <a:avLst/>
          </a:prstGeom>
        </p:spPr>
      </p:pic>
      <p:pic>
        <p:nvPicPr>
          <p:cNvPr id="3" name="Hình ảnh 2">
            <a:extLst>
              <a:ext uri="{FF2B5EF4-FFF2-40B4-BE49-F238E27FC236}">
                <a16:creationId xmlns:a16="http://schemas.microsoft.com/office/drawing/2014/main" id="{E9F11888-839C-B596-368D-52DBA3A05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342" y="1939802"/>
            <a:ext cx="6248942" cy="4334632"/>
          </a:xfrm>
          <a:prstGeom prst="rect">
            <a:avLst/>
          </a:prstGeom>
        </p:spPr>
      </p:pic>
      <p:pic>
        <p:nvPicPr>
          <p:cNvPr id="4" name="Hình ảnh 3" descr="Ảnh có chứa văn bản, đồ họa véc-tơ&#10;&#10;Mô tả được tạo tự động">
            <a:extLst>
              <a:ext uri="{FF2B5EF4-FFF2-40B4-BE49-F238E27FC236}">
                <a16:creationId xmlns:a16="http://schemas.microsoft.com/office/drawing/2014/main" id="{2EFB35A5-2F70-09F9-7A72-C9E62A3FC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5800" y="4572000"/>
            <a:ext cx="3848637" cy="4064567"/>
          </a:xfrm>
          <a:prstGeom prst="rect">
            <a:avLst/>
          </a:prstGeom>
        </p:spPr>
      </p:pic>
      <p:pic>
        <p:nvPicPr>
          <p:cNvPr id="6" name="Hình ảnh 5" descr="Ảnh có chứa văn bản, tối&#10;&#10;Mô tả được tạo tự động">
            <a:extLst>
              <a:ext uri="{FF2B5EF4-FFF2-40B4-BE49-F238E27FC236}">
                <a16:creationId xmlns:a16="http://schemas.microsoft.com/office/drawing/2014/main" id="{BAF8753D-7317-5D6E-F60C-C8B558BF5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7" name="Hình ảnh 6" descr="Ảnh có chứa phụ kiện, phong bì&#10;&#10;Mô tả được tạo tự động">
            <a:extLst>
              <a:ext uri="{FF2B5EF4-FFF2-40B4-BE49-F238E27FC236}">
                <a16:creationId xmlns:a16="http://schemas.microsoft.com/office/drawing/2014/main" id="{E99E1192-5AC6-7674-D20E-B2578100C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8" name="Hình ảnh 7">
            <a:extLst>
              <a:ext uri="{FF2B5EF4-FFF2-40B4-BE49-F238E27FC236}">
                <a16:creationId xmlns:a16="http://schemas.microsoft.com/office/drawing/2014/main" id="{FA925415-CC51-1223-5715-5B4A8078A8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spTree>
    <p:extLst>
      <p:ext uri="{BB962C8B-B14F-4D97-AF65-F5344CB8AC3E}">
        <p14:creationId xmlns:p14="http://schemas.microsoft.com/office/powerpoint/2010/main" val="302723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117 0.00463 L 0.00117 0.00463 C 0.00417 -0.00023 0.00742 -0.00486 0.01042 -0.01018 C 0.02005 -0.02801 0.02682 -0.04768 0.03906 -0.06111 C 0.04818 -0.07129 0.05833 -0.0787 0.06849 -0.08518 C 0.07669 -0.09027 0.08542 -0.09189 0.09388 -0.0956 C 0.11836 -0.10625 0.12461 -0.10833 0.14701 -0.12407 C 0.1513 -0.12708 0.1556 -0.13032 0.15964 -0.13449 C 0.16797 -0.14328 0.17135 -0.15347 0.17643 -0.16898 C 0.18099 -0.18264 0.18607 -0.19606 0.18906 -0.21088 C 0.20221 -0.275 0.18997 -0.21921 0.20091 -0.2618 C 0.20221 -0.26689 0.20313 -0.27176 0.2043 -0.27685 C 0.20599 -0.28495 0.20651 -0.29398 0.20938 -0.30092 C 0.21107 -0.30486 0.21276 -0.30879 0.21445 -0.31273 C 0.22018 -0.32754 0.2224 -0.33727 0.23125 -0.35023 C 0.24375 -0.36875 0.22839 -0.34514 0.24141 -0.36828 C 0.24323 -0.37152 0.24557 -0.37384 0.24727 -0.37708 C 0.24831 -0.37916 0.24896 -0.38194 0.24974 -0.38449 C 0.25208 -0.39213 0.25287 -0.39583 0.25482 -0.40393 C 0.25586 -0.4125 0.25573 -0.40902 0.25573 -0.41458 L 0.26419 -0.40555 " pathEditMode="relative" ptsTypes="AAAAAAAAAAAAAAAAAAAAA">
                                      <p:cBhvr>
                                        <p:cTn id="6" dur="2000" fill="hold"/>
                                        <p:tgtEl>
                                          <p:spTgt spid="7"/>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1797 -0.15116 L 0.01797 -0.15116 C 0.04192 -0.16458 0.07617 -0.18102 0.09804 -0.2037 C 0.11744 -0.22384 0.13841 -0.25903 0.15026 -0.29352 C 0.1569 -0.31273 0.16093 -0.33449 0.16627 -0.35509 C 0.17161 -0.40301 0.17877 -0.45208 0.17643 -0.50185 C 0.17539 -0.52338 0.16992 -0.54352 0.16718 -0.56458 C 0.1638 -0.59005 0.16106 -0.61574 0.15794 -0.64097 C 0.15312 -0.67847 0.15143 -0.70417 0.13763 -0.73542 C 0.13242 -0.74745 0.12526 -0.75671 0.11823 -0.76551 C 0.09401 -0.79583 0.07356 -0.82245 0.04583 -0.83727 C 0.03841 -0.8412 0.0306 -0.84236 0.02304 -0.84468 C 0.00599 -0.84306 0.01289 -0.84468 0.00208 -0.8419 L 0.00208 -0.8419 " pathEditMode="relative" ptsTypes="AAAAAAAAAAAAAA">
                                      <p:cBhvr>
                                        <p:cTn id="8" dur="2000" fill="hold"/>
                                        <p:tgtEl>
                                          <p:spTgt spid="8"/>
                                        </p:tgtEl>
                                        <p:attrNameLst>
                                          <p:attrName>ppt_x</p:attrName>
                                          <p:attrName>ppt_y</p:attrName>
                                        </p:attrNameLst>
                                      </p:cBhvr>
                                    </p:animMotion>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5.1 KĐ">
            <a:hlinkClick r:id="" action="ppaction://media"/>
            <a:extLst>
              <a:ext uri="{FF2B5EF4-FFF2-40B4-BE49-F238E27FC236}">
                <a16:creationId xmlns:a16="http://schemas.microsoft.com/office/drawing/2014/main" id="{928A36EB-89A8-F637-FB50-C85027EF18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03" y="-1"/>
            <a:ext cx="16274135" cy="9187961"/>
          </a:xfrm>
          <a:prstGeom prst="rect">
            <a:avLst/>
          </a:prstGeom>
        </p:spPr>
      </p:pic>
    </p:spTree>
    <p:extLst>
      <p:ext uri="{BB962C8B-B14F-4D97-AF65-F5344CB8AC3E}">
        <p14:creationId xmlns:p14="http://schemas.microsoft.com/office/powerpoint/2010/main" val="264963334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4FFB61FB-5DFF-EDE1-FD79-FDEF4FD1055B}"/>
              </a:ext>
            </a:extLst>
          </p:cNvPr>
          <p:cNvSpPr txBox="1"/>
          <p:nvPr/>
        </p:nvSpPr>
        <p:spPr>
          <a:xfrm>
            <a:off x="3490119" y="462540"/>
            <a:ext cx="12496800" cy="7694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Thứ … ngày … tháng … năm 20 …</a:t>
            </a:r>
          </a:p>
        </p:txBody>
      </p:sp>
      <p:sp>
        <p:nvSpPr>
          <p:cNvPr id="3" name="Hộp Văn bản 2">
            <a:extLst>
              <a:ext uri="{FF2B5EF4-FFF2-40B4-BE49-F238E27FC236}">
                <a16:creationId xmlns:a16="http://schemas.microsoft.com/office/drawing/2014/main" id="{E2EA2C3F-7262-0540-B1E2-F04961EF103F}"/>
              </a:ext>
            </a:extLst>
          </p:cNvPr>
          <p:cNvSpPr txBox="1"/>
          <p:nvPr/>
        </p:nvSpPr>
        <p:spPr>
          <a:xfrm>
            <a:off x="2651920" y="1364159"/>
            <a:ext cx="12725400" cy="76944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Hoạt động trải nghiệm</a:t>
            </a:r>
          </a:p>
        </p:txBody>
      </p:sp>
      <p:sp>
        <p:nvSpPr>
          <p:cNvPr id="4" name="Hộp Văn bản 3">
            <a:extLst>
              <a:ext uri="{FF2B5EF4-FFF2-40B4-BE49-F238E27FC236}">
                <a16:creationId xmlns:a16="http://schemas.microsoft.com/office/drawing/2014/main" id="{4F8F7E7A-C6ED-E27B-D36A-FE13320942D9}"/>
              </a:ext>
            </a:extLst>
          </p:cNvPr>
          <p:cNvSpPr txBox="1"/>
          <p:nvPr/>
        </p:nvSpPr>
        <p:spPr>
          <a:xfrm>
            <a:off x="2347119" y="2265778"/>
            <a:ext cx="12725400" cy="76944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HP001 4 hàng" panose="020B0603050302020204" pitchFamily="34" charset="0"/>
                <a:ea typeface="+mn-ea"/>
                <a:cs typeface="+mn-cs"/>
              </a:rPr>
              <a:t>An toàn trong lao động</a:t>
            </a:r>
            <a:endParaRPr kumimoji="0" lang="en-US" sz="44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3353014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9D7D8E1-6057-F089-37F3-C10C87D23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19" y="-1143000"/>
            <a:ext cx="11065521" cy="11065521"/>
          </a:xfrm>
          <a:prstGeom prst="rect">
            <a:avLst/>
          </a:prstGeom>
        </p:spPr>
      </p:pic>
      <p:pic>
        <p:nvPicPr>
          <p:cNvPr id="4" name="Hình ảnh 3">
            <a:extLst>
              <a:ext uri="{FF2B5EF4-FFF2-40B4-BE49-F238E27FC236}">
                <a16:creationId xmlns:a16="http://schemas.microsoft.com/office/drawing/2014/main" id="{B63116D6-73DC-0975-5D4A-11FDFF279C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0616" y="1937475"/>
            <a:ext cx="5486453" cy="4339286"/>
          </a:xfrm>
          <a:prstGeom prst="rect">
            <a:avLst/>
          </a:prstGeom>
        </p:spPr>
      </p:pic>
      <p:pic>
        <p:nvPicPr>
          <p:cNvPr id="3" name="Hình ảnh 2" descr="Ảnh có chứa văn bản, đồ họa véc-tơ&#10;&#10;Mô tả được tạo tự động">
            <a:extLst>
              <a:ext uri="{FF2B5EF4-FFF2-40B4-BE49-F238E27FC236}">
                <a16:creationId xmlns:a16="http://schemas.microsoft.com/office/drawing/2014/main" id="{1E1FAF2E-0984-D5C1-6E74-C6648C743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5800" y="4572000"/>
            <a:ext cx="3848637" cy="4064567"/>
          </a:xfrm>
          <a:prstGeom prst="rect">
            <a:avLst/>
          </a:prstGeom>
        </p:spPr>
      </p:pic>
      <p:pic>
        <p:nvPicPr>
          <p:cNvPr id="5" name="Hình ảnh 4" descr="Ảnh có chứa văn bản, tối&#10;&#10;Mô tả được tạo tự động">
            <a:extLst>
              <a:ext uri="{FF2B5EF4-FFF2-40B4-BE49-F238E27FC236}">
                <a16:creationId xmlns:a16="http://schemas.microsoft.com/office/drawing/2014/main" id="{E06135F3-8C34-9FFE-66C2-CD11424F0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6" name="Hình ảnh 5" descr="Ảnh có chứa phụ kiện, phong bì&#10;&#10;Mô tả được tạo tự động">
            <a:extLst>
              <a:ext uri="{FF2B5EF4-FFF2-40B4-BE49-F238E27FC236}">
                <a16:creationId xmlns:a16="http://schemas.microsoft.com/office/drawing/2014/main" id="{A7281CD1-83BF-419B-702E-5B990F0A6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7" name="Hình ảnh 6">
            <a:extLst>
              <a:ext uri="{FF2B5EF4-FFF2-40B4-BE49-F238E27FC236}">
                <a16:creationId xmlns:a16="http://schemas.microsoft.com/office/drawing/2014/main" id="{0DFD02B3-46BA-76E3-8541-0B42D5109B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spTree>
    <p:extLst>
      <p:ext uri="{BB962C8B-B14F-4D97-AF65-F5344CB8AC3E}">
        <p14:creationId xmlns:p14="http://schemas.microsoft.com/office/powerpoint/2010/main" val="3136343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0" presetClass="path" presetSubtype="0" accel="50000" decel="50000" fill="hold" nodeType="afterEffect">
                                  <p:stCondLst>
                                    <p:cond delay="0"/>
                                  </p:stCondLst>
                                  <p:childTnLst>
                                    <p:animMotion origin="layout" path="M 0.00117 0.00463 L 0.00117 0.00463 C 0.00417 -0.00023 0.00742 -0.00486 0.01042 -0.01018 C 0.02005 -0.02801 0.02682 -0.04768 0.03906 -0.06111 C 0.04818 -0.07129 0.05833 -0.0787 0.06849 -0.08518 C 0.07669 -0.09027 0.08542 -0.09189 0.09388 -0.0956 C 0.11836 -0.10625 0.12461 -0.10833 0.14701 -0.12407 C 0.1513 -0.12708 0.1556 -0.13032 0.15964 -0.13449 C 0.16797 -0.14328 0.17135 -0.15347 0.17643 -0.16898 C 0.18099 -0.18264 0.18607 -0.19606 0.18906 -0.21088 C 0.20221 -0.275 0.18997 -0.21921 0.20091 -0.2618 C 0.20221 -0.26689 0.20313 -0.27176 0.2043 -0.27685 C 0.20599 -0.28495 0.20651 -0.29398 0.20938 -0.30092 C 0.21107 -0.30486 0.21276 -0.30879 0.21445 -0.31273 C 0.22018 -0.32754 0.2224 -0.33727 0.23125 -0.35023 C 0.24375 -0.36875 0.22839 -0.34514 0.24141 -0.36828 C 0.24323 -0.37152 0.24557 -0.37384 0.24727 -0.37708 C 0.24831 -0.37916 0.24896 -0.38194 0.24974 -0.38449 C 0.25208 -0.39213 0.25287 -0.39583 0.25482 -0.40393 C 0.25586 -0.4125 0.25573 -0.40902 0.25573 -0.41458 L 0.26419 -0.40555 " pathEditMode="relative" ptsTypes="AAAAAAAAAAAAAAAAAAAAA">
                                      <p:cBhvr>
                                        <p:cTn id="12" dur="2000" fill="hold"/>
                                        <p:tgtEl>
                                          <p:spTgt spid="6"/>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1797 -0.15116 L 0.01797 -0.15116 C 0.04192 -0.16458 0.07617 -0.18102 0.09804 -0.2037 C 0.11744 -0.22384 0.13841 -0.25903 0.15026 -0.29352 C 0.1569 -0.31273 0.16093 -0.33449 0.16627 -0.35509 C 0.17161 -0.40301 0.17877 -0.45208 0.17643 -0.50185 C 0.17539 -0.52338 0.16992 -0.54352 0.16718 -0.56458 C 0.1638 -0.59005 0.16106 -0.61574 0.15794 -0.64097 C 0.15312 -0.67847 0.15143 -0.70417 0.13763 -0.73542 C 0.13242 -0.74745 0.12526 -0.75671 0.11823 -0.76551 C 0.09401 -0.79583 0.07356 -0.82245 0.04583 -0.83727 C 0.03841 -0.8412 0.0306 -0.84236 0.02304 -0.84468 C 0.00599 -0.84306 0.01289 -0.84468 0.00208 -0.8419 L 0.00208 -0.8419 " pathEditMode="relative" ptsTypes="AAAAAAAAAAAAAA">
                                      <p:cBhvr>
                                        <p:cTn id="14" dur="2000" fill="hold"/>
                                        <p:tgtEl>
                                          <p:spTgt spid="7"/>
                                        </p:tgtEl>
                                        <p:attrNameLst>
                                          <p:attrName>ppt_x</p:attrName>
                                          <p:attrName>ppt_y</p:attrName>
                                        </p:attrNameLst>
                                      </p:cBhvr>
                                    </p:animMotion>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3"/>
                                        </p:tgtEl>
                                        <p:attrNameLst>
                                          <p:attrName>r</p:attrName>
                                        </p:attrNameLst>
                                      </p:cBhvr>
                                    </p:animRot>
                                    <p:animRot by="-240000">
                                      <p:cBhvr>
                                        <p:cTn id="28" dur="200" fill="hold">
                                          <p:stCondLst>
                                            <p:cond delay="200"/>
                                          </p:stCondLst>
                                        </p:cTn>
                                        <p:tgtEl>
                                          <p:spTgt spid="3"/>
                                        </p:tgtEl>
                                        <p:attrNameLst>
                                          <p:attrName>r</p:attrName>
                                        </p:attrNameLst>
                                      </p:cBhvr>
                                    </p:animRot>
                                    <p:animRot by="240000">
                                      <p:cBhvr>
                                        <p:cTn id="29" dur="200" fill="hold">
                                          <p:stCondLst>
                                            <p:cond delay="400"/>
                                          </p:stCondLst>
                                        </p:cTn>
                                        <p:tgtEl>
                                          <p:spTgt spid="3"/>
                                        </p:tgtEl>
                                        <p:attrNameLst>
                                          <p:attrName>r</p:attrName>
                                        </p:attrNameLst>
                                      </p:cBhvr>
                                    </p:animRot>
                                    <p:animRot by="-240000">
                                      <p:cBhvr>
                                        <p:cTn id="30" dur="200" fill="hold">
                                          <p:stCondLst>
                                            <p:cond delay="600"/>
                                          </p:stCondLst>
                                        </p:cTn>
                                        <p:tgtEl>
                                          <p:spTgt spid="3"/>
                                        </p:tgtEl>
                                        <p:attrNameLst>
                                          <p:attrName>r</p:attrName>
                                        </p:attrNameLst>
                                      </p:cBhvr>
                                    </p:animRot>
                                    <p:animRot by="120000">
                                      <p:cBhvr>
                                        <p:cTn id="3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AAEAD79-6C04-EA71-66E0-A6BAE32A98DC}"/>
              </a:ext>
            </a:extLst>
          </p:cNvPr>
          <p:cNvPicPr>
            <a:picLocks noChangeAspect="1"/>
          </p:cNvPicPr>
          <p:nvPr/>
        </p:nvPicPr>
        <p:blipFill rotWithShape="1">
          <a:blip r:embed="rId3">
            <a:extLst>
              <a:ext uri="{28A0092B-C50C-407E-A947-70E740481C1C}">
                <a14:useLocalDpi xmlns:a14="http://schemas.microsoft.com/office/drawing/2010/main" val="0"/>
              </a:ext>
            </a:extLst>
          </a:blip>
          <a:srcRect l="15723" t="24542" r="7170" b="43407"/>
          <a:stretch/>
        </p:blipFill>
        <p:spPr>
          <a:xfrm>
            <a:off x="6768221" y="1139943"/>
            <a:ext cx="9026900" cy="3877534"/>
          </a:xfrm>
          <a:prstGeom prst="rect">
            <a:avLst/>
          </a:prstGeom>
        </p:spPr>
      </p:pic>
      <p:grpSp>
        <p:nvGrpSpPr>
          <p:cNvPr id="4" name="Nhóm 3">
            <a:extLst>
              <a:ext uri="{FF2B5EF4-FFF2-40B4-BE49-F238E27FC236}">
                <a16:creationId xmlns:a16="http://schemas.microsoft.com/office/drawing/2014/main" id="{FCE1B87E-FD93-A0A2-8BD6-51D21E3AC20A}"/>
              </a:ext>
            </a:extLst>
          </p:cNvPr>
          <p:cNvGrpSpPr/>
          <p:nvPr/>
        </p:nvGrpSpPr>
        <p:grpSpPr>
          <a:xfrm>
            <a:off x="729555" y="465160"/>
            <a:ext cx="14114364" cy="768567"/>
            <a:chOff x="729555" y="673549"/>
            <a:chExt cx="14114364" cy="768567"/>
          </a:xfrm>
        </p:grpSpPr>
        <p:grpSp>
          <p:nvGrpSpPr>
            <p:cNvPr id="26" name="Nhóm 25">
              <a:extLst>
                <a:ext uri="{FF2B5EF4-FFF2-40B4-BE49-F238E27FC236}">
                  <a16:creationId xmlns:a16="http://schemas.microsoft.com/office/drawing/2014/main" id="{6F9CBACC-6C1D-1682-E030-3ED5A3F98902}"/>
                </a:ext>
              </a:extLst>
            </p:cNvPr>
            <p:cNvGrpSpPr/>
            <p:nvPr/>
          </p:nvGrpSpPr>
          <p:grpSpPr>
            <a:xfrm>
              <a:off x="729555" y="686146"/>
              <a:ext cx="14114364" cy="755970"/>
              <a:chOff x="594519" y="1653241"/>
              <a:chExt cx="14114364" cy="755970"/>
            </a:xfrm>
          </p:grpSpPr>
          <p:sp>
            <p:nvSpPr>
              <p:cNvPr id="15" name="Rectangle 14">
                <a:extLst>
                  <a:ext uri="{FF2B5EF4-FFF2-40B4-BE49-F238E27FC236}">
                    <a16:creationId xmlns:a16="http://schemas.microsoft.com/office/drawing/2014/main" id="{B8D49F16-C347-9E49-B48D-3D7C64460B68}"/>
                  </a:ext>
                </a:extLst>
              </p:cNvPr>
              <p:cNvSpPr/>
              <p:nvPr/>
            </p:nvSpPr>
            <p:spPr>
              <a:xfrm>
                <a:off x="1474605" y="1708061"/>
                <a:ext cx="1323427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1CB2BE"/>
                    </a:solidFill>
                    <a:effectLst/>
                    <a:uLnTx/>
                    <a:uFillTx/>
                    <a:latin typeface="AvantGarde" panose="00000400000000000000" pitchFamily="2" charset="0"/>
                    <a:ea typeface="AvantGarde" panose="00000400000000000000" pitchFamily="2" charset="0"/>
                    <a:cs typeface="AvantGarde" panose="00000400000000000000" pitchFamily="2" charset="0"/>
                  </a:rPr>
                  <a:t>Nhận biết về an toàn trong lao động</a:t>
                </a:r>
              </a:p>
            </p:txBody>
          </p:sp>
          <p:pic>
            <p:nvPicPr>
              <p:cNvPr id="25" name="Hình ảnh 24">
                <a:extLst>
                  <a:ext uri="{FF2B5EF4-FFF2-40B4-BE49-F238E27FC236}">
                    <a16:creationId xmlns:a16="http://schemas.microsoft.com/office/drawing/2014/main" id="{F385FE9E-464C-505E-5882-C30C5A417FEC}"/>
                  </a:ext>
                </a:extLst>
              </p:cNvPr>
              <p:cNvPicPr>
                <a:picLocks noChangeAspect="1"/>
              </p:cNvPicPr>
              <p:nvPr/>
            </p:nvPicPr>
            <p:blipFill>
              <a:blip r:embed="rId4"/>
              <a:stretch>
                <a:fillRect/>
              </a:stretch>
            </p:blipFill>
            <p:spPr>
              <a:xfrm>
                <a:off x="594519" y="1653241"/>
                <a:ext cx="3151905" cy="755970"/>
              </a:xfrm>
              <a:prstGeom prst="rect">
                <a:avLst/>
              </a:prstGeom>
            </p:spPr>
          </p:pic>
        </p:grpSp>
        <p:sp>
          <p:nvSpPr>
            <p:cNvPr id="27" name="Hộp Văn bản 26">
              <a:extLst>
                <a:ext uri="{FF2B5EF4-FFF2-40B4-BE49-F238E27FC236}">
                  <a16:creationId xmlns:a16="http://schemas.microsoft.com/office/drawing/2014/main" id="{A399EAD0-845C-D25D-835C-6DDBD9C630FA}"/>
                </a:ext>
              </a:extLst>
            </p:cNvPr>
            <p:cNvSpPr txBox="1"/>
            <p:nvPr/>
          </p:nvSpPr>
          <p:spPr>
            <a:xfrm>
              <a:off x="919517" y="673549"/>
              <a:ext cx="470000"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4000" b="1">
                  <a:solidFill>
                    <a:srgbClr val="FFFFFF"/>
                  </a:solidFill>
                </a:rPr>
                <a:t>1</a:t>
              </a:r>
              <a:endParaRPr kumimoji="0" lang="en-US" sz="4000" b="1" i="0" u="none" strike="noStrike" kern="1200" cap="none" spc="0" normalizeH="0" baseline="0" noProof="0">
                <a:ln>
                  <a:noFill/>
                </a:ln>
                <a:solidFill>
                  <a:srgbClr val="FFFFFF"/>
                </a:solidFill>
                <a:effectLst/>
                <a:uLnTx/>
                <a:uFillTx/>
                <a:latin typeface="Arial" charset="0"/>
                <a:ea typeface="+mn-ea"/>
                <a:cs typeface="+mn-cs"/>
              </a:endParaRPr>
            </a:p>
          </p:txBody>
        </p:sp>
      </p:grpSp>
      <p:sp>
        <p:nvSpPr>
          <p:cNvPr id="6" name="Hộp Văn bản 5">
            <a:extLst>
              <a:ext uri="{FF2B5EF4-FFF2-40B4-BE49-F238E27FC236}">
                <a16:creationId xmlns:a16="http://schemas.microsoft.com/office/drawing/2014/main" id="{A5A87697-CAFD-2DC8-5FBB-65921E68433D}"/>
              </a:ext>
            </a:extLst>
          </p:cNvPr>
          <p:cNvSpPr txBox="1"/>
          <p:nvPr/>
        </p:nvSpPr>
        <p:spPr>
          <a:xfrm>
            <a:off x="620372" y="1524000"/>
            <a:ext cx="7103963" cy="3970318"/>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defRPr/>
            </a:pPr>
            <a:r>
              <a:rPr lang="en-US" sz="36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Kể tên các hoạt động lao động do nhà trường hoặc địa phương tổ chức mà em đã tham gia.</a:t>
            </a:r>
          </a:p>
          <a:p>
            <a:pPr marR="0" lvl="0" algn="l" defTabSz="914400" rtl="0" eaLnBrk="0" fontAlgn="base" latinLnBrk="0" hangingPunct="0">
              <a:lnSpc>
                <a:spcPct val="100000"/>
              </a:lnSpc>
              <a:spcBef>
                <a:spcPct val="0"/>
              </a:spcBef>
              <a:spcAft>
                <a:spcPct val="0"/>
              </a:spcAft>
              <a:buClrTx/>
              <a:buSzTx/>
              <a:tabLst/>
              <a:defRPr/>
            </a:pPr>
            <a:r>
              <a:rPr kumimoji="0" lang="en-US" sz="3600" b="0" i="0" u="none" strike="noStrike" kern="1200" cap="none" spc="0" normalizeH="0" baseline="0" noProof="0">
                <a:ln>
                  <a:noFill/>
                </a:ln>
                <a:solidFill>
                  <a:sysClr val="windowText" lastClr="000000"/>
                </a:solidFill>
                <a:effectLst/>
                <a:uLnTx/>
                <a:uFillTx/>
                <a:latin typeface="AvantGarde" panose="00000400000000000000" pitchFamily="2" charset="0"/>
                <a:ea typeface="AvantGarde" panose="00000400000000000000" pitchFamily="2" charset="0"/>
                <a:cs typeface="AvantGarde" panose="00000400000000000000" pitchFamily="2" charset="0"/>
              </a:rPr>
              <a:t>- Thảo luận những lưu ý đảm bảo an toàn trong lao động.</a:t>
            </a:r>
          </a:p>
          <a:p>
            <a:pPr marR="0" lvl="0" algn="l" defTabSz="914400" rtl="0" eaLnBrk="0" fontAlgn="base" latinLnBrk="0" hangingPunct="0">
              <a:lnSpc>
                <a:spcPct val="100000"/>
              </a:lnSpc>
              <a:spcBef>
                <a:spcPct val="0"/>
              </a:spcBef>
              <a:spcAft>
                <a:spcPct val="0"/>
              </a:spcAft>
              <a:buClrTx/>
              <a:buSzTx/>
              <a:tabLst/>
              <a:defRPr/>
            </a:pPr>
            <a:r>
              <a:rPr kumimoji="0" lang="en-US" sz="3600" b="0" i="0" u="none" strike="noStrike" kern="1200" cap="none" spc="0" normalizeH="0" baseline="0" noProof="0">
                <a:ln>
                  <a:noFill/>
                </a:ln>
                <a:solidFill>
                  <a:sysClr val="windowText" lastClr="000000"/>
                </a:solidFill>
                <a:effectLst/>
                <a:uLnTx/>
                <a:uFillTx/>
                <a:latin typeface="AvantGarde" panose="00000400000000000000" pitchFamily="2" charset="0"/>
                <a:ea typeface="AvantGarde" panose="00000400000000000000" pitchFamily="2" charset="0"/>
                <a:cs typeface="AvantGarde" panose="00000400000000000000" pitchFamily="2" charset="0"/>
              </a:rPr>
              <a:t>- Chia sẻ kết quả thảo luận.</a:t>
            </a:r>
          </a:p>
        </p:txBody>
      </p:sp>
      <p:grpSp>
        <p:nvGrpSpPr>
          <p:cNvPr id="29" name="Nhóm 28">
            <a:extLst>
              <a:ext uri="{FF2B5EF4-FFF2-40B4-BE49-F238E27FC236}">
                <a16:creationId xmlns:a16="http://schemas.microsoft.com/office/drawing/2014/main" id="{2E55D216-6593-9722-DA50-2C8976A4D4E1}"/>
              </a:ext>
            </a:extLst>
          </p:cNvPr>
          <p:cNvGrpSpPr/>
          <p:nvPr/>
        </p:nvGrpSpPr>
        <p:grpSpPr>
          <a:xfrm>
            <a:off x="-167481" y="5685987"/>
            <a:ext cx="5702222" cy="3396955"/>
            <a:chOff x="1118911" y="5403918"/>
            <a:chExt cx="5702222" cy="3396955"/>
          </a:xfrm>
        </p:grpSpPr>
        <p:pic>
          <p:nvPicPr>
            <p:cNvPr id="30" name="Hình ảnh 29">
              <a:extLst>
                <a:ext uri="{FF2B5EF4-FFF2-40B4-BE49-F238E27FC236}">
                  <a16:creationId xmlns:a16="http://schemas.microsoft.com/office/drawing/2014/main" id="{F6C23C62-8D5F-8D87-97AC-C1ABE441A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911" y="5693768"/>
              <a:ext cx="3888478" cy="3107105"/>
            </a:xfrm>
            <a:prstGeom prst="rect">
              <a:avLst/>
            </a:prstGeom>
          </p:spPr>
        </p:pic>
        <p:sp>
          <p:nvSpPr>
            <p:cNvPr id="37" name="Bong bóng Ý nghĩ: Hình đám mây 36">
              <a:extLst>
                <a:ext uri="{FF2B5EF4-FFF2-40B4-BE49-F238E27FC236}">
                  <a16:creationId xmlns:a16="http://schemas.microsoft.com/office/drawing/2014/main" id="{CDECB9E2-58B2-4224-B58C-9DDEFF6856AE}"/>
                </a:ext>
              </a:extLst>
            </p:cNvPr>
            <p:cNvSpPr/>
            <p:nvPr/>
          </p:nvSpPr>
          <p:spPr>
            <a:xfrm>
              <a:off x="3744804" y="5403918"/>
              <a:ext cx="3076329" cy="1754326"/>
            </a:xfrm>
            <a:prstGeom prst="cloudCallout">
              <a:avLst>
                <a:gd name="adj1" fmla="val -61187"/>
                <a:gd name="adj2" fmla="val 1804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Thảo luận nhóm</a:t>
              </a:r>
            </a:p>
          </p:txBody>
        </p:sp>
      </p:grpSp>
      <p:pic>
        <p:nvPicPr>
          <p:cNvPr id="7" name="Hình ảnh 6">
            <a:extLst>
              <a:ext uri="{FF2B5EF4-FFF2-40B4-BE49-F238E27FC236}">
                <a16:creationId xmlns:a16="http://schemas.microsoft.com/office/drawing/2014/main" id="{5A4BC111-D215-19DB-3E6F-9D28D4C08783}"/>
              </a:ext>
            </a:extLst>
          </p:cNvPr>
          <p:cNvPicPr>
            <a:picLocks noChangeAspect="1"/>
          </p:cNvPicPr>
          <p:nvPr/>
        </p:nvPicPr>
        <p:blipFill rotWithShape="1">
          <a:blip r:embed="rId3">
            <a:extLst>
              <a:ext uri="{28A0092B-C50C-407E-A947-70E740481C1C}">
                <a14:useLocalDpi xmlns:a14="http://schemas.microsoft.com/office/drawing/2010/main" val="0"/>
              </a:ext>
            </a:extLst>
          </a:blip>
          <a:srcRect l="16876" t="63546" r="11637" b="8039"/>
          <a:stretch/>
        </p:blipFill>
        <p:spPr>
          <a:xfrm>
            <a:off x="7097206" y="5173827"/>
            <a:ext cx="8368930" cy="3437596"/>
          </a:xfrm>
          <a:prstGeom prst="rect">
            <a:avLst/>
          </a:prstGeom>
        </p:spPr>
      </p:pic>
    </p:spTree>
    <p:extLst>
      <p:ext uri="{BB962C8B-B14F-4D97-AF65-F5344CB8AC3E}">
        <p14:creationId xmlns:p14="http://schemas.microsoft.com/office/powerpoint/2010/main" val="279555722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2517D43E-60C2-F028-6595-39AD626712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4919" y="2834857"/>
            <a:ext cx="6428572" cy="3629926"/>
          </a:xfrm>
          <a:prstGeom prst="rect">
            <a:avLst/>
          </a:prstGeom>
        </p:spPr>
      </p:pic>
    </p:spTree>
    <p:extLst>
      <p:ext uri="{BB962C8B-B14F-4D97-AF65-F5344CB8AC3E}">
        <p14:creationId xmlns:p14="http://schemas.microsoft.com/office/powerpoint/2010/main" val="23921079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F6EC7E5-2B99-6CF2-6863-A8B7390D7007}"/>
              </a:ext>
            </a:extLst>
          </p:cNvPr>
          <p:cNvPicPr>
            <a:picLocks noChangeAspect="1"/>
          </p:cNvPicPr>
          <p:nvPr/>
        </p:nvPicPr>
        <p:blipFill rotWithShape="1">
          <a:blip r:embed="rId2">
            <a:extLst>
              <a:ext uri="{28A0092B-C50C-407E-A947-70E740481C1C}">
                <a14:useLocalDpi xmlns:a14="http://schemas.microsoft.com/office/drawing/2010/main" val="0"/>
              </a:ext>
            </a:extLst>
          </a:blip>
          <a:srcRect l="15723" t="24542" r="7170" b="43407"/>
          <a:stretch/>
        </p:blipFill>
        <p:spPr>
          <a:xfrm>
            <a:off x="2499519" y="489671"/>
            <a:ext cx="11277600" cy="4844329"/>
          </a:xfrm>
          <a:prstGeom prst="rect">
            <a:avLst/>
          </a:prstGeom>
        </p:spPr>
      </p:pic>
      <p:sp>
        <p:nvSpPr>
          <p:cNvPr id="2" name="TextBox 2">
            <a:extLst>
              <a:ext uri="{FF2B5EF4-FFF2-40B4-BE49-F238E27FC236}">
                <a16:creationId xmlns:a16="http://schemas.microsoft.com/office/drawing/2014/main" id="{ADC75087-D3A1-FDCF-E5CB-6C6CD290C54C}"/>
              </a:ext>
            </a:extLst>
          </p:cNvPr>
          <p:cNvSpPr txBox="1"/>
          <p:nvPr/>
        </p:nvSpPr>
        <p:spPr>
          <a:xfrm>
            <a:off x="834628" y="5256167"/>
            <a:ext cx="14607380" cy="1477328"/>
          </a:xfrm>
          <a:prstGeom prst="rect">
            <a:avLst/>
          </a:prstGeom>
          <a:noFill/>
        </p:spPr>
        <p:txBody>
          <a:bodyPr wrap="square" rtlCol="0">
            <a:spAutoFit/>
          </a:bodyPr>
          <a:lstStyle/>
          <a:p>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Các</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hoạt</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động</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do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nhà</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trường</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hoặc</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đia</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tổ</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chức</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mà</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em</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đã</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tham</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gia</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endParaRPr lang="vi-VN"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TextBox 14">
            <a:extLst>
              <a:ext uri="{FF2B5EF4-FFF2-40B4-BE49-F238E27FC236}">
                <a16:creationId xmlns:a16="http://schemas.microsoft.com/office/drawing/2014/main" id="{AA55259E-87C1-804E-9202-EDC46DB34CD3}"/>
              </a:ext>
            </a:extLst>
          </p:cNvPr>
          <p:cNvSpPr txBox="1"/>
          <p:nvPr/>
        </p:nvSpPr>
        <p:spPr>
          <a:xfrm>
            <a:off x="834628" y="6363253"/>
            <a:ext cx="14607380" cy="1477328"/>
          </a:xfrm>
          <a:prstGeom prst="rect">
            <a:avLst/>
          </a:prstGeom>
          <a:noFill/>
        </p:spPr>
        <p:txBody>
          <a:bodyPr wrap="square" rtlCol="0">
            <a:spAutoFit/>
          </a:bodyPr>
          <a:lstStyle/>
          <a:p>
            <a:r>
              <a:rPr lang="en-US" sz="36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Các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hoạt</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động</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do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nhà</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trường</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tổ</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chức</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mà</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em</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đã</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tham</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gia</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là</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trồng</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vườn</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hoa</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cây</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cảnh</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nhổ</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cỏ</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dọn</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vệ</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sinh</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trường</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lớp</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p>
          <a:p>
            <a:endParaRPr lang="vi-VN"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TextBox 15">
            <a:extLst>
              <a:ext uri="{FF2B5EF4-FFF2-40B4-BE49-F238E27FC236}">
                <a16:creationId xmlns:a16="http://schemas.microsoft.com/office/drawing/2014/main" id="{EAB35619-6FC4-3DA7-BD79-649C09EBCEDB}"/>
              </a:ext>
            </a:extLst>
          </p:cNvPr>
          <p:cNvSpPr txBox="1"/>
          <p:nvPr/>
        </p:nvSpPr>
        <p:spPr>
          <a:xfrm>
            <a:off x="834628" y="7470339"/>
            <a:ext cx="14607381" cy="1477328"/>
          </a:xfrm>
          <a:prstGeom prst="rect">
            <a:avLst/>
          </a:prstGeom>
          <a:noFill/>
        </p:spPr>
        <p:txBody>
          <a:bodyPr wrap="square" rtlCol="0">
            <a:spAutoFit/>
          </a:bodyPr>
          <a:lstStyle/>
          <a:p>
            <a:r>
              <a:rPr lang="en-US" sz="36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Các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hoạt</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động</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do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địa</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phương</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tổ</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chức</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mà</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em</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đã</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tham</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gia</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là</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trồng</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vườn</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hoa</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cây</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cảnh</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vệ</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sinh</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đường</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làng</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p>
          <a:p>
            <a:endParaRPr lang="vi-VN"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7952311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A557869-7C2B-0CB9-D8CF-2B7EB1483560}"/>
              </a:ext>
            </a:extLst>
          </p:cNvPr>
          <p:cNvPicPr>
            <a:picLocks noChangeAspect="1"/>
          </p:cNvPicPr>
          <p:nvPr/>
        </p:nvPicPr>
        <p:blipFill rotWithShape="1">
          <a:blip r:embed="rId2">
            <a:extLst>
              <a:ext uri="{28A0092B-C50C-407E-A947-70E740481C1C}">
                <a14:useLocalDpi xmlns:a14="http://schemas.microsoft.com/office/drawing/2010/main" val="0"/>
              </a:ext>
            </a:extLst>
          </a:blip>
          <a:srcRect l="16876" t="63546" r="11637" b="8039"/>
          <a:stretch/>
        </p:blipFill>
        <p:spPr>
          <a:xfrm>
            <a:off x="708819" y="609599"/>
            <a:ext cx="14859000" cy="7620001"/>
          </a:xfrm>
          <a:prstGeom prst="rect">
            <a:avLst/>
          </a:prstGeom>
        </p:spPr>
      </p:pic>
      <p:sp>
        <p:nvSpPr>
          <p:cNvPr id="3" name="TextBox 19">
            <a:extLst>
              <a:ext uri="{FF2B5EF4-FFF2-40B4-BE49-F238E27FC236}">
                <a16:creationId xmlns:a16="http://schemas.microsoft.com/office/drawing/2014/main" id="{8242D60A-2DC2-6ADC-49D0-3D2E907C75E1}"/>
              </a:ext>
            </a:extLst>
          </p:cNvPr>
          <p:cNvSpPr txBox="1"/>
          <p:nvPr/>
        </p:nvSpPr>
        <p:spPr>
          <a:xfrm>
            <a:off x="2411169" y="5608496"/>
            <a:ext cx="5334000" cy="707886"/>
          </a:xfrm>
          <a:prstGeom prst="rect">
            <a:avLst/>
          </a:prstGeom>
          <a:solidFill>
            <a:srgbClr val="FFFAD8"/>
          </a:solidFill>
        </p:spPr>
        <p:txBody>
          <a:bodyPr wrap="square" rtlCol="0">
            <a:spAutoFit/>
          </a:bodyPr>
          <a:lstStyle/>
          <a:p>
            <a:pPr algn="ct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Trồng</a:t>
            </a:r>
            <a:r>
              <a:rPr lang="en-US"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xanh</a:t>
            </a:r>
            <a:endParaRPr lang="vi-VN"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20">
            <a:extLst>
              <a:ext uri="{FF2B5EF4-FFF2-40B4-BE49-F238E27FC236}">
                <a16:creationId xmlns:a16="http://schemas.microsoft.com/office/drawing/2014/main" id="{0ADFBE7D-533E-2530-5B17-6639C5AF2D37}"/>
              </a:ext>
            </a:extLst>
          </p:cNvPr>
          <p:cNvSpPr txBox="1"/>
          <p:nvPr/>
        </p:nvSpPr>
        <p:spPr>
          <a:xfrm>
            <a:off x="2401531" y="7010400"/>
            <a:ext cx="5334000" cy="707886"/>
          </a:xfrm>
          <a:prstGeom prst="rect">
            <a:avLst/>
          </a:prstGeom>
          <a:solidFill>
            <a:srgbClr val="FFFAD8"/>
          </a:solidFill>
        </p:spPr>
        <p:txBody>
          <a:bodyPr wrap="square" rtlCol="0">
            <a:spAutoFit/>
          </a:bodyPr>
          <a:lstStyle/>
          <a:p>
            <a:pPr algn="ct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Bê</a:t>
            </a:r>
            <a:r>
              <a:rPr lang="en-US"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đồ</a:t>
            </a:r>
            <a:endParaRPr lang="vi-VN"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22">
            <a:extLst>
              <a:ext uri="{FF2B5EF4-FFF2-40B4-BE49-F238E27FC236}">
                <a16:creationId xmlns:a16="http://schemas.microsoft.com/office/drawing/2014/main" id="{03027791-EE45-22C2-2D9E-B6D3263D8FB4}"/>
              </a:ext>
            </a:extLst>
          </p:cNvPr>
          <p:cNvSpPr txBox="1"/>
          <p:nvPr/>
        </p:nvSpPr>
        <p:spPr>
          <a:xfrm>
            <a:off x="8539836" y="5608496"/>
            <a:ext cx="6568281" cy="707886"/>
          </a:xfrm>
          <a:prstGeom prst="rect">
            <a:avLst/>
          </a:prstGeom>
          <a:solidFill>
            <a:srgbClr val="FFFAD8"/>
          </a:solidFill>
        </p:spPr>
        <p:txBody>
          <a:bodyPr wrap="square" rtlCol="0">
            <a:spAutoFit/>
          </a:bodyPr>
          <a:lstStyle/>
          <a:p>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Đeo</a:t>
            </a:r>
            <a:r>
              <a:rPr lang="en-US"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khẩu</a:t>
            </a:r>
            <a:r>
              <a:rPr lang="en-US"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trang</a:t>
            </a:r>
            <a:r>
              <a:rPr lang="en-US"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găng</a:t>
            </a:r>
            <a:r>
              <a:rPr lang="en-US"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tay</a:t>
            </a:r>
            <a:endParaRPr lang="vi-VN"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23">
            <a:extLst>
              <a:ext uri="{FF2B5EF4-FFF2-40B4-BE49-F238E27FC236}">
                <a16:creationId xmlns:a16="http://schemas.microsoft.com/office/drawing/2014/main" id="{47E74F9F-02D2-AAA8-91B0-6788B38EB19D}"/>
              </a:ext>
            </a:extLst>
          </p:cNvPr>
          <p:cNvSpPr txBox="1"/>
          <p:nvPr/>
        </p:nvSpPr>
        <p:spPr>
          <a:xfrm>
            <a:off x="8287362" y="6656457"/>
            <a:ext cx="6568281" cy="1077218"/>
          </a:xfrm>
          <a:prstGeom prst="rect">
            <a:avLst/>
          </a:prstGeom>
          <a:solidFill>
            <a:srgbClr val="FFFAD8"/>
          </a:solidFill>
        </p:spPr>
        <p:txBody>
          <a:bodyPr wrap="square" rtlCol="0">
            <a:spAutoFit/>
          </a:bodyPr>
          <a:lstStyle/>
          <a:p>
            <a:pPr>
              <a:lnSpc>
                <a:spcPct val="80000"/>
              </a:lnSpc>
            </a:pP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Đeo</a:t>
            </a:r>
            <a:r>
              <a:rPr lang="en-US"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giày</a:t>
            </a:r>
            <a:r>
              <a:rPr lang="en-US"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khẩu</a:t>
            </a:r>
            <a:r>
              <a:rPr lang="en-US"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trang</a:t>
            </a:r>
            <a:r>
              <a:rPr lang="en-US"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găng</a:t>
            </a:r>
            <a:r>
              <a:rPr lang="en-US"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tay</a:t>
            </a:r>
            <a:endParaRPr lang="vi-VN" sz="4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70683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10585</TotalTime>
  <Words>504</Words>
  <Application>Microsoft Office PowerPoint</Application>
  <PresentationFormat>Custom</PresentationFormat>
  <Paragraphs>54</Paragraphs>
  <Slides>16</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#9Slide07 Cadena</vt:lpstr>
      <vt:lpstr>Arial</vt:lpstr>
      <vt:lpstr>Arial-Rounded</vt:lpstr>
      <vt:lpstr>AvantGarde</vt:lpstr>
      <vt:lpstr>HP001 4 hàng</vt:lpstr>
      <vt:lpstr>HP-087</vt:lpstr>
      <vt:lpstr>SVN-Anastasia</vt:lpstr>
      <vt:lpstr>Times New Roman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MY PC</dc:creator>
  <dc:description>9Slide.vn</dc:description>
  <cp:lastModifiedBy>Hường Nguyễn</cp:lastModifiedBy>
  <cp:revision>1215</cp:revision>
  <dcterms:created xsi:type="dcterms:W3CDTF">2008-09-09T22:52:10Z</dcterms:created>
  <dcterms:modified xsi:type="dcterms:W3CDTF">2023-05-14T03:17:26Z</dcterms:modified>
  <cp:category>9Slide.vn</cp:category>
</cp:coreProperties>
</file>