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9" r:id="rId2"/>
    <p:sldId id="300" r:id="rId3"/>
    <p:sldId id="301" r:id="rId4"/>
    <p:sldId id="305" r:id="rId5"/>
    <p:sldId id="258" r:id="rId6"/>
    <p:sldId id="314" r:id="rId7"/>
    <p:sldId id="307" r:id="rId8"/>
    <p:sldId id="309" r:id="rId9"/>
    <p:sldId id="321" r:id="rId10"/>
    <p:sldId id="310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13" r:id="rId19"/>
    <p:sldId id="319" r:id="rId20"/>
    <p:sldId id="312" r:id="rId21"/>
    <p:sldId id="320" r:id="rId22"/>
    <p:sldId id="268" r:id="rId23"/>
    <p:sldId id="306" r:id="rId2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4548" autoAdjust="0"/>
  </p:normalViewPr>
  <p:slideViewPr>
    <p:cSldViewPr>
      <p:cViewPr varScale="1">
        <p:scale>
          <a:sx n="47" d="100"/>
          <a:sy n="47" d="100"/>
        </p:scale>
        <p:origin x="792" y="10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62531-3519-6E5B-97A7-760D98103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56" t="12652" r="6809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31DD50-0E5B-A89E-7D6A-912160E38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7" y="233464"/>
            <a:ext cx="1579241" cy="19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89C85-2306-12CC-8214-9418FEA52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81" t="32641"/>
          <a:stretch/>
        </p:blipFill>
        <p:spPr>
          <a:xfrm>
            <a:off x="-17502" y="-16933"/>
            <a:ext cx="7875542" cy="1051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51F18-9F89-5120-47BA-C1541C4DE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360" b="36194"/>
          <a:stretch/>
        </p:blipFill>
        <p:spPr>
          <a:xfrm>
            <a:off x="-17501" y="8267472"/>
            <a:ext cx="3578322" cy="8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0CFD662-0C28-40BC-E54E-FBFA574CC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B7DDCC-19E5-596A-02E0-1A8800637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" y="15340"/>
            <a:ext cx="162440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6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2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F63ECBFF-07E1-7928-74C0-FE46D5C0E9C4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65533AF-CC4F-ED14-007B-4CDA069F61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551" y="1"/>
            <a:ext cx="1078088" cy="13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7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emf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5">
            <a:extLst>
              <a:ext uri="{FF2B5EF4-FFF2-40B4-BE49-F238E27FC236}">
                <a16:creationId xmlns:a16="http://schemas.microsoft.com/office/drawing/2014/main" id="{E7EE641A-3BAE-9A37-3689-8DD5490351C9}"/>
              </a:ext>
            </a:extLst>
          </p:cNvPr>
          <p:cNvSpPr txBox="1"/>
          <p:nvPr/>
        </p:nvSpPr>
        <p:spPr>
          <a:xfrm>
            <a:off x="518319" y="6858000"/>
            <a:ext cx="1043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Em tuân thủ quy tắc an toàn giao thông (Tiết 1)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5D3FB-C012-FDED-E54A-262B292C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719" y="457200"/>
            <a:ext cx="5655223" cy="3493139"/>
          </a:xfrm>
          <a:prstGeom prst="rect">
            <a:avLst/>
          </a:prstGeom>
        </p:spPr>
      </p:pic>
      <p:grpSp>
        <p:nvGrpSpPr>
          <p:cNvPr id="2" name="Nhóm 14">
            <a:extLst>
              <a:ext uri="{FF2B5EF4-FFF2-40B4-BE49-F238E27FC236}">
                <a16:creationId xmlns:a16="http://schemas.microsoft.com/office/drawing/2014/main" id="{5EE73129-80A5-3E72-8BEA-9AA03D86049C}"/>
              </a:ext>
            </a:extLst>
          </p:cNvPr>
          <p:cNvGrpSpPr/>
          <p:nvPr/>
        </p:nvGrpSpPr>
        <p:grpSpPr>
          <a:xfrm>
            <a:off x="899319" y="4028453"/>
            <a:ext cx="5904416" cy="2339876"/>
            <a:chOff x="297366" y="2792219"/>
            <a:chExt cx="3925136" cy="1555502"/>
          </a:xfrm>
        </p:grpSpPr>
        <p:grpSp>
          <p:nvGrpSpPr>
            <p:cNvPr id="3" name="Nhóm 11">
              <a:extLst>
                <a:ext uri="{FF2B5EF4-FFF2-40B4-BE49-F238E27FC236}">
                  <a16:creationId xmlns:a16="http://schemas.microsoft.com/office/drawing/2014/main" id="{B361D469-417F-EF7D-6469-48157E17931E}"/>
                </a:ext>
              </a:extLst>
            </p:cNvPr>
            <p:cNvGrpSpPr/>
            <p:nvPr/>
          </p:nvGrpSpPr>
          <p:grpSpPr>
            <a:xfrm>
              <a:off x="297366" y="2792219"/>
              <a:ext cx="3925136" cy="1555502"/>
              <a:chOff x="297366" y="2792219"/>
              <a:chExt cx="3925136" cy="1555502"/>
            </a:xfrm>
          </p:grpSpPr>
          <p:sp>
            <p:nvSpPr>
              <p:cNvPr id="6" name="Hình Bầu dục 9">
                <a:extLst>
                  <a:ext uri="{FF2B5EF4-FFF2-40B4-BE49-F238E27FC236}">
                    <a16:creationId xmlns:a16="http://schemas.microsoft.com/office/drawing/2014/main" id="{42D27989-A595-C448-D202-A77E9BA105F1}"/>
                  </a:ext>
                </a:extLst>
              </p:cNvPr>
              <p:cNvSpPr/>
              <p:nvPr/>
            </p:nvSpPr>
            <p:spPr>
              <a:xfrm>
                <a:off x="2667000" y="2792219"/>
                <a:ext cx="1555502" cy="1555502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Hình chữ nhật 7">
                <a:extLst>
                  <a:ext uri="{FF2B5EF4-FFF2-40B4-BE49-F238E27FC236}">
                    <a16:creationId xmlns:a16="http://schemas.microsoft.com/office/drawing/2014/main" id="{1B45B3D7-FAD7-0E34-584B-2B90E5257148}"/>
                  </a:ext>
                </a:extLst>
              </p:cNvPr>
              <p:cNvSpPr/>
              <p:nvPr/>
            </p:nvSpPr>
            <p:spPr>
              <a:xfrm>
                <a:off x="297366" y="3211551"/>
                <a:ext cx="2601951" cy="86236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CCFF"/>
                  </a:gs>
                  <a:gs pos="83000">
                    <a:srgbClr val="FFCC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Hình Bầu dục 8">
                <a:extLst>
                  <a:ext uri="{FF2B5EF4-FFF2-40B4-BE49-F238E27FC236}">
                    <a16:creationId xmlns:a16="http://schemas.microsoft.com/office/drawing/2014/main" id="{7C93274F-D51C-BEE6-A7AA-BB3DA94223A4}"/>
                  </a:ext>
                </a:extLst>
              </p:cNvPr>
              <p:cNvSpPr/>
              <p:nvPr/>
            </p:nvSpPr>
            <p:spPr>
              <a:xfrm>
                <a:off x="2644140" y="3002280"/>
                <a:ext cx="1165860" cy="1165860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Hình Bầu dục 10">
                <a:extLst>
                  <a:ext uri="{FF2B5EF4-FFF2-40B4-BE49-F238E27FC236}">
                    <a16:creationId xmlns:a16="http://schemas.microsoft.com/office/drawing/2014/main" id="{6B4519E4-2A3D-2F05-973D-CCA3EDE62E4A}"/>
                  </a:ext>
                </a:extLst>
              </p:cNvPr>
              <p:cNvSpPr/>
              <p:nvPr/>
            </p:nvSpPr>
            <p:spPr>
              <a:xfrm>
                <a:off x="2644140" y="3108309"/>
                <a:ext cx="1014111" cy="1014111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Hộp Văn bản 12">
              <a:extLst>
                <a:ext uri="{FF2B5EF4-FFF2-40B4-BE49-F238E27FC236}">
                  <a16:creationId xmlns:a16="http://schemas.microsoft.com/office/drawing/2014/main" id="{5E56CE9E-52FA-7906-3847-31C7003C52B2}"/>
                </a:ext>
              </a:extLst>
            </p:cNvPr>
            <p:cNvSpPr txBox="1"/>
            <p:nvPr/>
          </p:nvSpPr>
          <p:spPr>
            <a:xfrm>
              <a:off x="2720434" y="3117193"/>
              <a:ext cx="861524" cy="9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Hộp Văn bản 13">
              <a:extLst>
                <a:ext uri="{FF2B5EF4-FFF2-40B4-BE49-F238E27FC236}">
                  <a16:creationId xmlns:a16="http://schemas.microsoft.com/office/drawing/2014/main" id="{5D777000-DB9E-9697-F8ED-591F22DD6B17}"/>
                </a:ext>
              </a:extLst>
            </p:cNvPr>
            <p:cNvSpPr txBox="1"/>
            <p:nvPr/>
          </p:nvSpPr>
          <p:spPr>
            <a:xfrm>
              <a:off x="1158890" y="3203953"/>
              <a:ext cx="1485250" cy="87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Bài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C471711-E1AD-E14B-3421-99FC7FF5BC80}"/>
              </a:ext>
            </a:extLst>
          </p:cNvPr>
          <p:cNvSpPr txBox="1"/>
          <p:nvPr/>
        </p:nvSpPr>
        <p:spPr>
          <a:xfrm>
            <a:off x="7985919" y="614766"/>
            <a:ext cx="2403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33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06D761-E1A7-2183-712A-7945D6ED8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23769" r="2450" b="32704"/>
          <a:stretch/>
        </p:blipFill>
        <p:spPr bwMode="auto">
          <a:xfrm>
            <a:off x="11308031" y="5638801"/>
            <a:ext cx="479101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68CE626-EDB9-02D2-A6C9-55492E85F0DE}"/>
              </a:ext>
            </a:extLst>
          </p:cNvPr>
          <p:cNvSpPr txBox="1"/>
          <p:nvPr/>
        </p:nvSpPr>
        <p:spPr>
          <a:xfrm>
            <a:off x="8793480" y="2512594"/>
            <a:ext cx="74525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 được đi xe đạp dàn hàng ngang.</a:t>
            </a:r>
            <a:endParaRPr lang="en-US" sz="4000" b="1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79D2125-9641-C7B2-F387-9F631EBAE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6181" r="50476" b="76147"/>
          <a:stretch/>
        </p:blipFill>
        <p:spPr>
          <a:xfrm>
            <a:off x="30639" y="1450627"/>
            <a:ext cx="8488680" cy="5932295"/>
          </a:xfrm>
          <a:prstGeom prst="roundRect">
            <a:avLst>
              <a:gd name="adj" fmla="val 7234"/>
            </a:avLst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DA5BF01-36D3-2D98-21AC-F95917DBC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-543" r="65406" b="87893"/>
          <a:stretch/>
        </p:blipFill>
        <p:spPr>
          <a:xfrm>
            <a:off x="8224647" y="45064"/>
            <a:ext cx="3789744" cy="11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06D761-E1A7-2183-712A-7945D6ED8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23769" r="2450" b="32704"/>
          <a:stretch/>
        </p:blipFill>
        <p:spPr bwMode="auto">
          <a:xfrm>
            <a:off x="11308031" y="5638801"/>
            <a:ext cx="479101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68CE626-EDB9-02D2-A6C9-55492E85F0DE}"/>
              </a:ext>
            </a:extLst>
          </p:cNvPr>
          <p:cNvSpPr txBox="1"/>
          <p:nvPr/>
        </p:nvSpPr>
        <p:spPr>
          <a:xfrm>
            <a:off x="8793480" y="2512594"/>
            <a:ext cx="74525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 được đi xe đạp trong phần đường có biển cấm đi xe đạp.</a:t>
            </a:r>
            <a:endParaRPr lang="en-US" sz="4000" b="1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79D2125-9641-C7B2-F387-9F631EBAE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5" t="6181" r="8938" b="76147"/>
          <a:stretch/>
        </p:blipFill>
        <p:spPr>
          <a:xfrm>
            <a:off x="30639" y="1450627"/>
            <a:ext cx="8488680" cy="5932295"/>
          </a:xfrm>
          <a:prstGeom prst="roundRect">
            <a:avLst>
              <a:gd name="adj" fmla="val 7234"/>
            </a:avLst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DA5BF01-36D3-2D98-21AC-F95917DBC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-543" r="65406" b="87893"/>
          <a:stretch/>
        </p:blipFill>
        <p:spPr>
          <a:xfrm>
            <a:off x="8224647" y="45064"/>
            <a:ext cx="3789744" cy="11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06D761-E1A7-2183-712A-7945D6ED8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23769" r="2450" b="32704"/>
          <a:stretch/>
        </p:blipFill>
        <p:spPr bwMode="auto">
          <a:xfrm>
            <a:off x="11308031" y="5638801"/>
            <a:ext cx="479101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68CE626-EDB9-02D2-A6C9-55492E85F0DE}"/>
              </a:ext>
            </a:extLst>
          </p:cNvPr>
          <p:cNvSpPr txBox="1"/>
          <p:nvPr/>
        </p:nvSpPr>
        <p:spPr>
          <a:xfrm>
            <a:off x="8793480" y="2512594"/>
            <a:ext cx="74525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Sang đường phải quan sát đường. Chỉ sang đường khi đèn đường dành cho người đi bộ đã bật.</a:t>
            </a:r>
            <a:endParaRPr lang="en-US" sz="4000" b="1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79D2125-9641-C7B2-F387-9F631EBAE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5659" r="50476" b="56669"/>
          <a:stretch/>
        </p:blipFill>
        <p:spPr>
          <a:xfrm>
            <a:off x="30639" y="1450627"/>
            <a:ext cx="8488680" cy="5932295"/>
          </a:xfrm>
          <a:prstGeom prst="roundRect">
            <a:avLst>
              <a:gd name="adj" fmla="val 7234"/>
            </a:avLst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DA5BF01-36D3-2D98-21AC-F95917DBC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-543" r="65406" b="87893"/>
          <a:stretch/>
        </p:blipFill>
        <p:spPr>
          <a:xfrm>
            <a:off x="8224647" y="45064"/>
            <a:ext cx="3789744" cy="11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06D761-E1A7-2183-712A-7945D6ED8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23769" r="2450" b="32704"/>
          <a:stretch/>
        </p:blipFill>
        <p:spPr bwMode="auto">
          <a:xfrm>
            <a:off x="11308031" y="5638801"/>
            <a:ext cx="479101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68CE626-EDB9-02D2-A6C9-55492E85F0DE}"/>
              </a:ext>
            </a:extLst>
          </p:cNvPr>
          <p:cNvSpPr txBox="1"/>
          <p:nvPr/>
        </p:nvSpPr>
        <p:spPr>
          <a:xfrm>
            <a:off x="8793480" y="2057400"/>
            <a:ext cx="745251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 được tự ý lấy áo phao ra khỏi túi phía dưới ghê hoặc ngăn chứa bên cạnh ghế. Không được làm phồng áo phao trong máy bay.</a:t>
            </a:r>
            <a:endParaRPr lang="en-US" sz="4000" b="1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79D2125-9641-C7B2-F387-9F631EBAE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6" t="25432" r="8587" b="56896"/>
          <a:stretch/>
        </p:blipFill>
        <p:spPr>
          <a:xfrm>
            <a:off x="30639" y="1450627"/>
            <a:ext cx="8488680" cy="5932295"/>
          </a:xfrm>
          <a:prstGeom prst="roundRect">
            <a:avLst>
              <a:gd name="adj" fmla="val 7234"/>
            </a:avLst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DA5BF01-36D3-2D98-21AC-F95917DBC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-543" r="65406" b="87893"/>
          <a:stretch/>
        </p:blipFill>
        <p:spPr>
          <a:xfrm>
            <a:off x="8224647" y="45064"/>
            <a:ext cx="3789744" cy="11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06D761-E1A7-2183-712A-7945D6ED8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23769" r="2450" b="32704"/>
          <a:stretch/>
        </p:blipFill>
        <p:spPr bwMode="auto">
          <a:xfrm>
            <a:off x="11308031" y="5638801"/>
            <a:ext cx="479101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68CE626-EDB9-02D2-A6C9-55492E85F0DE}"/>
              </a:ext>
            </a:extLst>
          </p:cNvPr>
          <p:cNvSpPr txBox="1"/>
          <p:nvPr/>
        </p:nvSpPr>
        <p:spPr>
          <a:xfrm>
            <a:off x="8793480" y="2133600"/>
            <a:ext cx="745251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 di chuyển trên đường thủy phải mặc áo phao. Không được với người xuống nước khi đang di chuyển trên ghe, thuyền.</a:t>
            </a:r>
            <a:endParaRPr lang="en-US" sz="4000" b="1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79D2125-9641-C7B2-F387-9F631EBAE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t="44640" r="50584" b="35026"/>
          <a:stretch/>
        </p:blipFill>
        <p:spPr>
          <a:xfrm>
            <a:off x="30639" y="1219200"/>
            <a:ext cx="8488680" cy="6825865"/>
          </a:xfrm>
          <a:prstGeom prst="roundRect">
            <a:avLst>
              <a:gd name="adj" fmla="val 7234"/>
            </a:avLst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DA5BF01-36D3-2D98-21AC-F95917DBC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-543" r="65406" b="87893"/>
          <a:stretch/>
        </p:blipFill>
        <p:spPr>
          <a:xfrm>
            <a:off x="8224647" y="45064"/>
            <a:ext cx="3789744" cy="11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06D761-E1A7-2183-712A-7945D6ED8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23769" r="2450" b="32704"/>
          <a:stretch/>
        </p:blipFill>
        <p:spPr bwMode="auto">
          <a:xfrm>
            <a:off x="11308031" y="5638801"/>
            <a:ext cx="479101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68CE626-EDB9-02D2-A6C9-55492E85F0DE}"/>
              </a:ext>
            </a:extLst>
          </p:cNvPr>
          <p:cNvSpPr txBox="1"/>
          <p:nvPr/>
        </p:nvSpPr>
        <p:spPr>
          <a:xfrm>
            <a:off x="8793480" y="3406914"/>
            <a:ext cx="7452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 đi xe đạp trên vỉa hè.</a:t>
            </a:r>
            <a:endParaRPr lang="en-US" sz="4000" b="1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79D2125-9641-C7B2-F387-9F631EBAE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4" t="44675" r="8519" b="34921"/>
          <a:stretch/>
        </p:blipFill>
        <p:spPr>
          <a:xfrm>
            <a:off x="30639" y="1147345"/>
            <a:ext cx="8488680" cy="6849311"/>
          </a:xfrm>
          <a:prstGeom prst="roundRect">
            <a:avLst>
              <a:gd name="adj" fmla="val 7234"/>
            </a:avLst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DA5BF01-36D3-2D98-21AC-F95917DBC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-543" r="65406" b="87893"/>
          <a:stretch/>
        </p:blipFill>
        <p:spPr>
          <a:xfrm>
            <a:off x="8224647" y="45064"/>
            <a:ext cx="3789744" cy="11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06D761-E1A7-2183-712A-7945D6ED8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23769" r="2450" b="32704"/>
          <a:stretch/>
        </p:blipFill>
        <p:spPr bwMode="auto">
          <a:xfrm>
            <a:off x="11308031" y="5638801"/>
            <a:ext cx="479101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68CE626-EDB9-02D2-A6C9-55492E85F0DE}"/>
              </a:ext>
            </a:extLst>
          </p:cNvPr>
          <p:cNvSpPr txBox="1"/>
          <p:nvPr/>
        </p:nvSpPr>
        <p:spPr>
          <a:xfrm>
            <a:off x="8976519" y="2867561"/>
            <a:ext cx="7269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 xe máy dừng hẳn mới được lên và xuống xe.</a:t>
            </a:r>
            <a:endParaRPr lang="en-US" sz="4000" b="1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79D2125-9641-C7B2-F387-9F631EBAE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65610" r="49979" b="11752"/>
          <a:stretch/>
        </p:blipFill>
        <p:spPr>
          <a:xfrm>
            <a:off x="-15081" y="772206"/>
            <a:ext cx="8808561" cy="7402551"/>
          </a:xfrm>
          <a:prstGeom prst="roundRect">
            <a:avLst>
              <a:gd name="adj" fmla="val 7234"/>
            </a:avLst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DA5BF01-36D3-2D98-21AC-F95917DBC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-543" r="65406" b="87893"/>
          <a:stretch/>
        </p:blipFill>
        <p:spPr>
          <a:xfrm>
            <a:off x="8224647" y="45064"/>
            <a:ext cx="3789744" cy="11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06D761-E1A7-2183-712A-7945D6ED8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23769" r="2450" b="32704"/>
          <a:stretch/>
        </p:blipFill>
        <p:spPr bwMode="auto">
          <a:xfrm>
            <a:off x="11308031" y="5638801"/>
            <a:ext cx="479101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68CE626-EDB9-02D2-A6C9-55492E85F0DE}"/>
              </a:ext>
            </a:extLst>
          </p:cNvPr>
          <p:cNvSpPr txBox="1"/>
          <p:nvPr/>
        </p:nvSpPr>
        <p:spPr>
          <a:xfrm>
            <a:off x="8793480" y="2512594"/>
            <a:ext cx="74525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 khi mở cửa xe ô tô phải quan sát.</a:t>
            </a:r>
            <a:endParaRPr lang="en-US" sz="4000" b="1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79D2125-9641-C7B2-F387-9F631EBAE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0" t="68858" r="9086" b="11786"/>
          <a:stretch/>
        </p:blipFill>
        <p:spPr>
          <a:xfrm>
            <a:off x="30639" y="1450627"/>
            <a:ext cx="8667884" cy="6497619"/>
          </a:xfrm>
          <a:prstGeom prst="roundRect">
            <a:avLst>
              <a:gd name="adj" fmla="val 7234"/>
            </a:avLst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DA5BF01-36D3-2D98-21AC-F95917DBC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-543" r="65406" b="87893"/>
          <a:stretch/>
        </p:blipFill>
        <p:spPr>
          <a:xfrm>
            <a:off x="8224647" y="45064"/>
            <a:ext cx="3789744" cy="11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765D6-0B21-9296-54FC-39BFBCBC8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9" name="Hình ảnh 8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803876B1-013F-3432-A8BF-AB596D26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11" name="Hình ảnh 10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DDDBD034-29F7-8FE1-C89B-14006BBF4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12" name="Hình ảnh 11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DB2093FD-8453-8430-FF21-5D0F8AD84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416BF74-564D-BD16-5010-9ECA6F033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AD582E6-DF6C-D5A5-EF03-DFD09F8B53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51" y="1936089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CE7DE5-2CA4-A1C8-AD31-7847E3DE5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46" b="41760" l="8972" r="36682">
                        <a14:foregroundMark x1="9813" y1="35056" x2="9813" y2="35056"/>
                        <a14:foregroundMark x1="9252" y1="32542" x2="9252" y2="32542"/>
                        <a14:foregroundMark x1="8972" y1="35335" x2="9766" y2="38408"/>
                        <a14:foregroundMark x1="12991" y1="37430" x2="13551" y2="38827"/>
                        <a14:foregroundMark x1="13925" y1="42039" x2="13925" y2="42039"/>
                        <a14:foregroundMark x1="35888" y1="31145" x2="36215" y2="33520"/>
                        <a14:foregroundMark x1="15654" y1="14385" x2="15654" y2="14385"/>
                        <a14:foregroundMark x1="36682" y1="33520" x2="36636" y2="36034"/>
                        <a14:backgroundMark x1="37243" y1="32821" x2="37243" y2="3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9" t="11731" r="62432" b="54751"/>
          <a:stretch/>
        </p:blipFill>
        <p:spPr>
          <a:xfrm>
            <a:off x="9357519" y="-22860"/>
            <a:ext cx="4114800" cy="1524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C26D6DE-41A6-A21E-3124-F8EACB8B6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19" y="5573653"/>
            <a:ext cx="5562600" cy="357034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E25F752-1F34-3C9D-D345-6F6D3D2BA6BF}"/>
              </a:ext>
            </a:extLst>
          </p:cNvPr>
          <p:cNvSpPr txBox="1"/>
          <p:nvPr/>
        </p:nvSpPr>
        <p:spPr>
          <a:xfrm>
            <a:off x="744308" y="1447800"/>
            <a:ext cx="14788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hãy kể thêm những quy tắc an toàn khi tham gia giao thông.</a:t>
            </a:r>
          </a:p>
        </p:txBody>
      </p:sp>
    </p:spTree>
    <p:extLst>
      <p:ext uri="{BB962C8B-B14F-4D97-AF65-F5344CB8AC3E}">
        <p14:creationId xmlns:p14="http://schemas.microsoft.com/office/powerpoint/2010/main" val="28997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0AB335A-F6D4-FC69-7040-454F8FA23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99" y="0"/>
            <a:ext cx="16764000" cy="8382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6025EA2-B0C2-5A65-892F-D8F6E1987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D2875DFB-0A4A-FAF5-BAF2-645709B71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19" y="3422105"/>
            <a:ext cx="5405639" cy="570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4078BC2E-C99D-B81B-8689-F4FD777BBD9A}"/>
              </a:ext>
            </a:extLst>
          </p:cNvPr>
          <p:cNvGrpSpPr/>
          <p:nvPr/>
        </p:nvGrpSpPr>
        <p:grpSpPr>
          <a:xfrm>
            <a:off x="549185" y="992290"/>
            <a:ext cx="14867657" cy="8958559"/>
            <a:chOff x="-224045" y="1351953"/>
            <a:chExt cx="14867657" cy="8958559"/>
          </a:xfrm>
        </p:grpSpPr>
        <p:pic>
          <p:nvPicPr>
            <p:cNvPr id="3" name="PA_图片 3">
              <a:extLst>
                <a:ext uri="{FF2B5EF4-FFF2-40B4-BE49-F238E27FC236}">
                  <a16:creationId xmlns:a16="http://schemas.microsoft.com/office/drawing/2014/main" id="{947726C3-69A8-9A16-FB26-B2B8F5C7817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08919" y="1351953"/>
              <a:ext cx="12192000" cy="7339203"/>
            </a:xfrm>
            <a:prstGeom prst="rect">
              <a:avLst/>
            </a:prstGeom>
          </p:spPr>
        </p:pic>
        <p:pic>
          <p:nvPicPr>
            <p:cNvPr id="4" name="Picture 11">
              <a:extLst>
                <a:ext uri="{FF2B5EF4-FFF2-40B4-BE49-F238E27FC236}">
                  <a16:creationId xmlns:a16="http://schemas.microsoft.com/office/drawing/2014/main" id="{1B33263B-E078-EE04-7DE6-8F34B54D3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7900" y1="25185" x2="62300" y2="26852"/>
                          <a14:foregroundMark x1="48900" y1="23241" x2="61200" y2="24352"/>
                          <a14:foregroundMark x1="58000" y1="22407" x2="69200" y2="2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0419" y="5149864"/>
              <a:ext cx="3933193" cy="4247848"/>
            </a:xfrm>
            <a:prstGeom prst="rect">
              <a:avLst/>
            </a:prstGeom>
          </p:spPr>
        </p:pic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49BE6385-7F80-D2B7-B568-28D008E87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3100" y1="44167" x2="62400" y2="48426"/>
                          <a14:foregroundMark x1="62400" y1="48426" x2="64100" y2="48611"/>
                          <a14:backgroundMark x1="27300" y1="28056" x2="28400" y2="51111"/>
                          <a14:backgroundMark x1="48300" y1="64444" x2="48800" y2="68889"/>
                          <a14:backgroundMark x1="67500" y1="28056" x2="67500" y2="28056"/>
                          <a14:backgroundMark x1="62300" y1="36759" x2="62300" y2="36759"/>
                          <a14:backgroundMark x1="63600" y1="34630" x2="65500" y2="33611"/>
                          <a14:backgroundMark x1="59500" y1="35278" x2="63900" y2="35093"/>
                          <a14:backgroundMark x1="57900" y1="36111" x2="59100" y2="36111"/>
                          <a14:backgroundMark x1="32800" y1="34444" x2="36700" y2="36759"/>
                          <a14:backgroundMark x1="64100" y1="46944" x2="64100" y2="46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4045" y="4237064"/>
              <a:ext cx="5623563" cy="6073448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962A84-9F7E-9B71-790A-A93CC06327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638" y="3696282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D584842-846B-407E-810D-CD695B41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551" y="-1066800"/>
            <a:ext cx="14706600" cy="983040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45F1F77-A8C3-ED0C-243F-585EC0E4C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19" y="3587262"/>
            <a:ext cx="7264230" cy="580878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C43DB5B-1FA0-17DF-C702-4C1B5D8BB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2590800"/>
            <a:ext cx="10345809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6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9B5118B-5C7B-6A92-EB6A-01BC1AD98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81" y="0"/>
            <a:ext cx="9386463" cy="940760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B7261B8-73B5-E5EC-ECC4-B1E5DC890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53" y="3124200"/>
            <a:ext cx="6248461" cy="221674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6D39713-FAE9-3E00-BDC8-13E9304EA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362201"/>
            <a:ext cx="4743525" cy="54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5E41B6D-A1F5-7C55-D74F-31C28D314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9" y="914400"/>
            <a:ext cx="8025572" cy="353394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AA2E120-7DDE-2F1C-103B-F0CBFB98E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235" y="4080907"/>
            <a:ext cx="4321693" cy="401331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C0650-6AC9-0911-5928-AF9B5121A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2697997"/>
            <a:ext cx="10748963" cy="797812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B99621-BD70-D2ED-2E83-47B91631B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450" y="3564770"/>
            <a:ext cx="4541731" cy="45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17B746C-53A4-A91C-7939-9182FE09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4558" r="63307" b="84381"/>
          <a:stretch/>
        </p:blipFill>
        <p:spPr>
          <a:xfrm>
            <a:off x="8443119" y="0"/>
            <a:ext cx="5257959" cy="112776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FF1FCE2-365B-C184-434C-A3BD260835B8}"/>
              </a:ext>
            </a:extLst>
          </p:cNvPr>
          <p:cNvSpPr txBox="1"/>
          <p:nvPr/>
        </p:nvSpPr>
        <p:spPr>
          <a:xfrm>
            <a:off x="746919" y="1219200"/>
            <a:ext cx="1394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 w="349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Trò chơi:</a:t>
            </a:r>
            <a:r>
              <a:rPr lang="en-US" sz="6000">
                <a:ln w="12700">
                  <a:solidFill>
                    <a:srgbClr val="FFFFFF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</a:p>
          <a:p>
            <a:pPr algn="ctr"/>
            <a:r>
              <a:rPr lang="en-US" sz="6000">
                <a:ln w="3175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"Đi theo tín hiệu đèn giao thông”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C2076E7-3048-72DB-5EEC-A9266D42F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35539" r="8442" b="5833"/>
          <a:stretch/>
        </p:blipFill>
        <p:spPr>
          <a:xfrm>
            <a:off x="746919" y="3581400"/>
            <a:ext cx="6799652" cy="4075436"/>
          </a:xfrm>
          <a:prstGeom prst="round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931743B-5665-B348-71BF-41913397C153}"/>
              </a:ext>
            </a:extLst>
          </p:cNvPr>
          <p:cNvSpPr txBox="1"/>
          <p:nvPr/>
        </p:nvSpPr>
        <p:spPr>
          <a:xfrm>
            <a:off x="7833519" y="3352800"/>
            <a:ext cx="8229600" cy="550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 chơi: Khi quản trò giơ biển báo “Đèn xanh”, người chơi đi nhanh; khi giơ biển báo “Đèn vàng”, người chơi đi chậm; khi giơ biển báo “Đèn đỏ”, người chơi dừng lại.</a:t>
            </a:r>
          </a:p>
        </p:txBody>
      </p:sp>
    </p:spTree>
    <p:extLst>
      <p:ext uri="{BB962C8B-B14F-4D97-AF65-F5344CB8AC3E}">
        <p14:creationId xmlns:p14="http://schemas.microsoft.com/office/powerpoint/2010/main" val="14110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765D6-0B21-9296-54FC-39BFBCBC8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9" name="Hình ảnh 8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803876B1-013F-3432-A8BF-AB596D26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11" name="Hình ảnh 10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DDDBD034-29F7-8FE1-C89B-14006BBF4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12" name="Hình ảnh 11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DB2093FD-8453-8430-FF21-5D0F8AD84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416BF74-564D-BD16-5010-9ECA6F033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1798664-348E-0DA8-3769-4C2F827C2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64" y="3276600"/>
            <a:ext cx="7632854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7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>
            <a:extLst>
              <a:ext uri="{FF2B5EF4-FFF2-40B4-BE49-F238E27FC236}">
                <a16:creationId xmlns:a16="http://schemas.microsoft.com/office/drawing/2014/main" id="{C2402C08-768B-5413-D0C8-1926B623DA65}"/>
              </a:ext>
            </a:extLst>
          </p:cNvPr>
          <p:cNvGrpSpPr/>
          <p:nvPr/>
        </p:nvGrpSpPr>
        <p:grpSpPr>
          <a:xfrm>
            <a:off x="9347390" y="7104512"/>
            <a:ext cx="5334001" cy="1881448"/>
            <a:chOff x="0" y="0"/>
            <a:chExt cx="3352808" cy="1182626"/>
          </a:xfrm>
        </p:grpSpPr>
        <p:grpSp>
          <p:nvGrpSpPr>
            <p:cNvPr id="13" name="Google Shape;317;p26">
              <a:extLst>
                <a:ext uri="{FF2B5EF4-FFF2-40B4-BE49-F238E27FC236}">
                  <a16:creationId xmlns:a16="http://schemas.microsoft.com/office/drawing/2014/main" id="{E8F2AA16-6D6C-6FEC-FC0F-107C948C4F45}"/>
                </a:ext>
              </a:extLst>
            </p:cNvPr>
            <p:cNvGrpSpPr/>
            <p:nvPr/>
          </p:nvGrpSpPr>
          <p:grpSpPr>
            <a:xfrm>
              <a:off x="0" y="0"/>
              <a:ext cx="3352808" cy="1182626"/>
              <a:chOff x="267726" y="0"/>
              <a:chExt cx="3352808" cy="1182626"/>
            </a:xfrm>
          </p:grpSpPr>
          <p:pic>
            <p:nvPicPr>
              <p:cNvPr id="15" name="Google Shape;318;p26">
                <a:extLst>
                  <a:ext uri="{FF2B5EF4-FFF2-40B4-BE49-F238E27FC236}">
                    <a16:creationId xmlns:a16="http://schemas.microsoft.com/office/drawing/2014/main" id="{871DF92E-A1F1-9C6A-AF8C-C0CE3E011EEC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Google Shape;319;p26">
                <a:extLst>
                  <a:ext uri="{FF2B5EF4-FFF2-40B4-BE49-F238E27FC236}">
                    <a16:creationId xmlns:a16="http://schemas.microsoft.com/office/drawing/2014/main" id="{1E900979-DF89-D01D-EE6B-56FC9F091AC6}"/>
                  </a:ext>
                </a:extLst>
              </p:cNvPr>
              <p:cNvSpPr txBox="1"/>
              <p:nvPr/>
            </p:nvSpPr>
            <p:spPr>
              <a:xfrm>
                <a:off x="1450433" y="451690"/>
                <a:ext cx="2170101" cy="3530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3200" b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Thảo luận nhóm</a:t>
                </a:r>
                <a:endParaRPr sz="10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14" name="Picture 1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B24B42AA-4FE7-5E11-E8A9-33C5A860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D1375A9-9D8B-2FE1-C878-51765F4D1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-543" r="65406" b="87893"/>
          <a:stretch/>
        </p:blipFill>
        <p:spPr>
          <a:xfrm>
            <a:off x="8224647" y="45064"/>
            <a:ext cx="3789744" cy="110247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3D2F33D-D978-DCD8-AFAA-EF4A5BD078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8586" r="1439" b="15930"/>
          <a:stretch/>
        </p:blipFill>
        <p:spPr>
          <a:xfrm>
            <a:off x="75586" y="1724890"/>
            <a:ext cx="10028850" cy="5133110"/>
          </a:xfrm>
          <a:prstGeom prst="round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0662656B-88E2-E72B-D68E-CB259B431A74}"/>
              </a:ext>
            </a:extLst>
          </p:cNvPr>
          <p:cNvGrpSpPr/>
          <p:nvPr/>
        </p:nvGrpSpPr>
        <p:grpSpPr>
          <a:xfrm>
            <a:off x="10119519" y="1066800"/>
            <a:ext cx="5867401" cy="5015976"/>
            <a:chOff x="10119519" y="1066800"/>
            <a:chExt cx="5867401" cy="5015976"/>
          </a:xfrm>
        </p:grpSpPr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10119519" y="1066800"/>
              <a:ext cx="5867401" cy="5015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sz="3600" b="1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1.</a:t>
              </a: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Quan sát tranh và trả lời câu hỏi</a:t>
              </a:r>
            </a:p>
            <a:p>
              <a:pPr algn="just" eaLnBrk="1" hangingPunct="1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sz="3600" b="1">
                  <a:solidFill>
                    <a:sysClr val="windowText" lastClr="0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	Những hành vi nào trong tranh tuân thủ quy tắc an toàn giao thông?</a:t>
              </a:r>
              <a:endPara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5FDCBBFD-84A2-CDA9-F956-8EB9E1007092}"/>
                </a:ext>
              </a:extLst>
            </p:cNvPr>
            <p:cNvSpPr/>
            <p:nvPr/>
          </p:nvSpPr>
          <p:spPr>
            <a:xfrm>
              <a:off x="10489079" y="2819400"/>
              <a:ext cx="838200" cy="83820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BDB99AA-2F72-DEDC-7873-C3328D873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20" y="1066800"/>
            <a:ext cx="9067800" cy="676290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7BDC93A-1EE4-B4BB-D419-FEA77BDC7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19" y="3617537"/>
            <a:ext cx="6428572" cy="362992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1D93B58-B996-AD7B-70FB-D69828BB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8" b="91518" l="10000" r="90000">
                        <a14:foregroundMark x1="52857" y1="4464" x2="67143" y2="28571"/>
                        <a14:foregroundMark x1="67143" y1="28571" x2="67143" y2="29018"/>
                        <a14:foregroundMark x1="38571" y1="61607" x2="39524" y2="67857"/>
                        <a14:foregroundMark x1="39048" y1="84375" x2="38571" y2="91518"/>
                        <a14:foregroundMark x1="85714" y1="71875" x2="82857" y2="75893"/>
                        <a14:foregroundMark x1="78095" y1="75000" x2="78571" y2="76339"/>
                        <a14:foregroundMark x1="79048" y1="78125" x2="79048" y2="78125"/>
                        <a14:foregroundMark x1="18571" y1="39286" x2="18571" y2="39286"/>
                        <a14:foregroundMark x1="11429" y1="54911" x2="11429" y2="54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29983"/>
            <a:ext cx="6004719" cy="640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9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BDB18202-8DDE-50F6-0A44-3262792CEC0A}"/>
              </a:ext>
            </a:extLst>
          </p:cNvPr>
          <p:cNvSpPr txBox="1"/>
          <p:nvPr/>
        </p:nvSpPr>
        <p:spPr>
          <a:xfrm>
            <a:off x="9281320" y="1402080"/>
            <a:ext cx="6857998" cy="732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nl-NL" sz="3200" b="1">
                <a:solidFill>
                  <a:srgbClr val="1BB29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 Dừng xe khi có đèn đỏ, dừng trước vạnh kẻ đường theo quy định.</a:t>
            </a:r>
          </a:p>
          <a:p>
            <a:pPr algn="just">
              <a:lnSpc>
                <a:spcPct val="135000"/>
              </a:lnSpc>
            </a:pPr>
            <a:r>
              <a:rPr lang="en-US" sz="3200" b="1">
                <a:solidFill>
                  <a:srgbClr val="1BB29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Xe máy chạy khi có tín hiệu đèn xanh. Đi xe máy phải đội mũ bảo hiểm.</a:t>
            </a:r>
          </a:p>
          <a:p>
            <a:pPr algn="just">
              <a:lnSpc>
                <a:spcPct val="135000"/>
              </a:lnSpc>
            </a:pPr>
            <a:r>
              <a:rPr lang="en-US" sz="3200" b="1">
                <a:solidFill>
                  <a:srgbClr val="1BB29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Sang đường trên vạch kẻ đường dành riêng cho người đi bộ và tuân theo tín hiệu đèn.</a:t>
            </a:r>
          </a:p>
          <a:p>
            <a:pPr algn="just">
              <a:lnSpc>
                <a:spcPct val="135000"/>
              </a:lnSpc>
            </a:pPr>
            <a:r>
              <a:rPr lang="en-US" sz="3200" b="1">
                <a:solidFill>
                  <a:srgbClr val="1BB29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Đi đúng làn đường quy định, đi bên phải theo chiều đi của mình.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0F0F137-3966-29A6-F6B8-E48FA9F06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8586" r="1439" b="15930"/>
          <a:stretch/>
        </p:blipFill>
        <p:spPr>
          <a:xfrm>
            <a:off x="137320" y="1432560"/>
            <a:ext cx="9144000" cy="6400800"/>
          </a:xfrm>
          <a:prstGeom prst="round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44FCC28-BDBE-6968-1B2E-0646925A1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-543" r="65406" b="87893"/>
          <a:stretch/>
        </p:blipFill>
        <p:spPr>
          <a:xfrm>
            <a:off x="8224647" y="45064"/>
            <a:ext cx="3789744" cy="1102474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B94D6452-54BA-1BAF-7C20-D8E32632EE76}"/>
              </a:ext>
            </a:extLst>
          </p:cNvPr>
          <p:cNvSpPr/>
          <p:nvPr/>
        </p:nvSpPr>
        <p:spPr>
          <a:xfrm>
            <a:off x="1280319" y="1432560"/>
            <a:ext cx="1143003" cy="2148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A01C114-4073-5CCB-BE07-7FE20912D862}"/>
              </a:ext>
            </a:extLst>
          </p:cNvPr>
          <p:cNvSpPr/>
          <p:nvPr/>
        </p:nvSpPr>
        <p:spPr>
          <a:xfrm>
            <a:off x="365919" y="4876800"/>
            <a:ext cx="2057403" cy="2834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210DE1D-B8AC-B8BB-29B7-8BEEFD2B55A8}"/>
              </a:ext>
            </a:extLst>
          </p:cNvPr>
          <p:cNvSpPr/>
          <p:nvPr/>
        </p:nvSpPr>
        <p:spPr>
          <a:xfrm>
            <a:off x="6004720" y="4571999"/>
            <a:ext cx="762000" cy="1908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E0160EC1-55F3-A0A8-98CD-3E3A62BE82F2}"/>
              </a:ext>
            </a:extLst>
          </p:cNvPr>
          <p:cNvSpPr/>
          <p:nvPr/>
        </p:nvSpPr>
        <p:spPr>
          <a:xfrm>
            <a:off x="7833520" y="0"/>
            <a:ext cx="7391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nl-NL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sát tranh và thực hiện yêu cầu</a:t>
            </a:r>
            <a:endParaRPr lang="en-US" sz="4000" b="1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6B084BB-6B13-1E60-86F0-6A2DFA3C5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5833" r="8506" b="56475"/>
          <a:stretch/>
        </p:blipFill>
        <p:spPr>
          <a:xfrm>
            <a:off x="30638" y="1463040"/>
            <a:ext cx="8018691" cy="5769114"/>
          </a:xfrm>
          <a:prstGeom prst="roundRect">
            <a:avLst>
              <a:gd name="adj" fmla="val 7234"/>
            </a:avLst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3974F4A-3556-8A7F-D64D-852B5EE27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44587" r="8660" b="11853"/>
          <a:stretch/>
        </p:blipFill>
        <p:spPr>
          <a:xfrm>
            <a:off x="8196828" y="1447800"/>
            <a:ext cx="8018691" cy="5769114"/>
          </a:xfrm>
          <a:prstGeom prst="roundRect">
            <a:avLst>
              <a:gd name="adj" fmla="val 3800"/>
            </a:avLst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14907187-99BB-15D3-4A5F-EAE2016E3DDE}"/>
              </a:ext>
            </a:extLst>
          </p:cNvPr>
          <p:cNvSpPr/>
          <p:nvPr/>
        </p:nvSpPr>
        <p:spPr>
          <a:xfrm>
            <a:off x="344283" y="7180384"/>
            <a:ext cx="15718836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</a:pPr>
            <a:r>
              <a:rPr lang="nl-NL" sz="40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  <a:r>
              <a:rPr lang="nl-NL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 tuân thủ quy tắc an toàn giao thông, các bạn trong tranh cần làm gì?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BBA99C90-B40A-295A-4797-C2A1DE077360}"/>
              </a:ext>
            </a:extLst>
          </p:cNvPr>
          <p:cNvSpPr/>
          <p:nvPr/>
        </p:nvSpPr>
        <p:spPr>
          <a:xfrm>
            <a:off x="4937919" y="7931183"/>
            <a:ext cx="1127760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</a:pPr>
            <a:r>
              <a:rPr lang="nl-NL" sz="40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</a:t>
            </a:r>
            <a:r>
              <a:rPr lang="nl-NL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cần tuân thủ quy tắc an toàn nào khi tham gia giao thông?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83196B6-9176-B608-A468-EB5D06FEF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97" y="-160150"/>
            <a:ext cx="4718435" cy="16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BDB99AA-2F72-DEDC-7873-C3328D873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20" y="1066800"/>
            <a:ext cx="9067800" cy="676290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7BDC93A-1EE4-B4BB-D419-FEA77BDC7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19" y="3617537"/>
            <a:ext cx="6428572" cy="362992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1D93B58-B996-AD7B-70FB-D69828BB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8" b="91518" l="10000" r="90000">
                        <a14:foregroundMark x1="52857" y1="4464" x2="67143" y2="28571"/>
                        <a14:foregroundMark x1="67143" y1="28571" x2="67143" y2="29018"/>
                        <a14:foregroundMark x1="38571" y1="61607" x2="39524" y2="67857"/>
                        <a14:foregroundMark x1="39048" y1="84375" x2="38571" y2="91518"/>
                        <a14:foregroundMark x1="85714" y1="71875" x2="82857" y2="75893"/>
                        <a14:foregroundMark x1="78095" y1="75000" x2="78571" y2="76339"/>
                        <a14:foregroundMark x1="79048" y1="78125" x2="79048" y2="78125"/>
                        <a14:foregroundMark x1="18571" y1="39286" x2="18571" y2="39286"/>
                        <a14:foregroundMark x1="11429" y1="54911" x2="11429" y2="54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29983"/>
            <a:ext cx="6004719" cy="640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1445</TotalTime>
  <Words>373</Words>
  <Application>Microsoft Office PowerPoint</Application>
  <PresentationFormat>Custom</PresentationFormat>
  <Paragraphs>28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Arial-Rounded</vt:lpstr>
      <vt:lpstr>AvantGarde</vt:lpstr>
      <vt:lpstr>Calibri</vt:lpstr>
      <vt:lpstr>SVN-Anastasia</vt:lpstr>
      <vt:lpstr>SVN-Ziclets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Hường Nguyễn</cp:lastModifiedBy>
  <cp:revision>253</cp:revision>
  <dcterms:created xsi:type="dcterms:W3CDTF">2022-07-10T01:37:20Z</dcterms:created>
  <dcterms:modified xsi:type="dcterms:W3CDTF">2023-05-20T00:50:13Z</dcterms:modified>
  <cp:category>9Slide.vn</cp:category>
</cp:coreProperties>
</file>