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57" r:id="rId4"/>
    <p:sldId id="258" r:id="rId5"/>
    <p:sldId id="289" r:id="rId6"/>
    <p:sldId id="260" r:id="rId7"/>
    <p:sldId id="290" r:id="rId8"/>
    <p:sldId id="291" r:id="rId9"/>
    <p:sldId id="292" r:id="rId10"/>
    <p:sldId id="259" r:id="rId11"/>
    <p:sldId id="293" r:id="rId12"/>
    <p:sldId id="275" r:id="rId13"/>
  </p:sldIdLst>
  <p:sldSz cx="12192000" cy="6858000"/>
  <p:notesSz cx="6858000" cy="9144000"/>
  <p:embeddedFontLst>
    <p:embeddedFont>
      <p:font typeface="#9Slide07 HoneyCream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4386"/>
    <a:srgbClr val="EEB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8" autoAdjust="0"/>
    <p:restoredTop sz="85135" autoAdjust="0"/>
  </p:normalViewPr>
  <p:slideViewPr>
    <p:cSldViewPr snapToGrid="0">
      <p:cViewPr varScale="1">
        <p:scale>
          <a:sx n="55" d="100"/>
          <a:sy n="55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69FA1-4270-46AD-8C93-A5AA91EF59F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FB40E-F755-430D-A369-2EFD025CC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09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viền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phi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FB40E-F755-430D-A369-2EFD025CCC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0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2230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1455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2706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25239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17576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732339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74054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26685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299332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17973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495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2862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31817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0566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7933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4019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2818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4287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87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9359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9054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1F262-F0E0-4FD2-9AF6-3C4ECA9A7832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709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1F262-F0E0-4FD2-9AF6-3C4ECA9A7832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EB154-19CD-4831-A714-19CEF8242B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6DDC2-D0C2-4DDD-B7CD-573BBC8F2A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5288" y="-7182909"/>
            <a:ext cx="1037164" cy="1763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7138C-E603-4B38-9B9C-6856D7F804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786" y="-7280858"/>
            <a:ext cx="1037164" cy="1763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95C6D8-632C-4F95-8378-4848D5E35F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5288" y="12321467"/>
            <a:ext cx="1037164" cy="1763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78570B-672F-45BC-9A3C-08D81143D5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786" y="12223517"/>
            <a:ext cx="1037164" cy="1763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A8E67E-4D17-444F-84D3-2FCF623DE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473" y="-221024"/>
            <a:ext cx="2186532" cy="2316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06618A-F371-4394-ACA6-7B25BB643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341" y="7789647"/>
            <a:ext cx="1824246" cy="200202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989AEA58-38FF-40A0-AD11-D567B21CF98F}"/>
              </a:ext>
            </a:extLst>
          </p:cNvPr>
          <p:cNvSpPr txBox="1"/>
          <p:nvPr userDrawn="1"/>
        </p:nvSpPr>
        <p:spPr>
          <a:xfrm>
            <a:off x="3048397" y="9096512"/>
            <a:ext cx="6228995" cy="9231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790836-38D4-44B7-A3F9-BE8541960E70}"/>
              </a:ext>
            </a:extLst>
          </p:cNvPr>
          <p:cNvSpPr txBox="1">
            <a:spLocks/>
          </p:cNvSpPr>
          <p:nvPr userDrawn="1"/>
        </p:nvSpPr>
        <p:spPr>
          <a:xfrm>
            <a:off x="1435199" y="9460370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B6E5555-856F-4E13-A1A0-A43E1A9B53B4}"/>
              </a:ext>
            </a:extLst>
          </p:cNvPr>
          <p:cNvSpPr txBox="1">
            <a:spLocks/>
          </p:cNvSpPr>
          <p:nvPr userDrawn="1"/>
        </p:nvSpPr>
        <p:spPr>
          <a:xfrm>
            <a:off x="-483666" y="6070782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UTM Bienvenue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UTM Bienvenue" panose="02040603050506020204" pitchFamily="18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3655EE1-2E71-4F76-9760-3B49515AF76A}"/>
              </a:ext>
            </a:extLst>
          </p:cNvPr>
          <p:cNvSpPr txBox="1">
            <a:spLocks/>
          </p:cNvSpPr>
          <p:nvPr userDrawn="1"/>
        </p:nvSpPr>
        <p:spPr>
          <a:xfrm>
            <a:off x="-2052474" y="1690296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7882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86DDC2-D0C2-4DDD-B7CD-573BBC8F2A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5288" y="-7182909"/>
            <a:ext cx="1037164" cy="17630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7138C-E603-4B38-9B9C-6856D7F804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786" y="-7280858"/>
            <a:ext cx="1037164" cy="1763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95C6D8-632C-4F95-8378-4848D5E35F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5288" y="12321467"/>
            <a:ext cx="1037164" cy="1763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78570B-672F-45BC-9A3C-08D81143D5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786" y="12223517"/>
            <a:ext cx="1037164" cy="1763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A8E67E-4D17-444F-84D3-2FCF623DE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473" y="-221024"/>
            <a:ext cx="2186532" cy="2316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06618A-F371-4394-ACA6-7B25BB643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341" y="7789647"/>
            <a:ext cx="1824246" cy="2002021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989AEA58-38FF-40A0-AD11-D567B21CF98F}"/>
              </a:ext>
            </a:extLst>
          </p:cNvPr>
          <p:cNvSpPr txBox="1"/>
          <p:nvPr userDrawn="1"/>
        </p:nvSpPr>
        <p:spPr>
          <a:xfrm>
            <a:off x="3048397" y="9096512"/>
            <a:ext cx="6228995" cy="9231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2790836-38D4-44B7-A3F9-BE8541960E70}"/>
              </a:ext>
            </a:extLst>
          </p:cNvPr>
          <p:cNvSpPr txBox="1">
            <a:spLocks/>
          </p:cNvSpPr>
          <p:nvPr userDrawn="1"/>
        </p:nvSpPr>
        <p:spPr>
          <a:xfrm>
            <a:off x="1435199" y="9460370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B6E5555-856F-4E13-A1A0-A43E1A9B53B4}"/>
              </a:ext>
            </a:extLst>
          </p:cNvPr>
          <p:cNvSpPr txBox="1">
            <a:spLocks/>
          </p:cNvSpPr>
          <p:nvPr userDrawn="1"/>
        </p:nvSpPr>
        <p:spPr>
          <a:xfrm>
            <a:off x="-483666" y="6070782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UTM Bienvenue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UTM Bienvenue" panose="02040603050506020204" pitchFamily="18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3655EE1-2E71-4F76-9760-3B49515AF76A}"/>
              </a:ext>
            </a:extLst>
          </p:cNvPr>
          <p:cNvSpPr txBox="1">
            <a:spLocks/>
          </p:cNvSpPr>
          <p:nvPr userDrawn="1"/>
        </p:nvSpPr>
        <p:spPr>
          <a:xfrm>
            <a:off x="-2052474" y="1690296"/>
            <a:ext cx="2186532" cy="787218"/>
          </a:xfrm>
          <a:prstGeom prst="rect">
            <a:avLst/>
          </a:prstGeom>
        </p:spPr>
        <p:txBody>
          <a:bodyPr vert="horz" lIns="91419" tIns="45709" rIns="91419" bIns="457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723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1.png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6.xml"/><Relationship Id="rId11" Type="http://schemas.openxmlformats.org/officeDocument/2006/relationships/image" Target="../media/image14.png"/><Relationship Id="rId5" Type="http://schemas.openxmlformats.org/officeDocument/2006/relationships/slide" Target="slide5.xml"/><Relationship Id="rId10" Type="http://schemas.openxmlformats.org/officeDocument/2006/relationships/slide" Target="slide11.xml"/><Relationship Id="rId4" Type="http://schemas.openxmlformats.org/officeDocument/2006/relationships/image" Target="../media/image12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90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40.png"/><Relationship Id="rId5" Type="http://schemas.openxmlformats.org/officeDocument/2006/relationships/image" Target="../media/image13.png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20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12.png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F8DAD1F-6070-4F87-B34A-6985CE758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077" y="52497"/>
            <a:ext cx="10952906" cy="790324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50D822-7F52-4640-B1D2-7F80F22AB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156" y="1737848"/>
            <a:ext cx="5566997" cy="5562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DBA90AB-D0F2-426A-95F8-995DAA587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443" y="859807"/>
            <a:ext cx="1530229" cy="10364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B86E278-AA82-4121-A6B9-AD7DB5E53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75307">
            <a:off x="3305878" y="872290"/>
            <a:ext cx="1530229" cy="78035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05D8FB9-4468-4603-9811-45D3CDA25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68" y="4661836"/>
            <a:ext cx="1530229" cy="103641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25C19E0-D277-4138-BE1E-04EB07D2D6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339" y="15797"/>
            <a:ext cx="3444102" cy="344410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65916" y="842238"/>
            <a:ext cx="6857022" cy="3293209"/>
            <a:chOff x="1206080" y="595098"/>
            <a:chExt cx="6857022" cy="3293209"/>
          </a:xfrm>
        </p:grpSpPr>
        <p:sp>
          <p:nvSpPr>
            <p:cNvPr id="2" name="TextBox 1"/>
            <p:cNvSpPr txBox="1"/>
            <p:nvPr/>
          </p:nvSpPr>
          <p:spPr>
            <a:xfrm rot="20743106">
              <a:off x="1206080" y="595098"/>
              <a:ext cx="6688183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UTM Bustamalaka" panose="02040603050506020204" pitchFamily="18" charset="0"/>
                </a:rPr>
                <a:t>Ô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UTM Bustamalaka" panose="02040603050506020204" pitchFamily="18" charset="0"/>
                </a:rPr>
                <a:t>n</a:t>
              </a:r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UTM Bustamalaka" panose="02040603050506020204" pitchFamily="18" charset="0"/>
                </a:rPr>
                <a:t> </a:t>
              </a:r>
              <a:r>
                <a:rPr lang="en-US" sz="7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UTM Bustamalaka" panose="02040603050506020204" pitchFamily="18" charset="0"/>
                </a:rPr>
                <a:t>tập</a:t>
              </a:r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UTM Bustamalaka" panose="02040603050506020204" pitchFamily="18" charset="0"/>
                </a:rPr>
                <a:t> </a:t>
              </a:r>
            </a:p>
            <a:p>
              <a:endParaRPr lang="en-US" sz="2400" dirty="0">
                <a:effectLst/>
                <a:latin typeface="UTM Bustamalaka" panose="02040603050506020204" pitchFamily="18" charset="0"/>
              </a:endParaRPr>
            </a:p>
            <a:p>
              <a:pPr algn="ctr"/>
              <a:r>
                <a:rPr lang="en-US" sz="8800" dirty="0">
                  <a:ln w="571500"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chemeClr val="tx1">
                      <a:alpha val="0"/>
                    </a:schemeClr>
                  </a:solidFill>
                  <a:effectLst>
                    <a:outerShdw blurRad="50800" dist="50800" dir="5400000" sx="1000" sy="1000" algn="ctr" rotWithShape="0">
                      <a:schemeClr val="tx1"/>
                    </a:outerShdw>
                  </a:effectLst>
                  <a:latin typeface="UTM Guanine" panose="02040603050506020204" pitchFamily="18" charset="0"/>
                </a:rPr>
                <a:t>HÌNH HỌC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0743106">
              <a:off x="1374919" y="2413222"/>
              <a:ext cx="668818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latin typeface="UTM Guanine" panose="02040603050506020204" pitchFamily="18" charset="0"/>
                </a:rPr>
                <a:t>HÌNH</a:t>
              </a:r>
              <a:r>
                <a:rPr lang="en-US" sz="8800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latin typeface="UTM Guanine" panose="02040603050506020204" pitchFamily="18" charset="0"/>
                </a:rPr>
                <a:t> </a:t>
              </a:r>
              <a:r>
                <a:rPr lang="en-US" sz="8800" dirty="0">
                  <a:solidFill>
                    <a:schemeClr val="accent2">
                      <a:lumMod val="75000"/>
                    </a:schemeClr>
                  </a:solidFill>
                  <a:effectLst/>
                  <a:latin typeface="UTM Guanine" panose="02040603050506020204" pitchFamily="18" charset="0"/>
                </a:rPr>
                <a:t>HỌC</a:t>
              </a:r>
            </a:p>
          </p:txBody>
        </p:sp>
      </p:grpSp>
      <p:sp>
        <p:nvSpPr>
          <p:cNvPr id="14" name="Flowchart: Preparation 3"/>
          <p:cNvSpPr/>
          <p:nvPr/>
        </p:nvSpPr>
        <p:spPr>
          <a:xfrm rot="20587259">
            <a:off x="3666694" y="4339329"/>
            <a:ext cx="4508713" cy="85237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663 h 10663"/>
              <a:gd name="connsiteX1" fmla="*/ 1043 w 10000"/>
              <a:gd name="connsiteY1" fmla="*/ 0 h 10663"/>
              <a:gd name="connsiteX2" fmla="*/ 8000 w 10000"/>
              <a:gd name="connsiteY2" fmla="*/ 663 h 10663"/>
              <a:gd name="connsiteX3" fmla="*/ 10000 w 10000"/>
              <a:gd name="connsiteY3" fmla="*/ 5663 h 10663"/>
              <a:gd name="connsiteX4" fmla="*/ 8000 w 10000"/>
              <a:gd name="connsiteY4" fmla="*/ 10663 h 10663"/>
              <a:gd name="connsiteX5" fmla="*/ 2000 w 10000"/>
              <a:gd name="connsiteY5" fmla="*/ 10663 h 10663"/>
              <a:gd name="connsiteX6" fmla="*/ 0 w 10000"/>
              <a:gd name="connsiteY6" fmla="*/ 5663 h 10663"/>
              <a:gd name="connsiteX0" fmla="*/ 0 w 10000"/>
              <a:gd name="connsiteY0" fmla="*/ 5663 h 11798"/>
              <a:gd name="connsiteX1" fmla="*/ 1043 w 10000"/>
              <a:gd name="connsiteY1" fmla="*/ 0 h 11798"/>
              <a:gd name="connsiteX2" fmla="*/ 8000 w 10000"/>
              <a:gd name="connsiteY2" fmla="*/ 663 h 11798"/>
              <a:gd name="connsiteX3" fmla="*/ 10000 w 10000"/>
              <a:gd name="connsiteY3" fmla="*/ 5663 h 11798"/>
              <a:gd name="connsiteX4" fmla="*/ 8000 w 10000"/>
              <a:gd name="connsiteY4" fmla="*/ 10663 h 11798"/>
              <a:gd name="connsiteX5" fmla="*/ 1131 w 10000"/>
              <a:gd name="connsiteY5" fmla="*/ 11798 h 11798"/>
              <a:gd name="connsiteX6" fmla="*/ 0 w 10000"/>
              <a:gd name="connsiteY6" fmla="*/ 5663 h 11798"/>
              <a:gd name="connsiteX0" fmla="*/ 0 w 10000"/>
              <a:gd name="connsiteY0" fmla="*/ 6002 h 12137"/>
              <a:gd name="connsiteX1" fmla="*/ 1043 w 10000"/>
              <a:gd name="connsiteY1" fmla="*/ 339 h 12137"/>
              <a:gd name="connsiteX2" fmla="*/ 8339 w 10000"/>
              <a:gd name="connsiteY2" fmla="*/ 0 h 12137"/>
              <a:gd name="connsiteX3" fmla="*/ 10000 w 10000"/>
              <a:gd name="connsiteY3" fmla="*/ 6002 h 12137"/>
              <a:gd name="connsiteX4" fmla="*/ 8000 w 10000"/>
              <a:gd name="connsiteY4" fmla="*/ 11002 h 12137"/>
              <a:gd name="connsiteX5" fmla="*/ 1131 w 10000"/>
              <a:gd name="connsiteY5" fmla="*/ 12137 h 12137"/>
              <a:gd name="connsiteX6" fmla="*/ 0 w 10000"/>
              <a:gd name="connsiteY6" fmla="*/ 6002 h 12137"/>
              <a:gd name="connsiteX0" fmla="*/ 0 w 10000"/>
              <a:gd name="connsiteY0" fmla="*/ 6002 h 12137"/>
              <a:gd name="connsiteX1" fmla="*/ 1043 w 10000"/>
              <a:gd name="connsiteY1" fmla="*/ 339 h 12137"/>
              <a:gd name="connsiteX2" fmla="*/ 8339 w 10000"/>
              <a:gd name="connsiteY2" fmla="*/ 0 h 12137"/>
              <a:gd name="connsiteX3" fmla="*/ 10000 w 10000"/>
              <a:gd name="connsiteY3" fmla="*/ 6002 h 12137"/>
              <a:gd name="connsiteX4" fmla="*/ 8472 w 10000"/>
              <a:gd name="connsiteY4" fmla="*/ 12082 h 12137"/>
              <a:gd name="connsiteX5" fmla="*/ 1131 w 10000"/>
              <a:gd name="connsiteY5" fmla="*/ 12137 h 12137"/>
              <a:gd name="connsiteX6" fmla="*/ 0 w 10000"/>
              <a:gd name="connsiteY6" fmla="*/ 6002 h 12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2137">
                <a:moveTo>
                  <a:pt x="0" y="6002"/>
                </a:moveTo>
                <a:lnTo>
                  <a:pt x="1043" y="339"/>
                </a:lnTo>
                <a:lnTo>
                  <a:pt x="8339" y="0"/>
                </a:lnTo>
                <a:lnTo>
                  <a:pt x="10000" y="6002"/>
                </a:lnTo>
                <a:lnTo>
                  <a:pt x="8472" y="12082"/>
                </a:lnTo>
                <a:lnTo>
                  <a:pt x="1131" y="12137"/>
                </a:lnTo>
                <a:lnTo>
                  <a:pt x="0" y="6002"/>
                </a:lnTo>
                <a:close/>
              </a:path>
            </a:pathLst>
          </a:cu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(</a:t>
            </a:r>
            <a:r>
              <a:rPr lang="en-US" sz="6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Tiếp</a:t>
            </a:r>
            <a:r>
              <a:rPr 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theo</a:t>
            </a:r>
            <a:r>
              <a:rPr 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4331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4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347969-5A2B-4484-BF99-822EECC6A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2" y="566680"/>
            <a:ext cx="11408251" cy="5724640"/>
          </a:xfrm>
          <a:prstGeom prst="rect">
            <a:avLst/>
          </a:prstGeom>
        </p:spPr>
      </p:pic>
      <p:sp>
        <p:nvSpPr>
          <p:cNvPr id="10" name="Arrow: Right 13">
            <a:hlinkClick r:id="rId4" action="ppaction://hlinksldjump"/>
            <a:extLst>
              <a:ext uri="{FF2B5EF4-FFF2-40B4-BE49-F238E27FC236}">
                <a16:creationId xmlns:a16="http://schemas.microsoft.com/office/drawing/2014/main" id="{CAB4ED96-B5D2-47C9-9A9B-D6368DAEA8C5}"/>
              </a:ext>
            </a:extLst>
          </p:cNvPr>
          <p:cNvSpPr/>
          <p:nvPr/>
        </p:nvSpPr>
        <p:spPr>
          <a:xfrm rot="10605222" flipH="1">
            <a:off x="14289798" y="6400335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992803" y="810660"/>
            <a:ext cx="8206393" cy="121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HCN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5cm,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4cm.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HCN.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>
            <a:off x="7414691" y="525191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 rot="5400000">
            <a:off x="1570861" y="2198149"/>
            <a:ext cx="2434408" cy="3156416"/>
            <a:chOff x="6372225" y="1504421"/>
            <a:chExt cx="2434408" cy="3156416"/>
          </a:xfrm>
        </p:grpSpPr>
        <p:sp>
          <p:nvSpPr>
            <p:cNvPr id="25" name="AutoShape 9"/>
            <p:cNvSpPr>
              <a:spLocks noChangeArrowheads="1"/>
            </p:cNvSpPr>
            <p:nvPr/>
          </p:nvSpPr>
          <p:spPr bwMode="auto">
            <a:xfrm>
              <a:off x="6372225" y="1504421"/>
              <a:ext cx="1655763" cy="2160587"/>
            </a:xfrm>
            <a:prstGeom prst="flowChartProcess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 Box 22"/>
            <p:cNvSpPr txBox="1">
              <a:spLocks noChangeArrowheads="1"/>
            </p:cNvSpPr>
            <p:nvPr/>
          </p:nvSpPr>
          <p:spPr bwMode="auto">
            <a:xfrm rot="16200000">
              <a:off x="6626102" y="3933761"/>
              <a:ext cx="935038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4cm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 Box 23"/>
            <p:cNvSpPr txBox="1">
              <a:spLocks noChangeArrowheads="1"/>
            </p:cNvSpPr>
            <p:nvPr/>
          </p:nvSpPr>
          <p:spPr bwMode="auto">
            <a:xfrm rot="16200000">
              <a:off x="8007327" y="2325158"/>
              <a:ext cx="10795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5cm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2" name="Text Box 32"/>
          <p:cNvSpPr txBox="1">
            <a:spLocks noChangeArrowheads="1"/>
          </p:cNvSpPr>
          <p:nvPr/>
        </p:nvSpPr>
        <p:spPr bwMode="auto">
          <a:xfrm>
            <a:off x="5461507" y="2122135"/>
            <a:ext cx="5375281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(4 + 5) x 2 = 18 (cm)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4 x 5 = 20 (cm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 cm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30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</a:t>
            </a:r>
            <a:r>
              <a:rPr lang="en-US" sz="4400" b="1" baseline="30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vi: 18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9033948" y="5626862"/>
            <a:ext cx="3229668" cy="1009651"/>
            <a:chOff x="2527459" y="4268700"/>
            <a:chExt cx="3229668" cy="1009651"/>
          </a:xfrm>
        </p:grpSpPr>
        <p:pic>
          <p:nvPicPr>
            <p:cNvPr id="44" name="图片 25">
              <a:extLst>
                <a:ext uri="{FF2B5EF4-FFF2-40B4-BE49-F238E27FC236}">
                  <a16:creationId xmlns:a16="http://schemas.microsoft.com/office/drawing/2014/main" id="{3C9194A1-DC45-43F4-9F90-D98BED34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2527459" y="4268700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文本框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5C47927F-E0E1-417C-AC89-BD450ABCBA84}"/>
                </a:ext>
              </a:extLst>
            </p:cNvPr>
            <p:cNvSpPr txBox="1"/>
            <p:nvPr/>
          </p:nvSpPr>
          <p:spPr>
            <a:xfrm>
              <a:off x="2670398" y="4492955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02号-妞妞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8690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774E8ED-C3E1-4B72-A996-00B6355E7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F8DAD1F-6070-4F87-B34A-6985CE758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63" y="21265"/>
            <a:ext cx="9503925" cy="62678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50D822-7F52-4640-B1D2-7F80F22AB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96" y="2574363"/>
            <a:ext cx="4813804" cy="48097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DBA90AB-D0F2-426A-95F8-995DAA587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070" y="809392"/>
            <a:ext cx="1530229" cy="10364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B86E278-AA82-4121-A6B9-AD7DB5E53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2679" y="3865394"/>
            <a:ext cx="1530229" cy="78035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05D8FB9-4468-4603-9811-45D3CDA25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984" y="3653988"/>
            <a:ext cx="1530229" cy="103641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25C19E0-D277-4138-BE1E-04EB07D2D6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24" y="-582961"/>
            <a:ext cx="3444102" cy="3444102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9685A107-F3F1-4473-8D94-AF6A536A367D}"/>
              </a:ext>
            </a:extLst>
          </p:cNvPr>
          <p:cNvSpPr txBox="1"/>
          <p:nvPr/>
        </p:nvSpPr>
        <p:spPr>
          <a:xfrm>
            <a:off x="3010320" y="2127180"/>
            <a:ext cx="4423404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Thanh Nhac TL" panose="02040603050506020204" pitchFamily="18" charset="0"/>
                <a:ea typeface="字魂102号-妞妞体" panose="00000500000000000000" pitchFamily="2" charset="-122"/>
              </a:rPr>
              <a:t>TẠM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Thanh Nhac TL" panose="02040603050506020204" pitchFamily="18" charset="0"/>
                <a:ea typeface="字魂102号-妞妞体" panose="00000500000000000000" pitchFamily="2" charset="-122"/>
              </a:rPr>
              <a:t> BIỆT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12700" dist="127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Thanh Nhac TL" panose="02040603050506020204" pitchFamily="18" charset="0"/>
              <a:ea typeface="字魂102号-妞妞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6449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7BD0964B-337E-4E7A-97FE-BAC83C6E6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FA33C7B-416D-4F51-9D78-5F596CCE5FDF}"/>
              </a:ext>
            </a:extLst>
          </p:cNvPr>
          <p:cNvSpPr txBox="1"/>
          <p:nvPr/>
        </p:nvSpPr>
        <p:spPr>
          <a:xfrm rot="16200000">
            <a:off x="3627658" y="-3299995"/>
            <a:ext cx="1538883" cy="80728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102号-妞妞体" panose="00000500000000000000" pitchFamily="2" charset="-122"/>
              </a:rPr>
              <a:t>Yêu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102号-妞妞体" panose="00000500000000000000" pitchFamily="2" charset="-122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102号-妞妞体" panose="00000500000000000000" pitchFamily="2" charset="-122"/>
              </a:rPr>
              <a:t>cầu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102号-妞妞体" panose="00000500000000000000" pitchFamily="2" charset="-122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102号-妞妞体" panose="00000500000000000000" pitchFamily="2" charset="-122"/>
              </a:rPr>
              <a:t>cần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102号-妞妞体" panose="00000500000000000000" pitchFamily="2" charset="-122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merican Sans" panose="02040603050506020204" pitchFamily="18" charset="0"/>
                <a:ea typeface="字魂102号-妞妞体" panose="00000500000000000000" pitchFamily="2" charset="-122"/>
              </a:rPr>
              <a:t>đạt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merican Sans" panose="02040603050506020204" pitchFamily="18" charset="0"/>
              <a:ea typeface="字魂102号-妞妞体" panose="000005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8763" y="1505871"/>
            <a:ext cx="3309735" cy="1009651"/>
            <a:chOff x="208763" y="1505871"/>
            <a:chExt cx="3309735" cy="1009651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61C0CD9-1D62-4E12-A96D-7CE589C7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208763" y="1505871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AA7AE7A-AA8E-40F6-BF37-1A4FA3659C67}"/>
                </a:ext>
              </a:extLst>
            </p:cNvPr>
            <p:cNvSpPr txBox="1"/>
            <p:nvPr/>
          </p:nvSpPr>
          <p:spPr>
            <a:xfrm>
              <a:off x="574708" y="1710986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02号-妞妞体" panose="000005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1634" y="2785557"/>
            <a:ext cx="3309735" cy="1009651"/>
            <a:chOff x="629021" y="2638422"/>
            <a:chExt cx="3309735" cy="100965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EBE4CB3-491E-4B6F-912D-6C14BC22A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629021" y="2638422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798B4A85-D273-4A2D-BDD1-271F975E2689}"/>
                </a:ext>
              </a:extLst>
            </p:cNvPr>
            <p:cNvSpPr txBox="1"/>
            <p:nvPr/>
          </p:nvSpPr>
          <p:spPr>
            <a:xfrm>
              <a:off x="994966" y="2843537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Kĩ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02号-妞妞体" panose="000005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1600" y="3958132"/>
            <a:ext cx="3309735" cy="1009651"/>
            <a:chOff x="4397100" y="2971798"/>
            <a:chExt cx="3309735" cy="1009651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F90A5A-92B1-4CFD-99A5-FA00651B4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4397100" y="2971798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3E95B7C-30D1-4C4A-AA0C-AE66101F40AA}"/>
                </a:ext>
              </a:extLst>
            </p:cNvPr>
            <p:cNvSpPr txBox="1"/>
            <p:nvPr/>
          </p:nvSpPr>
          <p:spPr>
            <a:xfrm>
              <a:off x="4763045" y="3176913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02号-妞妞体" panose="00000500000000000000" pitchFamily="2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71634" y="5225950"/>
            <a:ext cx="3309735" cy="1009651"/>
            <a:chOff x="2527459" y="4268700"/>
            <a:chExt cx="3309735" cy="1009651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3C9194A1-DC45-43F4-9F90-D98BED34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2527459" y="4268700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5C47927F-E0E1-417C-AC89-BD450ABCBA84}"/>
                </a:ext>
              </a:extLst>
            </p:cNvPr>
            <p:cNvSpPr txBox="1"/>
            <p:nvPr/>
          </p:nvSpPr>
          <p:spPr>
            <a:xfrm>
              <a:off x="2893404" y="4473815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02号-妞妞体" panose="00000500000000000000" pitchFamily="2" charset="-122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438431" y="1772152"/>
            <a:ext cx="7586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Tiếp tục ôn tập kiến thức về một số hình đã học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18498" y="268252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 được hai đường thẳng song song, hai đường thẳng vuông góc. 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Tính được diện tích hình bình hành.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1335" y="4226074"/>
            <a:ext cx="5304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HS tích cực, cẩn thận khi làm bài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1369" y="528149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nl-NL" sz="2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tự học, NL giải quyết vấn đề và sáng tạo, NL tư duy - lập luận logic.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589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61AF5FE-4807-49D3-815F-5B3BA809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C0B6C6-15C7-4C9F-8EC4-992A6C881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025" y="443623"/>
            <a:ext cx="8005250" cy="527950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8F52AA-24EF-41DB-88B5-8C5E623A0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7">
            <a:off x="7686287" y="3181809"/>
            <a:ext cx="3490070" cy="349007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19802" y="1458636"/>
            <a:ext cx="5580510" cy="2554546"/>
            <a:chOff x="2719802" y="1458636"/>
            <a:chExt cx="5580510" cy="255454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685A107-F3F1-4473-8D94-AF6A536A367D}"/>
                </a:ext>
              </a:extLst>
            </p:cNvPr>
            <p:cNvSpPr txBox="1"/>
            <p:nvPr/>
          </p:nvSpPr>
          <p:spPr>
            <a:xfrm>
              <a:off x="2719802" y="1458637"/>
              <a:ext cx="5474964" cy="255454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Penumbra" panose="02040603050506020204" pitchFamily="18" charset="0"/>
                  <a:ea typeface="字魂102号-妞妞体" panose="00000500000000000000" pitchFamily="2" charset="-122"/>
                </a:rPr>
                <a:t>KHỞI</a:t>
              </a:r>
              <a:r>
                <a:rPr kumimoji="0" lang="en-US" altLang="zh-CN" sz="8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Penumbra" panose="02040603050506020204" pitchFamily="18" charset="0"/>
                  <a:ea typeface="字魂102号-妞妞体" panose="00000500000000000000" pitchFamily="2" charset="-122"/>
                </a:rPr>
                <a:t> 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Penumbra" panose="02040603050506020204" pitchFamily="18" charset="0"/>
                <a:ea typeface="字魂102号-妞妞体" panose="00000500000000000000" pitchFamily="2" charset="-122"/>
              </a:endParaRPr>
            </a:p>
          </p:txBody>
        </p:sp>
        <p:sp>
          <p:nvSpPr>
            <p:cNvPr id="6" name="文本框 8">
              <a:extLst>
                <a:ext uri="{FF2B5EF4-FFF2-40B4-BE49-F238E27FC236}">
                  <a16:creationId xmlns:a16="http://schemas.microsoft.com/office/drawing/2014/main" id="{9685A107-F3F1-4473-8D94-AF6A536A367D}"/>
                </a:ext>
              </a:extLst>
            </p:cNvPr>
            <p:cNvSpPr txBox="1"/>
            <p:nvPr/>
          </p:nvSpPr>
          <p:spPr>
            <a:xfrm>
              <a:off x="2825348" y="1458636"/>
              <a:ext cx="5474964" cy="255454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EEBE12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12700"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Penumbra" panose="02040603050506020204" pitchFamily="18" charset="0"/>
                  <a:ea typeface="字魂102号-妞妞体" panose="00000500000000000000" pitchFamily="2" charset="-122"/>
                </a:rPr>
                <a:t>KHỞI</a:t>
              </a:r>
              <a:r>
                <a:rPr kumimoji="0" lang="en-US" altLang="zh-CN" sz="80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rgbClr val="EEBE12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12700"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Penumbra" panose="02040603050506020204" pitchFamily="18" charset="0"/>
                  <a:ea typeface="字魂102号-妞妞体" panose="00000500000000000000" pitchFamily="2" charset="-122"/>
                </a:rPr>
                <a:t> 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EBE12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Penumbra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454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7BD0964B-337E-4E7A-97FE-BAC83C6E6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FA33C7B-416D-4F51-9D78-5F596CCE5FDF}"/>
              </a:ext>
            </a:extLst>
          </p:cNvPr>
          <p:cNvSpPr txBox="1"/>
          <p:nvPr/>
        </p:nvSpPr>
        <p:spPr>
          <a:xfrm rot="16200000">
            <a:off x="4078693" y="-3642811"/>
            <a:ext cx="1538883" cy="89923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 err="1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dash"/>
                </a:ln>
                <a:solidFill>
                  <a:srgbClr val="F8438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102号-妞妞体" panose="00000500000000000000" pitchFamily="2" charset="-122"/>
              </a:rPr>
              <a:t>Đố</a:t>
            </a:r>
            <a:r>
              <a:rPr lang="en-US" altLang="zh-CN" sz="88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dash"/>
                </a:ln>
                <a:solidFill>
                  <a:srgbClr val="F8438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102号-妞妞体" panose="00000500000000000000" pitchFamily="2" charset="-122"/>
              </a:rPr>
              <a:t> </a:t>
            </a:r>
            <a:r>
              <a:rPr lang="en-US" altLang="zh-CN" sz="8800" b="1" dirty="0" err="1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dash"/>
                </a:ln>
                <a:solidFill>
                  <a:srgbClr val="F8438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102号-妞妞体" panose="00000500000000000000" pitchFamily="2" charset="-122"/>
              </a:rPr>
              <a:t>vui</a:t>
            </a:r>
            <a:r>
              <a:rPr lang="en-US" altLang="zh-CN" sz="88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dash"/>
                </a:ln>
                <a:solidFill>
                  <a:srgbClr val="F8438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102号-妞妞体" panose="00000500000000000000" pitchFamily="2" charset="-122"/>
              </a:rPr>
              <a:t> </a:t>
            </a:r>
            <a:r>
              <a:rPr lang="en-US" altLang="zh-CN" sz="8800" b="1" dirty="0" err="1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dash"/>
                </a:ln>
                <a:solidFill>
                  <a:srgbClr val="F8438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102号-妞妞体" panose="00000500000000000000" pitchFamily="2" charset="-122"/>
              </a:rPr>
              <a:t>có</a:t>
            </a:r>
            <a:r>
              <a:rPr lang="en-US" altLang="zh-CN" sz="88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dash"/>
                </a:ln>
                <a:solidFill>
                  <a:srgbClr val="F8438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102号-妞妞体" panose="00000500000000000000" pitchFamily="2" charset="-122"/>
              </a:rPr>
              <a:t> </a:t>
            </a:r>
            <a:r>
              <a:rPr lang="en-US" altLang="zh-CN" sz="8800" b="1" dirty="0" err="1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  <a:prstDash val="dash"/>
                </a:ln>
                <a:solidFill>
                  <a:srgbClr val="F8438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American Sans" panose="02040603050506020204" pitchFamily="18" charset="0"/>
                <a:ea typeface="字魂102号-妞妞体" panose="00000500000000000000" pitchFamily="2" charset="-122"/>
              </a:rPr>
              <a:t>thưởng</a:t>
            </a:r>
            <a:endParaRPr kumimoji="0" lang="zh-CN" altLang="en-US" sz="8800" b="1" i="0" u="none" strike="noStrike" kern="1200" cap="none" spc="0" normalizeH="0" baseline="0" noProof="0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dash"/>
              </a:ln>
              <a:solidFill>
                <a:srgbClr val="F8438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merican Sans" panose="02040603050506020204" pitchFamily="18" charset="0"/>
              <a:ea typeface="字魂102号-妞妞体" panose="00000500000000000000" pitchFamily="2" charset="-122"/>
            </a:endParaRPr>
          </a:p>
        </p:txBody>
      </p:sp>
      <p:grpSp>
        <p:nvGrpSpPr>
          <p:cNvPr id="5" name="1"/>
          <p:cNvGrpSpPr/>
          <p:nvPr/>
        </p:nvGrpSpPr>
        <p:grpSpPr>
          <a:xfrm>
            <a:off x="1968442" y="1703701"/>
            <a:ext cx="3229668" cy="1009651"/>
            <a:chOff x="2185609" y="1104899"/>
            <a:chExt cx="3229668" cy="1009651"/>
          </a:xfrm>
        </p:grpSpPr>
        <p:pic>
          <p:nvPicPr>
            <p:cNvPr id="20" name="1B">
              <a:extLst>
                <a:ext uri="{FF2B5EF4-FFF2-40B4-BE49-F238E27FC236}">
                  <a16:creationId xmlns:a16="http://schemas.microsoft.com/office/drawing/2014/main" id="{861C0CD9-1D62-4E12-A96D-7CE589C7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2185609" y="1104899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1A">
              <a:hlinkClick r:id="rId5" action="ppaction://hlinksldjump"/>
              <a:extLst>
                <a:ext uri="{FF2B5EF4-FFF2-40B4-BE49-F238E27FC236}">
                  <a16:creationId xmlns:a16="http://schemas.microsoft.com/office/drawing/2014/main" id="{BAA7AE7A-AA8E-40F6-BF37-1A4FA3659C67}"/>
                </a:ext>
              </a:extLst>
            </p:cNvPr>
            <p:cNvSpPr txBox="1"/>
            <p:nvPr/>
          </p:nvSpPr>
          <p:spPr>
            <a:xfrm>
              <a:off x="2309709" y="1344046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1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  <p:grpSp>
        <p:nvGrpSpPr>
          <p:cNvPr id="4" name="2"/>
          <p:cNvGrpSpPr/>
          <p:nvPr/>
        </p:nvGrpSpPr>
        <p:grpSpPr>
          <a:xfrm>
            <a:off x="594959" y="2924173"/>
            <a:ext cx="3229668" cy="1009651"/>
            <a:chOff x="629021" y="2638422"/>
            <a:chExt cx="3229668" cy="100965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EBE4CB3-491E-4B6F-912D-6C14BC22A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629021" y="2638422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2A">
              <a:hlinkClick r:id="rId6" action="ppaction://hlinksldjump"/>
              <a:extLst>
                <a:ext uri="{FF2B5EF4-FFF2-40B4-BE49-F238E27FC236}">
                  <a16:creationId xmlns:a16="http://schemas.microsoft.com/office/drawing/2014/main" id="{798B4A85-D273-4A2D-BDD1-271F975E2689}"/>
                </a:ext>
              </a:extLst>
            </p:cNvPr>
            <p:cNvSpPr txBox="1"/>
            <p:nvPr/>
          </p:nvSpPr>
          <p:spPr>
            <a:xfrm>
              <a:off x="756737" y="2882069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2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  <p:grpSp>
        <p:nvGrpSpPr>
          <p:cNvPr id="3" name="3"/>
          <p:cNvGrpSpPr/>
          <p:nvPr/>
        </p:nvGrpSpPr>
        <p:grpSpPr>
          <a:xfrm>
            <a:off x="5551718" y="1945437"/>
            <a:ext cx="3229668" cy="1009651"/>
            <a:chOff x="4397100" y="2971798"/>
            <a:chExt cx="3229668" cy="1009651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34F90A5A-92B1-4CFD-99A5-FA00651B4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4397100" y="2971798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3A">
              <a:hlinkClick r:id="rId7" action="ppaction://hlinksldjump"/>
              <a:extLst>
                <a:ext uri="{FF2B5EF4-FFF2-40B4-BE49-F238E27FC236}">
                  <a16:creationId xmlns:a16="http://schemas.microsoft.com/office/drawing/2014/main" id="{23E95B7C-30D1-4C4A-AA0C-AE66101F40AA}"/>
                </a:ext>
              </a:extLst>
            </p:cNvPr>
            <p:cNvSpPr txBox="1"/>
            <p:nvPr/>
          </p:nvSpPr>
          <p:spPr>
            <a:xfrm>
              <a:off x="4624105" y="3208551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3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  <p:grpSp>
        <p:nvGrpSpPr>
          <p:cNvPr id="2" name="5"/>
          <p:cNvGrpSpPr/>
          <p:nvPr/>
        </p:nvGrpSpPr>
        <p:grpSpPr>
          <a:xfrm>
            <a:off x="2092542" y="4177471"/>
            <a:ext cx="3229668" cy="1009651"/>
            <a:chOff x="2527459" y="4268700"/>
            <a:chExt cx="3229668" cy="1009651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3C9194A1-DC45-43F4-9F90-D98BED34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2527459" y="4268700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5A">
              <a:hlinkClick r:id="rId8" action="ppaction://hlinksldjump"/>
              <a:extLst>
                <a:ext uri="{FF2B5EF4-FFF2-40B4-BE49-F238E27FC236}">
                  <a16:creationId xmlns:a16="http://schemas.microsoft.com/office/drawing/2014/main" id="{5C47927F-E0E1-417C-AC89-BD450ABCBA84}"/>
                </a:ext>
              </a:extLst>
            </p:cNvPr>
            <p:cNvSpPr txBox="1"/>
            <p:nvPr/>
          </p:nvSpPr>
          <p:spPr>
            <a:xfrm>
              <a:off x="2670398" y="4492955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5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  <p:grpSp>
        <p:nvGrpSpPr>
          <p:cNvPr id="18" name="4"/>
          <p:cNvGrpSpPr/>
          <p:nvPr/>
        </p:nvGrpSpPr>
        <p:grpSpPr>
          <a:xfrm>
            <a:off x="4082555" y="3074029"/>
            <a:ext cx="3229668" cy="1009651"/>
            <a:chOff x="4397100" y="2971798"/>
            <a:chExt cx="3229668" cy="1009651"/>
          </a:xfrm>
        </p:grpSpPr>
        <p:pic>
          <p:nvPicPr>
            <p:cNvPr id="19" name="图片 23">
              <a:extLst>
                <a:ext uri="{FF2B5EF4-FFF2-40B4-BE49-F238E27FC236}">
                  <a16:creationId xmlns:a16="http://schemas.microsoft.com/office/drawing/2014/main" id="{34F90A5A-92B1-4CFD-99A5-FA00651B4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4397100" y="2971798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4A">
              <a:hlinkClick r:id="rId9" action="ppaction://hlinksldjump"/>
              <a:extLst>
                <a:ext uri="{FF2B5EF4-FFF2-40B4-BE49-F238E27FC236}">
                  <a16:creationId xmlns:a16="http://schemas.microsoft.com/office/drawing/2014/main" id="{23E95B7C-30D1-4C4A-AA0C-AE66101F40AA}"/>
                </a:ext>
              </a:extLst>
            </p:cNvPr>
            <p:cNvSpPr txBox="1"/>
            <p:nvPr/>
          </p:nvSpPr>
          <p:spPr>
            <a:xfrm>
              <a:off x="4624105" y="3208551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4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  <p:pic>
        <p:nvPicPr>
          <p:cNvPr id="29" name="图片 6">
            <a:hlinkClick r:id="rId10" action="ppaction://hlinksldjump"/>
            <a:extLst>
              <a:ext uri="{FF2B5EF4-FFF2-40B4-BE49-F238E27FC236}">
                <a16:creationId xmlns:a16="http://schemas.microsoft.com/office/drawing/2014/main" id="{E48F52AA-24EF-41DB-88B5-8C5E623A0B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7">
            <a:off x="6864690" y="3331318"/>
            <a:ext cx="3490070" cy="34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03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347969-5A2B-4484-BF99-822EECC6A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73" y="566680"/>
            <a:ext cx="11144454" cy="57246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1292015" y="1909897"/>
            <a:ext cx="4242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 là: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8438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198512" y="421466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218907" y="421884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198512" y="515789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218907" y="516208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8" y="4240135"/>
            <a:ext cx="805722" cy="7080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963" y="5202858"/>
            <a:ext cx="804742" cy="707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963" y="4345872"/>
            <a:ext cx="804742" cy="6437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47" y="5189706"/>
            <a:ext cx="804742" cy="707197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441069" y="999830"/>
            <a:ext cx="3405726" cy="2391312"/>
            <a:chOff x="6556814" y="1303152"/>
            <a:chExt cx="3405726" cy="2391312"/>
          </a:xfrm>
        </p:grpSpPr>
        <p:sp>
          <p:nvSpPr>
            <p:cNvPr id="26" name="Line 11"/>
            <p:cNvSpPr>
              <a:spLocks noChangeShapeType="1"/>
            </p:cNvSpPr>
            <p:nvPr/>
          </p:nvSpPr>
          <p:spPr bwMode="auto">
            <a:xfrm>
              <a:off x="6636719" y="1879415"/>
              <a:ext cx="1944687" cy="0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>
              <a:off x="8572939" y="1879415"/>
              <a:ext cx="576263" cy="433387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>
              <a:off x="8232156" y="2311214"/>
              <a:ext cx="917044" cy="1196975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>
              <a:off x="8259677" y="3497084"/>
              <a:ext cx="1619250" cy="0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>
              <a:off x="6556814" y="1322202"/>
              <a:ext cx="360363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9220639" y="2015940"/>
              <a:ext cx="360363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8357039" y="1303152"/>
              <a:ext cx="360363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7794009" y="3175351"/>
              <a:ext cx="360363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9602178" y="2941986"/>
              <a:ext cx="360362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292015" y="909630"/>
            <a:ext cx="48132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9433614" y="5933201"/>
            <a:ext cx="2864025" cy="750313"/>
            <a:chOff x="2185609" y="1104899"/>
            <a:chExt cx="3229668" cy="1009651"/>
          </a:xfrm>
        </p:grpSpPr>
        <p:pic>
          <p:nvPicPr>
            <p:cNvPr id="37" name="图片 19">
              <a:extLst>
                <a:ext uri="{FF2B5EF4-FFF2-40B4-BE49-F238E27FC236}">
                  <a16:creationId xmlns:a16="http://schemas.microsoft.com/office/drawing/2014/main" id="{861C0CD9-1D62-4E12-A96D-7CE589C7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2185609" y="1104899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文本框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BAA7AE7A-AA8E-40F6-BF37-1A4FA3659C67}"/>
                </a:ext>
              </a:extLst>
            </p:cNvPr>
            <p:cNvSpPr txBox="1"/>
            <p:nvPr/>
          </p:nvSpPr>
          <p:spPr>
            <a:xfrm>
              <a:off x="2309709" y="1344046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1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863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347969-5A2B-4484-BF99-822EECC6A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73" y="566680"/>
            <a:ext cx="11144454" cy="57246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B92D8D-3F72-436A-99AB-56DACF40B753}"/>
              </a:ext>
            </a:extLst>
          </p:cNvPr>
          <p:cNvSpPr/>
          <p:nvPr/>
        </p:nvSpPr>
        <p:spPr>
          <a:xfrm>
            <a:off x="5998389" y="43441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CFBB1-FD8B-4792-AB2A-BD0CACA18994}"/>
              </a:ext>
            </a:extLst>
          </p:cNvPr>
          <p:cNvSpPr/>
          <p:nvPr/>
        </p:nvSpPr>
        <p:spPr>
          <a:xfrm>
            <a:off x="929650" y="440127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35CD8A-9743-4465-98F5-F25788915FFF}"/>
              </a:ext>
            </a:extLst>
          </p:cNvPr>
          <p:cNvSpPr/>
          <p:nvPr/>
        </p:nvSpPr>
        <p:spPr>
          <a:xfrm>
            <a:off x="929650" y="522852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DE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110877-5420-4CE1-AC4A-AF493A926B98}"/>
              </a:ext>
            </a:extLst>
          </p:cNvPr>
          <p:cNvSpPr/>
          <p:nvPr/>
        </p:nvSpPr>
        <p:spPr>
          <a:xfrm>
            <a:off x="5950045" y="52327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5C58CA-F1BE-46AD-8731-F8B8E2379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121" y="4344107"/>
            <a:ext cx="805722" cy="7080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E21229-DE6B-4CDF-831B-155E3958E6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31912" y="5261892"/>
            <a:ext cx="804536" cy="7040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D90EBD-EDCD-47F5-89B8-F116CFAB6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101" y="5273489"/>
            <a:ext cx="804742" cy="70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0D61D1-5F6C-4EF2-AFB4-D63BC548DB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36" y="4419846"/>
            <a:ext cx="804742" cy="64379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929650" y="1883812"/>
            <a:ext cx="4782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fr-FR" sz="3600" b="1" i="0" u="none" strike="noStrike" kern="1200" cap="none" spc="0" normalizeH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fr-FR" sz="3600" b="1" i="0" u="none" strike="noStrike" kern="1200" cap="none" spc="0" normalizeH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8438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BC là: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8438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235492" y="850306"/>
            <a:ext cx="3405726" cy="2391312"/>
            <a:chOff x="6556814" y="1303152"/>
            <a:chExt cx="3405726" cy="2391312"/>
          </a:xfrm>
        </p:grpSpPr>
        <p:sp>
          <p:nvSpPr>
            <p:cNvPr id="27" name="Line 11"/>
            <p:cNvSpPr>
              <a:spLocks noChangeShapeType="1"/>
            </p:cNvSpPr>
            <p:nvPr/>
          </p:nvSpPr>
          <p:spPr bwMode="auto">
            <a:xfrm>
              <a:off x="6636719" y="1879415"/>
              <a:ext cx="1944687" cy="0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>
              <a:off x="8572939" y="1879415"/>
              <a:ext cx="576263" cy="433387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Line 13"/>
            <p:cNvSpPr>
              <a:spLocks noChangeShapeType="1"/>
            </p:cNvSpPr>
            <p:nvPr/>
          </p:nvSpPr>
          <p:spPr bwMode="auto">
            <a:xfrm flipH="1">
              <a:off x="8232156" y="2311214"/>
              <a:ext cx="917044" cy="1196975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>
              <a:off x="8259677" y="3497084"/>
              <a:ext cx="1619250" cy="0"/>
            </a:xfrm>
            <a:prstGeom prst="line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 Box 16"/>
            <p:cNvSpPr txBox="1">
              <a:spLocks noChangeArrowheads="1"/>
            </p:cNvSpPr>
            <p:nvPr/>
          </p:nvSpPr>
          <p:spPr bwMode="auto">
            <a:xfrm>
              <a:off x="6556814" y="1322202"/>
              <a:ext cx="36036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9220639" y="2015940"/>
              <a:ext cx="360363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8357039" y="1303152"/>
              <a:ext cx="36036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7794009" y="3175351"/>
              <a:ext cx="360363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9602178" y="2941986"/>
              <a:ext cx="360362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060061" y="837380"/>
            <a:ext cx="47763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9259680" y="6026097"/>
            <a:ext cx="2947200" cy="795569"/>
            <a:chOff x="629021" y="2638422"/>
            <a:chExt cx="3229668" cy="1009651"/>
          </a:xfrm>
        </p:grpSpPr>
        <p:pic>
          <p:nvPicPr>
            <p:cNvPr id="38" name="图片 21">
              <a:extLst>
                <a:ext uri="{FF2B5EF4-FFF2-40B4-BE49-F238E27FC236}">
                  <a16:creationId xmlns:a16="http://schemas.microsoft.com/office/drawing/2014/main" id="{6EBE4CB3-491E-4B6F-912D-6C14BC22A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629021" y="2638422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文本框 22">
              <a:hlinkClick r:id="rId11" action="ppaction://hlinksldjump"/>
              <a:extLst>
                <a:ext uri="{FF2B5EF4-FFF2-40B4-BE49-F238E27FC236}">
                  <a16:creationId xmlns:a16="http://schemas.microsoft.com/office/drawing/2014/main" id="{798B4A85-D273-4A2D-BDD1-271F975E2689}"/>
                </a:ext>
              </a:extLst>
            </p:cNvPr>
            <p:cNvSpPr txBox="1"/>
            <p:nvPr/>
          </p:nvSpPr>
          <p:spPr>
            <a:xfrm>
              <a:off x="756737" y="2882069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2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8830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347969-5A2B-4484-BF99-822EECC6A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73" y="566680"/>
            <a:ext cx="11512896" cy="572464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3B92D8D-3F72-436A-99AB-56DACF40B753}"/>
              </a:ext>
            </a:extLst>
          </p:cNvPr>
          <p:cNvSpPr/>
          <p:nvPr/>
        </p:nvSpPr>
        <p:spPr>
          <a:xfrm>
            <a:off x="4372994" y="4396190"/>
            <a:ext cx="275581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32 cm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66CFBB1-FD8B-4792-AB2A-BD0CACA18994}"/>
              </a:ext>
            </a:extLst>
          </p:cNvPr>
          <p:cNvSpPr/>
          <p:nvPr/>
        </p:nvSpPr>
        <p:spPr>
          <a:xfrm>
            <a:off x="1180471" y="5195394"/>
            <a:ext cx="300677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 cm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835CD8A-9743-4465-98F5-F25788915FFF}"/>
              </a:ext>
            </a:extLst>
          </p:cNvPr>
          <p:cNvSpPr/>
          <p:nvPr/>
        </p:nvSpPr>
        <p:spPr>
          <a:xfrm>
            <a:off x="1202628" y="4341252"/>
            <a:ext cx="30855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64 cm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E110877-5420-4CE1-AC4A-AF493A926B98}"/>
              </a:ext>
            </a:extLst>
          </p:cNvPr>
          <p:cNvSpPr/>
          <p:nvPr/>
        </p:nvSpPr>
        <p:spPr>
          <a:xfrm>
            <a:off x="4324650" y="5284800"/>
            <a:ext cx="284939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 cm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75C58CA-F1BE-46AD-8731-F8B8E2379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861" y="4396190"/>
            <a:ext cx="805722" cy="70805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0E21229-DE6B-4CDF-831B-155E3958E6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068590" y="4462918"/>
            <a:ext cx="804536" cy="7040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9D90EBD-EDCD-47F5-89B8-F116CFAB6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41" y="5325572"/>
            <a:ext cx="804742" cy="7071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30D61D1-5F6C-4EF2-AFB4-D63BC548DB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57" y="5261929"/>
            <a:ext cx="804742" cy="643793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793711" y="767886"/>
            <a:ext cx="6605581" cy="2552790"/>
            <a:chOff x="471491" y="357184"/>
            <a:chExt cx="6605581" cy="2552790"/>
          </a:xfrm>
        </p:grpSpPr>
        <p:sp>
          <p:nvSpPr>
            <p:cNvPr id="48" name="AutoShape 5"/>
            <p:cNvSpPr>
              <a:spLocks noChangeArrowheads="1"/>
            </p:cNvSpPr>
            <p:nvPr/>
          </p:nvSpPr>
          <p:spPr bwMode="auto">
            <a:xfrm>
              <a:off x="3003366" y="1058431"/>
              <a:ext cx="3659417" cy="833104"/>
            </a:xfrm>
            <a:prstGeom prst="flowChart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AutoShape 6"/>
            <p:cNvSpPr>
              <a:spLocks noChangeArrowheads="1"/>
            </p:cNvSpPr>
            <p:nvPr/>
          </p:nvSpPr>
          <p:spPr bwMode="auto">
            <a:xfrm>
              <a:off x="684213" y="866260"/>
              <a:ext cx="1563718" cy="1655452"/>
            </a:xfrm>
            <a:prstGeom prst="flowChartProcess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Text Box 7"/>
            <p:cNvSpPr txBox="1">
              <a:spLocks noChangeArrowheads="1"/>
            </p:cNvSpPr>
            <p:nvPr/>
          </p:nvSpPr>
          <p:spPr bwMode="auto">
            <a:xfrm>
              <a:off x="611188" y="357184"/>
              <a:ext cx="6477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2122117" y="437866"/>
              <a:ext cx="5032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Text Box 9"/>
            <p:cNvSpPr txBox="1">
              <a:spLocks noChangeArrowheads="1"/>
            </p:cNvSpPr>
            <p:nvPr/>
          </p:nvSpPr>
          <p:spPr bwMode="auto">
            <a:xfrm>
              <a:off x="2166660" y="2439842"/>
              <a:ext cx="50323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Text Box 10"/>
            <p:cNvSpPr txBox="1">
              <a:spLocks noChangeArrowheads="1"/>
            </p:cNvSpPr>
            <p:nvPr/>
          </p:nvSpPr>
          <p:spPr bwMode="auto">
            <a:xfrm>
              <a:off x="471491" y="2448309"/>
              <a:ext cx="5032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Text Box 11"/>
            <p:cNvSpPr txBox="1">
              <a:spLocks noChangeArrowheads="1"/>
            </p:cNvSpPr>
            <p:nvPr/>
          </p:nvSpPr>
          <p:spPr bwMode="auto">
            <a:xfrm>
              <a:off x="2716029" y="555194"/>
              <a:ext cx="5032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Text Box 12"/>
            <p:cNvSpPr txBox="1">
              <a:spLocks noChangeArrowheads="1"/>
            </p:cNvSpPr>
            <p:nvPr/>
          </p:nvSpPr>
          <p:spPr bwMode="auto">
            <a:xfrm>
              <a:off x="6573835" y="602819"/>
              <a:ext cx="5032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Text Box 13"/>
            <p:cNvSpPr txBox="1">
              <a:spLocks noChangeArrowheads="1"/>
            </p:cNvSpPr>
            <p:nvPr/>
          </p:nvSpPr>
          <p:spPr bwMode="auto">
            <a:xfrm>
              <a:off x="2774019" y="1932024"/>
              <a:ext cx="50323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Text Box 14"/>
            <p:cNvSpPr txBox="1">
              <a:spLocks noChangeArrowheads="1"/>
            </p:cNvSpPr>
            <p:nvPr/>
          </p:nvSpPr>
          <p:spPr bwMode="auto">
            <a:xfrm>
              <a:off x="1140154" y="453186"/>
              <a:ext cx="93662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8cm</a:t>
              </a:r>
              <a:endParaRPr kumimoji="0" lang="vi-VN" sz="24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Text Box 15"/>
            <p:cNvSpPr txBox="1">
              <a:spLocks noChangeArrowheads="1"/>
            </p:cNvSpPr>
            <p:nvPr/>
          </p:nvSpPr>
          <p:spPr bwMode="auto">
            <a:xfrm>
              <a:off x="6487363" y="1932024"/>
              <a:ext cx="50323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Text Box 16"/>
            <p:cNvSpPr txBox="1">
              <a:spLocks noChangeArrowheads="1"/>
            </p:cNvSpPr>
            <p:nvPr/>
          </p:nvSpPr>
          <p:spPr bwMode="auto">
            <a:xfrm>
              <a:off x="5882424" y="1232321"/>
              <a:ext cx="93662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1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4cm</a:t>
              </a:r>
              <a:endParaRPr kumimoji="0" lang="vi-VN" sz="24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908626" y="3282358"/>
            <a:ext cx="65697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vuông ABCD và 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chữ nhật MNPQ có cùng diện tích.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 chọn số đo chỉ đúng chiều dài của 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chữ nhật: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7543854" y="2654576"/>
                <a:ext cx="4355407" cy="32511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	8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8 = 64 </a:t>
                </a:r>
                <a14:m>
                  <m:oMath xmlns:m="http://schemas.openxmlformats.org/officeDocument/2006/math"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Vì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MNPQ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nên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64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MNPQ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64 : 4 = 16 (cm)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54" y="2654576"/>
                <a:ext cx="4355407" cy="3251146"/>
              </a:xfrm>
              <a:prstGeom prst="rect">
                <a:avLst/>
              </a:prstGeom>
              <a:blipFill>
                <a:blip r:embed="rId10"/>
                <a:stretch>
                  <a:fillRect l="-2241" r="-1681"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0" y="5865565"/>
            <a:ext cx="3229668" cy="1009651"/>
            <a:chOff x="4397100" y="2971798"/>
            <a:chExt cx="3229668" cy="1009651"/>
          </a:xfrm>
        </p:grpSpPr>
        <p:pic>
          <p:nvPicPr>
            <p:cNvPr id="29" name="图片 23">
              <a:extLst>
                <a:ext uri="{FF2B5EF4-FFF2-40B4-BE49-F238E27FC236}">
                  <a16:creationId xmlns:a16="http://schemas.microsoft.com/office/drawing/2014/main" id="{34F90A5A-92B1-4CFD-99A5-FA00651B4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4397100" y="2971798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文本框 24">
              <a:hlinkClick r:id="rId12" action="ppaction://hlinksldjump"/>
              <a:extLst>
                <a:ext uri="{FF2B5EF4-FFF2-40B4-BE49-F238E27FC236}">
                  <a16:creationId xmlns:a16="http://schemas.microsoft.com/office/drawing/2014/main" id="{23E95B7C-30D1-4C4A-AA0C-AE66101F40AA}"/>
                </a:ext>
              </a:extLst>
            </p:cNvPr>
            <p:cNvSpPr txBox="1"/>
            <p:nvPr/>
          </p:nvSpPr>
          <p:spPr>
            <a:xfrm>
              <a:off x="4624105" y="3208551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anose="02040603050506020204" pitchFamily="18" charset="0"/>
                  <a:ea typeface="字魂102号-妞妞体" panose="00000500000000000000" pitchFamily="2" charset="-122"/>
                </a:rPr>
                <a:t> 3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字魂102号-妞妞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322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347969-5A2B-4484-BF99-822EECC6A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73" y="316523"/>
            <a:ext cx="11144454" cy="5974797"/>
          </a:xfrm>
          <a:prstGeom prst="rect">
            <a:avLst/>
          </a:pr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26246FFB-6CB5-45FD-A202-40957FFAC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56" y="858733"/>
            <a:ext cx="6187785" cy="7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09600" marR="0" lvl="0" indent="-6096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5cm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4cm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E66F35A-5184-4CA2-B607-D51F9972B75C}"/>
              </a:ext>
            </a:extLst>
          </p:cNvPr>
          <p:cNvSpPr/>
          <p:nvPr/>
        </p:nvSpPr>
        <p:spPr>
          <a:xfrm>
            <a:off x="2492948" y="2641549"/>
            <a:ext cx="1929512" cy="12346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97B881-7F0A-4ACC-87AD-CD867A5BE339}"/>
              </a:ext>
            </a:extLst>
          </p:cNvPr>
          <p:cNvSpPr txBox="1"/>
          <p:nvPr/>
        </p:nvSpPr>
        <p:spPr>
          <a:xfrm>
            <a:off x="3102101" y="3815158"/>
            <a:ext cx="956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5cm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97B881-7F0A-4ACC-87AD-CD867A5BE339}"/>
              </a:ext>
            </a:extLst>
          </p:cNvPr>
          <p:cNvSpPr txBox="1"/>
          <p:nvPr/>
        </p:nvSpPr>
        <p:spPr>
          <a:xfrm>
            <a:off x="1706236" y="3010920"/>
            <a:ext cx="956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6543341" y="698346"/>
                <a:ext cx="4558047" cy="31280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sng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kumimoji="0" lang="en-US" sz="2800" i="0" u="sng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endParaRPr kumimoji="0" lang="en-US" sz="2800" i="0" u="sng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Chu vi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(4 + 5) x 2 = 18 (cm)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tich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 x 5 = 20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280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P: 18 cm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7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          S: 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accent4">
                                <a:lumMod val="7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341" y="698346"/>
                <a:ext cx="4558047" cy="3128036"/>
              </a:xfrm>
              <a:prstGeom prst="rect">
                <a:avLst/>
              </a:prstGeom>
              <a:blipFill>
                <a:blip r:embed="rId7"/>
                <a:stretch>
                  <a:fillRect t="-2144" b="-3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3B92D8D-3F72-436A-99AB-56DACF40B753}"/>
                  </a:ext>
                </a:extLst>
              </p:cNvPr>
              <p:cNvSpPr/>
              <p:nvPr/>
            </p:nvSpPr>
            <p:spPr>
              <a:xfrm>
                <a:off x="6267460" y="4375259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P: 20 cm ; S: 18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3B92D8D-3F72-436A-99AB-56DACF40B7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460" y="4375259"/>
                <a:ext cx="4906798" cy="770816"/>
              </a:xfrm>
              <a:prstGeom prst="rect">
                <a:avLst/>
              </a:prstGeom>
              <a:blipFill>
                <a:blip r:embed="rId8"/>
                <a:stretch>
                  <a:fillRect l="-3106" b="-1349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66CFBB1-FD8B-4792-AB2A-BD0CACA18994}"/>
                  </a:ext>
                </a:extLst>
              </p:cNvPr>
              <p:cNvSpPr/>
              <p:nvPr/>
            </p:nvSpPr>
            <p:spPr>
              <a:xfrm>
                <a:off x="1198721" y="4432424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P: 18 cm ; S: 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66CFBB1-FD8B-4792-AB2A-BD0CACA189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721" y="4432424"/>
                <a:ext cx="4906798" cy="770816"/>
              </a:xfrm>
              <a:prstGeom prst="rect">
                <a:avLst/>
              </a:prstGeom>
              <a:blipFill>
                <a:blip r:embed="rId9"/>
                <a:stretch>
                  <a:fillRect l="-3230" b="-1338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835CD8A-9743-4465-98F5-F25788915FFF}"/>
                  </a:ext>
                </a:extLst>
              </p:cNvPr>
              <p:cNvSpPr/>
              <p:nvPr/>
            </p:nvSpPr>
            <p:spPr>
              <a:xfrm>
                <a:off x="1198721" y="5259680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P: 18 cm ; S: 25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835CD8A-9743-4465-98F5-F25788915F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721" y="5259680"/>
                <a:ext cx="4906798" cy="770816"/>
              </a:xfrm>
              <a:prstGeom prst="rect">
                <a:avLst/>
              </a:prstGeom>
              <a:blipFill>
                <a:blip r:embed="rId10"/>
                <a:stretch>
                  <a:fillRect l="-3230" b="-1428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E110877-5420-4CE1-AC4A-AF493A926B98}"/>
                  </a:ext>
                </a:extLst>
              </p:cNvPr>
              <p:cNvSpPr/>
              <p:nvPr/>
            </p:nvSpPr>
            <p:spPr>
              <a:xfrm>
                <a:off x="6219116" y="5263869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P: 25 cm ; S: 18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E110877-5420-4CE1-AC4A-AF493A926B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116" y="5263869"/>
                <a:ext cx="4906798" cy="770816"/>
              </a:xfrm>
              <a:prstGeom prst="rect">
                <a:avLst/>
              </a:prstGeom>
              <a:blipFill>
                <a:blip r:embed="rId11"/>
                <a:stretch>
                  <a:fillRect l="-3106" b="-1338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66">
            <a:extLst>
              <a:ext uri="{FF2B5EF4-FFF2-40B4-BE49-F238E27FC236}">
                <a16:creationId xmlns:a16="http://schemas.microsoft.com/office/drawing/2014/main" id="{275C58CA-F1BE-46AD-8731-F8B8E23797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192" y="4375259"/>
            <a:ext cx="805722" cy="70805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0E21229-DE6B-4CDF-831B-155E3958E6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00983" y="5293044"/>
            <a:ext cx="804536" cy="70408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9D90EBD-EDCD-47F5-89B8-F116CFAB65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172" y="5304641"/>
            <a:ext cx="804742" cy="70719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30D61D1-5F6C-4EF2-AFB4-D63BC548DB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07" y="4450998"/>
            <a:ext cx="804742" cy="64379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41777" y="5978908"/>
            <a:ext cx="2960324" cy="812915"/>
            <a:chOff x="4397100" y="2971798"/>
            <a:chExt cx="3229668" cy="1009651"/>
          </a:xfrm>
        </p:grpSpPr>
        <p:pic>
          <p:nvPicPr>
            <p:cNvPr id="22" name="图片 23">
              <a:extLst>
                <a:ext uri="{FF2B5EF4-FFF2-40B4-BE49-F238E27FC236}">
                  <a16:creationId xmlns:a16="http://schemas.microsoft.com/office/drawing/2014/main" id="{34F90A5A-92B1-4CFD-99A5-FA00651B4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4397100" y="2971798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4">
              <a:hlinkClick r:id="rId16" action="ppaction://hlinksldjump"/>
              <a:extLst>
                <a:ext uri="{FF2B5EF4-FFF2-40B4-BE49-F238E27FC236}">
                  <a16:creationId xmlns:a16="http://schemas.microsoft.com/office/drawing/2014/main" id="{23E95B7C-30D1-4C4A-AA0C-AE66101F40AA}"/>
                </a:ext>
              </a:extLst>
            </p:cNvPr>
            <p:cNvSpPr txBox="1"/>
            <p:nvPr/>
          </p:nvSpPr>
          <p:spPr>
            <a:xfrm>
              <a:off x="4624106" y="3208551"/>
              <a:ext cx="2943790" cy="64984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02号-妞妞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889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/>
      <p:bldP spid="61" grpId="0"/>
      <p:bldP spid="63" grpId="0" animBg="1"/>
      <p:bldP spid="64" grpId="0" animBg="1"/>
      <p:bldP spid="65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4F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347969-5A2B-4484-BF99-822EECC6A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2" y="566680"/>
            <a:ext cx="11408251" cy="5724640"/>
          </a:xfrm>
          <a:prstGeom prst="rect">
            <a:avLst/>
          </a:prstGeom>
        </p:spPr>
      </p:pic>
      <p:sp>
        <p:nvSpPr>
          <p:cNvPr id="10" name="Arrow: Right 13">
            <a:hlinkClick r:id="rId4" action="ppaction://hlinksldjump"/>
            <a:extLst>
              <a:ext uri="{FF2B5EF4-FFF2-40B4-BE49-F238E27FC236}">
                <a16:creationId xmlns:a16="http://schemas.microsoft.com/office/drawing/2014/main" id="{CAB4ED96-B5D2-47C9-9A9B-D6368DAEA8C5}"/>
              </a:ext>
            </a:extLst>
          </p:cNvPr>
          <p:cNvSpPr/>
          <p:nvPr/>
        </p:nvSpPr>
        <p:spPr>
          <a:xfrm rot="10605222" flipH="1">
            <a:off x="14289798" y="6400335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970493" y="820324"/>
            <a:ext cx="1025101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b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ABCD v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ậ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 BEGC nh­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v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ẽ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ê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n.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di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 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 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H.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>
            <a:off x="7414691" y="5251917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204021" y="1633327"/>
            <a:ext cx="4787900" cy="4205548"/>
            <a:chOff x="1204021" y="1620801"/>
            <a:chExt cx="4787900" cy="4205548"/>
          </a:xfrm>
        </p:grpSpPr>
        <p:grpSp>
          <p:nvGrpSpPr>
            <p:cNvPr id="23" name="Group 22"/>
            <p:cNvGrpSpPr/>
            <p:nvPr/>
          </p:nvGrpSpPr>
          <p:grpSpPr>
            <a:xfrm>
              <a:off x="1477912" y="4093239"/>
              <a:ext cx="1728787" cy="697053"/>
              <a:chOff x="7414691" y="3041976"/>
              <a:chExt cx="1728787" cy="697053"/>
            </a:xfrm>
          </p:grpSpPr>
          <p:sp>
            <p:nvSpPr>
              <p:cNvPr id="39" name="Line 12"/>
              <p:cNvSpPr>
                <a:spLocks noChangeShapeType="1"/>
              </p:cNvSpPr>
              <p:nvPr/>
            </p:nvSpPr>
            <p:spPr bwMode="auto">
              <a:xfrm>
                <a:off x="7414691" y="3235792"/>
                <a:ext cx="1728787" cy="503237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 flipV="1">
                <a:off x="7414691" y="3198275"/>
                <a:ext cx="1728787" cy="2540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Line 19"/>
              <p:cNvSpPr>
                <a:spLocks noChangeShapeType="1"/>
              </p:cNvSpPr>
              <p:nvPr/>
            </p:nvSpPr>
            <p:spPr bwMode="auto">
              <a:xfrm>
                <a:off x="9025647" y="3041976"/>
                <a:ext cx="0" cy="142875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204021" y="1620801"/>
              <a:ext cx="4787900" cy="4205548"/>
              <a:chOff x="4356100" y="461962"/>
              <a:chExt cx="4787900" cy="4205548"/>
            </a:xfrm>
          </p:grpSpPr>
          <p:sp>
            <p:nvSpPr>
              <p:cNvPr id="25" name="AutoShape 9"/>
              <p:cNvSpPr>
                <a:spLocks noChangeArrowheads="1"/>
              </p:cNvSpPr>
              <p:nvPr/>
            </p:nvSpPr>
            <p:spPr bwMode="auto">
              <a:xfrm>
                <a:off x="6372225" y="1504421"/>
                <a:ext cx="1655763" cy="2160587"/>
              </a:xfrm>
              <a:prstGeom prst="flowChartProcess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6" name="Line 13"/>
              <p:cNvSpPr>
                <a:spLocks noChangeShapeType="1"/>
              </p:cNvSpPr>
              <p:nvPr/>
            </p:nvSpPr>
            <p:spPr bwMode="auto">
              <a:xfrm>
                <a:off x="4643438" y="981075"/>
                <a:ext cx="0" cy="216058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Line 14"/>
              <p:cNvSpPr>
                <a:spLocks noChangeShapeType="1"/>
              </p:cNvSpPr>
              <p:nvPr/>
            </p:nvSpPr>
            <p:spPr bwMode="auto">
              <a:xfrm>
                <a:off x="4643438" y="981075"/>
                <a:ext cx="1728787" cy="50323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Line 18"/>
              <p:cNvSpPr>
                <a:spLocks noChangeShapeType="1"/>
              </p:cNvSpPr>
              <p:nvPr/>
            </p:nvSpPr>
            <p:spPr bwMode="auto">
              <a:xfrm flipH="1">
                <a:off x="6227763" y="2924175"/>
                <a:ext cx="14446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9" name="Text Box 21"/>
              <p:cNvSpPr txBox="1">
                <a:spLocks noChangeArrowheads="1"/>
              </p:cNvSpPr>
              <p:nvPr/>
            </p:nvSpPr>
            <p:spPr bwMode="auto">
              <a:xfrm>
                <a:off x="6084888" y="3641199"/>
                <a:ext cx="6477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Text Box 22"/>
              <p:cNvSpPr txBox="1">
                <a:spLocks noChangeArrowheads="1"/>
              </p:cNvSpPr>
              <p:nvPr/>
            </p:nvSpPr>
            <p:spPr bwMode="auto">
              <a:xfrm>
                <a:off x="6877050" y="981075"/>
                <a:ext cx="935038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3cm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Text Box 23"/>
              <p:cNvSpPr txBox="1">
                <a:spLocks noChangeArrowheads="1"/>
              </p:cNvSpPr>
              <p:nvPr/>
            </p:nvSpPr>
            <p:spPr bwMode="auto">
              <a:xfrm>
                <a:off x="8064500" y="2276475"/>
                <a:ext cx="10795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4cm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2" name="Text Box 24"/>
              <p:cNvSpPr txBox="1">
                <a:spLocks noChangeArrowheads="1"/>
              </p:cNvSpPr>
              <p:nvPr/>
            </p:nvSpPr>
            <p:spPr bwMode="auto">
              <a:xfrm>
                <a:off x="5055862" y="2256815"/>
                <a:ext cx="10795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 cm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Text Box 25"/>
              <p:cNvSpPr txBox="1">
                <a:spLocks noChangeArrowheads="1"/>
              </p:cNvSpPr>
              <p:nvPr/>
            </p:nvSpPr>
            <p:spPr bwMode="auto">
              <a:xfrm>
                <a:off x="7956550" y="3610509"/>
                <a:ext cx="6477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" name="Text Box 26"/>
              <p:cNvSpPr txBox="1">
                <a:spLocks noChangeArrowheads="1"/>
              </p:cNvSpPr>
              <p:nvPr/>
            </p:nvSpPr>
            <p:spPr bwMode="auto">
              <a:xfrm>
                <a:off x="7885113" y="993247"/>
                <a:ext cx="6477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E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Text Box 27"/>
              <p:cNvSpPr txBox="1">
                <a:spLocks noChangeArrowheads="1"/>
              </p:cNvSpPr>
              <p:nvPr/>
            </p:nvSpPr>
            <p:spPr bwMode="auto">
              <a:xfrm>
                <a:off x="6265069" y="931070"/>
                <a:ext cx="6477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Text Box 28"/>
              <p:cNvSpPr txBox="1">
                <a:spLocks noChangeArrowheads="1"/>
              </p:cNvSpPr>
              <p:nvPr/>
            </p:nvSpPr>
            <p:spPr bwMode="auto">
              <a:xfrm>
                <a:off x="4356100" y="461962"/>
                <a:ext cx="6477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Text Box 29"/>
              <p:cNvSpPr txBox="1">
                <a:spLocks noChangeArrowheads="1"/>
              </p:cNvSpPr>
              <p:nvPr/>
            </p:nvSpPr>
            <p:spPr bwMode="auto">
              <a:xfrm>
                <a:off x="4356100" y="3068638"/>
                <a:ext cx="6477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Text Box 30"/>
              <p:cNvSpPr txBox="1">
                <a:spLocks noChangeArrowheads="1"/>
              </p:cNvSpPr>
              <p:nvPr/>
            </p:nvSpPr>
            <p:spPr bwMode="auto">
              <a:xfrm>
                <a:off x="6006834" y="4088072"/>
                <a:ext cx="1655762" cy="579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42" name="Text Box 32"/>
          <p:cNvSpPr txBox="1">
            <a:spLocks noChangeArrowheads="1"/>
          </p:cNvSpPr>
          <p:nvPr/>
        </p:nvSpPr>
        <p:spPr bwMode="auto">
          <a:xfrm>
            <a:off x="6028433" y="1893500"/>
            <a:ext cx="5375281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4 x 3  = 12 (cm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BEGC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4 x 3 = 12 (cm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Diện tích hình H là: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12 + 12 = 24 (cm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: 24 cm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9033948" y="5626862"/>
            <a:ext cx="3229668" cy="1009651"/>
            <a:chOff x="2527459" y="4268700"/>
            <a:chExt cx="3229668" cy="1009651"/>
          </a:xfrm>
        </p:grpSpPr>
        <p:pic>
          <p:nvPicPr>
            <p:cNvPr id="44" name="图片 25">
              <a:extLst>
                <a:ext uri="{FF2B5EF4-FFF2-40B4-BE49-F238E27FC236}">
                  <a16:creationId xmlns:a16="http://schemas.microsoft.com/office/drawing/2014/main" id="{3C9194A1-DC45-43F4-9F90-D98BED34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4" t="22222" r="7222" b="30278"/>
            <a:stretch>
              <a:fillRect/>
            </a:stretch>
          </p:blipFill>
          <p:spPr>
            <a:xfrm>
              <a:off x="2527459" y="4268700"/>
              <a:ext cx="3229668" cy="1009651"/>
            </a:xfrm>
            <a:custGeom>
              <a:avLst/>
              <a:gdLst>
                <a:gd name="connsiteX0" fmla="*/ 0 w 5886450"/>
                <a:gd name="connsiteY0" fmla="*/ 0 h 3257550"/>
                <a:gd name="connsiteX1" fmla="*/ 5886450 w 5886450"/>
                <a:gd name="connsiteY1" fmla="*/ 0 h 3257550"/>
                <a:gd name="connsiteX2" fmla="*/ 5886450 w 5886450"/>
                <a:gd name="connsiteY2" fmla="*/ 3257550 h 3257550"/>
                <a:gd name="connsiteX3" fmla="*/ 0 w 5886450"/>
                <a:gd name="connsiteY3" fmla="*/ 3257550 h 3257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86450" h="3257550">
                  <a:moveTo>
                    <a:pt x="0" y="0"/>
                  </a:moveTo>
                  <a:lnTo>
                    <a:pt x="5886450" y="0"/>
                  </a:lnTo>
                  <a:lnTo>
                    <a:pt x="5886450" y="3257550"/>
                  </a:lnTo>
                  <a:lnTo>
                    <a:pt x="0" y="325755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文本框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5C47927F-E0E1-417C-AC89-BD450ABCBA84}"/>
                </a:ext>
              </a:extLst>
            </p:cNvPr>
            <p:cNvSpPr txBox="1"/>
            <p:nvPr/>
          </p:nvSpPr>
          <p:spPr>
            <a:xfrm>
              <a:off x="2670398" y="4492955"/>
              <a:ext cx="2943790" cy="52322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altLang="zh-CN" sz="2800" b="1" i="0" u="none" strike="noStrike" kern="1200" cap="none" spc="0" normalizeH="0" noProof="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dist="127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5</a:t>
              </a:r>
              <a:endParaRPr kumimoji="0" lang="zh-CN" altLang="en-US" sz="2800" b="1" i="0" u="none" strike="noStrike" kern="120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dist="12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字魂102号-妞妞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4834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3530395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696</Words>
  <Application>Microsoft Office PowerPoint</Application>
  <PresentationFormat>Widescreen</PresentationFormat>
  <Paragraphs>118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UTM Penumbra</vt:lpstr>
      <vt:lpstr>Arial</vt:lpstr>
      <vt:lpstr>Calibri Light</vt:lpstr>
      <vt:lpstr>Times New Roman</vt:lpstr>
      <vt:lpstr>SVN-Newton</vt:lpstr>
      <vt:lpstr>#9Slide07 HoneyCream</vt:lpstr>
      <vt:lpstr>UTM Bienvenue</vt:lpstr>
      <vt:lpstr>UTM American Sans</vt:lpstr>
      <vt:lpstr>Cambria Math</vt:lpstr>
      <vt:lpstr>UTM Gradoo</vt:lpstr>
      <vt:lpstr>UTM Bustamalaka</vt:lpstr>
      <vt:lpstr>UTM Thanh Nhac TL</vt:lpstr>
      <vt:lpstr>Cambria</vt:lpstr>
      <vt:lpstr>UTM Guanine</vt:lpstr>
      <vt:lpstr>Calibri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keywords>MĂNG NON TEAM</cp:keywords>
  <cp:lastModifiedBy>Ngân Milano</cp:lastModifiedBy>
  <cp:revision>14</cp:revision>
  <dcterms:created xsi:type="dcterms:W3CDTF">2022-04-16T13:44:56Z</dcterms:created>
  <dcterms:modified xsi:type="dcterms:W3CDTF">2022-05-26T03:37:11Z</dcterms:modified>
</cp:coreProperties>
</file>